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slideLayouts/slideLayout5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6" r:id="rId5"/>
    <p:sldMasterId id="2147483668" r:id="rId6"/>
    <p:sldMasterId id="2147483680" r:id="rId7"/>
    <p:sldMasterId id="2147483670" r:id="rId8"/>
    <p:sldMasterId id="2147483702" r:id="rId9"/>
    <p:sldMasterId id="2147483672" r:id="rId10"/>
    <p:sldMasterId id="2147483691" r:id="rId11"/>
    <p:sldMasterId id="2147483678" r:id="rId12"/>
  </p:sldMasterIdLst>
  <p:notesMasterIdLst>
    <p:notesMasterId r:id="rId116"/>
  </p:notesMasterIdLst>
  <p:handoutMasterIdLst>
    <p:handoutMasterId r:id="rId117"/>
  </p:handoutMasterIdLst>
  <p:sldIdLst>
    <p:sldId id="256" r:id="rId13"/>
    <p:sldId id="367" r:id="rId14"/>
    <p:sldId id="382" r:id="rId15"/>
    <p:sldId id="369" r:id="rId16"/>
    <p:sldId id="383" r:id="rId17"/>
    <p:sldId id="372" r:id="rId18"/>
    <p:sldId id="384" r:id="rId19"/>
    <p:sldId id="385" r:id="rId20"/>
    <p:sldId id="419" r:id="rId21"/>
    <p:sldId id="386" r:id="rId22"/>
    <p:sldId id="388" r:id="rId23"/>
    <p:sldId id="387" r:id="rId24"/>
    <p:sldId id="379" r:id="rId25"/>
    <p:sldId id="380" r:id="rId26"/>
    <p:sldId id="257" r:id="rId27"/>
    <p:sldId id="258" r:id="rId28"/>
    <p:sldId id="259" r:id="rId29"/>
    <p:sldId id="260" r:id="rId30"/>
    <p:sldId id="261" r:id="rId31"/>
    <p:sldId id="331" r:id="rId32"/>
    <p:sldId id="345" r:id="rId33"/>
    <p:sldId id="273" r:id="rId34"/>
    <p:sldId id="346" r:id="rId35"/>
    <p:sldId id="274" r:id="rId36"/>
    <p:sldId id="348" r:id="rId37"/>
    <p:sldId id="338" r:id="rId38"/>
    <p:sldId id="339" r:id="rId39"/>
    <p:sldId id="340" r:id="rId40"/>
    <p:sldId id="341" r:id="rId41"/>
    <p:sldId id="342" r:id="rId42"/>
    <p:sldId id="343" r:id="rId43"/>
    <p:sldId id="333" r:id="rId44"/>
    <p:sldId id="335" r:id="rId45"/>
    <p:sldId id="334" r:id="rId46"/>
    <p:sldId id="272" r:id="rId47"/>
    <p:sldId id="264" r:id="rId48"/>
    <p:sldId id="265" r:id="rId49"/>
    <p:sldId id="277" r:id="rId50"/>
    <p:sldId id="420" r:id="rId51"/>
    <p:sldId id="351" r:id="rId52"/>
    <p:sldId id="278" r:id="rId53"/>
    <p:sldId id="279" r:id="rId54"/>
    <p:sldId id="280" r:id="rId55"/>
    <p:sldId id="354" r:id="rId56"/>
    <p:sldId id="355" r:id="rId57"/>
    <p:sldId id="356" r:id="rId58"/>
    <p:sldId id="357" r:id="rId59"/>
    <p:sldId id="358" r:id="rId60"/>
    <p:sldId id="359" r:id="rId61"/>
    <p:sldId id="411" r:id="rId62"/>
    <p:sldId id="360" r:id="rId63"/>
    <p:sldId id="361" r:id="rId64"/>
    <p:sldId id="362" r:id="rId65"/>
    <p:sldId id="366" r:id="rId66"/>
    <p:sldId id="363" r:id="rId67"/>
    <p:sldId id="421" r:id="rId68"/>
    <p:sldId id="365" r:id="rId69"/>
    <p:sldId id="291" r:id="rId70"/>
    <p:sldId id="292" r:id="rId71"/>
    <p:sldId id="293" r:id="rId72"/>
    <p:sldId id="294" r:id="rId73"/>
    <p:sldId id="389" r:id="rId74"/>
    <p:sldId id="296" r:id="rId75"/>
    <p:sldId id="390" r:id="rId76"/>
    <p:sldId id="299" r:id="rId77"/>
    <p:sldId id="302" r:id="rId78"/>
    <p:sldId id="300" r:id="rId79"/>
    <p:sldId id="394" r:id="rId80"/>
    <p:sldId id="395" r:id="rId81"/>
    <p:sldId id="396" r:id="rId82"/>
    <p:sldId id="402" r:id="rId83"/>
    <p:sldId id="403" r:id="rId84"/>
    <p:sldId id="404" r:id="rId85"/>
    <p:sldId id="405" r:id="rId86"/>
    <p:sldId id="306" r:id="rId87"/>
    <p:sldId id="307" r:id="rId88"/>
    <p:sldId id="391" r:id="rId89"/>
    <p:sldId id="392" r:id="rId90"/>
    <p:sldId id="393" r:id="rId91"/>
    <p:sldId id="311" r:id="rId92"/>
    <p:sldId id="312" r:id="rId93"/>
    <p:sldId id="313" r:id="rId94"/>
    <p:sldId id="314" r:id="rId95"/>
    <p:sldId id="406" r:id="rId96"/>
    <p:sldId id="316" r:id="rId97"/>
    <p:sldId id="317" r:id="rId98"/>
    <p:sldId id="318" r:id="rId99"/>
    <p:sldId id="321" r:id="rId100"/>
    <p:sldId id="407" r:id="rId101"/>
    <p:sldId id="412" r:id="rId102"/>
    <p:sldId id="413" r:id="rId103"/>
    <p:sldId id="414" r:id="rId104"/>
    <p:sldId id="415" r:id="rId105"/>
    <p:sldId id="416" r:id="rId106"/>
    <p:sldId id="417" r:id="rId107"/>
    <p:sldId id="418" r:id="rId108"/>
    <p:sldId id="325" r:id="rId109"/>
    <p:sldId id="326" r:id="rId110"/>
    <p:sldId id="408" r:id="rId111"/>
    <p:sldId id="409" r:id="rId112"/>
    <p:sldId id="422" r:id="rId113"/>
    <p:sldId id="410" r:id="rId114"/>
    <p:sldId id="330" r:id="rId115"/>
  </p:sldIdLst>
  <p:sldSz cx="14630400" cy="8229600"/>
  <p:notesSz cx="14630400" cy="8229600"/>
  <p:embeddedFontLst>
    <p:embeddedFont>
      <p:font typeface="Calibri" panose="020F0502020204030204" pitchFamily="34" charset="0"/>
      <p:regular r:id="rId118"/>
      <p:bold r:id="rId118"/>
      <p:italic r:id="rId118"/>
      <p:boldItalic r:id="rId118"/>
    </p:embeddedFont>
    <p:embeddedFont>
      <p:font typeface="Calibri Light" panose="020F0302020204030204" pitchFamily="34" charset="0"/>
      <p:regular r:id="rId118"/>
      <p:italic r:id="rId118"/>
    </p:embeddedFont>
    <p:embeddedFont>
      <p:font typeface="Rockwell" panose="02060603020205020403" pitchFamily="18" charset="77"/>
      <p:regular r:id="rId118"/>
      <p:bold r:id="rId118"/>
      <p:italic r:id="rId118"/>
      <p:boldItalic r:id="rId118"/>
    </p:embeddedFont>
    <p:embeddedFont>
      <p:font typeface="Segoe Pro" panose="020B0502040504020203" pitchFamily="34" charset="0"/>
      <p:regular r:id="rId118"/>
      <p:bold r:id="rId119"/>
      <p:italic r:id="rId118"/>
      <p:boldItalic r:id="rId120"/>
    </p:embeddedFont>
    <p:embeddedFont>
      <p:font typeface="Segoe UI" panose="020B0502040204020203" pitchFamily="34" charset="0"/>
      <p:regular r:id="rId118"/>
      <p:bold r:id="rId118"/>
      <p:italic r:id="rId118"/>
      <p:boldItalic r:id="rId118"/>
    </p:embeddedFont>
    <p:embeddedFont>
      <p:font typeface="Segoe UI Historic" panose="020B0502040204020203" pitchFamily="34" charset="0"/>
      <p:regular r:id="rId118"/>
    </p:embeddedFont>
    <p:embeddedFont>
      <p:font typeface="Segoe UI Semibold" panose="020B0502040204020203" pitchFamily="34" charset="0"/>
      <p:regular r:id="rId118"/>
      <p:bold r:id="rId118"/>
      <p:italic r:id="rId118"/>
      <p:boldItalic r:id="rId1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7E903B31-3F34-4EC1-8842-DA8495FD8164}">
          <p14:sldIdLst>
            <p14:sldId id="256"/>
          </p14:sldIdLst>
        </p14:section>
        <p14:section name="Session 1" id="{5876E60E-8FF9-4D84-935E-DD4DF2BB7949}">
          <p14:sldIdLst>
            <p14:sldId id="367"/>
            <p14:sldId id="382"/>
            <p14:sldId id="369"/>
            <p14:sldId id="383"/>
            <p14:sldId id="372"/>
            <p14:sldId id="384"/>
            <p14:sldId id="385"/>
            <p14:sldId id="419"/>
            <p14:sldId id="386"/>
            <p14:sldId id="388"/>
            <p14:sldId id="387"/>
            <p14:sldId id="379"/>
            <p14:sldId id="380"/>
          </p14:sldIdLst>
        </p14:section>
        <p14:section name="Session 2" id="{7E65AA82-8544-4FC3-8102-79563CC92292}">
          <p14:sldIdLst>
            <p14:sldId id="257"/>
            <p14:sldId id="258"/>
            <p14:sldId id="259"/>
            <p14:sldId id="260"/>
            <p14:sldId id="261"/>
            <p14:sldId id="331"/>
            <p14:sldId id="345"/>
            <p14:sldId id="273"/>
            <p14:sldId id="346"/>
            <p14:sldId id="274"/>
            <p14:sldId id="348"/>
            <p14:sldId id="338"/>
            <p14:sldId id="339"/>
            <p14:sldId id="340"/>
            <p14:sldId id="341"/>
            <p14:sldId id="342"/>
            <p14:sldId id="343"/>
            <p14:sldId id="333"/>
            <p14:sldId id="335"/>
            <p14:sldId id="334"/>
            <p14:sldId id="272"/>
            <p14:sldId id="264"/>
            <p14:sldId id="265"/>
            <p14:sldId id="277"/>
            <p14:sldId id="420"/>
            <p14:sldId id="351"/>
          </p14:sldIdLst>
        </p14:section>
        <p14:section name="Session 3" id="{45CEB2FA-CE52-45D3-86AB-6C47E31E5613}">
          <p14:sldIdLst>
            <p14:sldId id="278"/>
            <p14:sldId id="279"/>
            <p14:sldId id="280"/>
            <p14:sldId id="354"/>
            <p14:sldId id="355"/>
            <p14:sldId id="356"/>
            <p14:sldId id="357"/>
            <p14:sldId id="358"/>
            <p14:sldId id="359"/>
            <p14:sldId id="411"/>
            <p14:sldId id="360"/>
            <p14:sldId id="361"/>
            <p14:sldId id="362"/>
            <p14:sldId id="366"/>
            <p14:sldId id="363"/>
            <p14:sldId id="421"/>
            <p14:sldId id="365"/>
          </p14:sldIdLst>
        </p14:section>
        <p14:section name="Session 4" id="{FC55F6D9-7B5D-40A6-A6E0-4E00B6600CD8}">
          <p14:sldIdLst>
            <p14:sldId id="291"/>
            <p14:sldId id="292"/>
            <p14:sldId id="293"/>
            <p14:sldId id="294"/>
            <p14:sldId id="389"/>
            <p14:sldId id="296"/>
            <p14:sldId id="390"/>
            <p14:sldId id="299"/>
            <p14:sldId id="302"/>
            <p14:sldId id="300"/>
            <p14:sldId id="394"/>
            <p14:sldId id="395"/>
            <p14:sldId id="396"/>
            <p14:sldId id="402"/>
            <p14:sldId id="403"/>
            <p14:sldId id="404"/>
            <p14:sldId id="405"/>
            <p14:sldId id="306"/>
            <p14:sldId id="307"/>
            <p14:sldId id="391"/>
            <p14:sldId id="392"/>
            <p14:sldId id="393"/>
          </p14:sldIdLst>
        </p14:section>
        <p14:section name="Session 5" id="{5909146B-187A-460E-8857-ED6E4201FA52}">
          <p14:sldIdLst>
            <p14:sldId id="311"/>
            <p14:sldId id="312"/>
            <p14:sldId id="313"/>
            <p14:sldId id="314"/>
            <p14:sldId id="406"/>
            <p14:sldId id="316"/>
            <p14:sldId id="317"/>
            <p14:sldId id="318"/>
            <p14:sldId id="321"/>
            <p14:sldId id="407"/>
            <p14:sldId id="412"/>
            <p14:sldId id="413"/>
            <p14:sldId id="414"/>
            <p14:sldId id="415"/>
            <p14:sldId id="416"/>
            <p14:sldId id="417"/>
            <p14:sldId id="418"/>
            <p14:sldId id="325"/>
            <p14:sldId id="326"/>
            <p14:sldId id="408"/>
            <p14:sldId id="409"/>
            <p14:sldId id="422"/>
            <p14:sldId id="410"/>
            <p14:sldId id="330"/>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drey St. John" initials="ASJ" lastIdx="32" clrIdx="0">
    <p:extLst>
      <p:ext uri="{19B8F6BF-5375-455C-9EA6-DF929625EA0E}">
        <p15:presenceInfo xmlns:p15="http://schemas.microsoft.com/office/powerpoint/2012/main" userId="S::astjohn@mtholyoke.edu::42cdf9ea-1c2f-4cd4-b0d8-2ce6ba270fb5" providerId="AD"/>
      </p:ext>
    </p:extLst>
  </p:cmAuthor>
  <p:cmAuthor id="2" name="Margaret" initials="M" lastIdx="35" clrIdx="1">
    <p:extLst>
      <p:ext uri="{19B8F6BF-5375-455C-9EA6-DF929625EA0E}">
        <p15:presenceInfo xmlns:p15="http://schemas.microsoft.com/office/powerpoint/2012/main" userId="S::mapri@microsoft.com::18b9bd23-6889-416d-801e-a740d14d4ee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294E"/>
    <a:srgbClr val="23423E"/>
    <a:srgbClr val="128475"/>
    <a:srgbClr val="8563C2"/>
    <a:srgbClr val="1378CD"/>
    <a:srgbClr val="2AE0CA"/>
    <a:srgbClr val="284B47"/>
    <a:srgbClr val="23395E"/>
    <a:srgbClr val="50E6FF"/>
    <a:srgbClr val="137A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14"/>
    <p:restoredTop sz="62885" autoAdjust="0"/>
  </p:normalViewPr>
  <p:slideViewPr>
    <p:cSldViewPr snapToGrid="0">
      <p:cViewPr varScale="1">
        <p:scale>
          <a:sx n="53" d="100"/>
          <a:sy n="53" d="100"/>
        </p:scale>
        <p:origin x="904" y="184"/>
      </p:cViewPr>
      <p:guideLst>
        <p:guide orient="horz" pos="2880"/>
        <p:guide pos="2160"/>
      </p:guideLst>
    </p:cSldViewPr>
  </p:slideViewPr>
  <p:notesTextViewPr>
    <p:cViewPr>
      <p:scale>
        <a:sx n="1" d="1"/>
        <a:sy n="1" d="1"/>
      </p:scale>
      <p:origin x="0" y="0"/>
    </p:cViewPr>
  </p:notesTextViewPr>
  <p:sorterViewPr>
    <p:cViewPr>
      <p:scale>
        <a:sx n="100" d="100"/>
        <a:sy n="100" d="100"/>
      </p:scale>
      <p:origin x="0" y="-2073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handoutMaster" Target="handoutMasters/handoutMaster1.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font" Target="NUL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theme" Target="theme/theme1.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font" Target="fonts/font1.fntdata"/><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font" Target="fonts/font2.fntdata"/><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873755-67D1-4041-991F-783E0EA725F6}"/>
              </a:ext>
            </a:extLst>
          </p:cNvPr>
          <p:cNvSpPr>
            <a:spLocks noGrp="1"/>
          </p:cNvSpPr>
          <p:nvPr>
            <p:ph type="hdr" sz="quarter"/>
          </p:nvPr>
        </p:nvSpPr>
        <p:spPr>
          <a:xfrm>
            <a:off x="0" y="0"/>
            <a:ext cx="6340475" cy="4127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C3310C-3EF1-5845-9F2A-F8FB823EF274}"/>
              </a:ext>
            </a:extLst>
          </p:cNvPr>
          <p:cNvSpPr>
            <a:spLocks noGrp="1"/>
          </p:cNvSpPr>
          <p:nvPr>
            <p:ph type="dt" sz="quarter" idx="1"/>
          </p:nvPr>
        </p:nvSpPr>
        <p:spPr>
          <a:xfrm>
            <a:off x="8286750" y="0"/>
            <a:ext cx="6340475" cy="412750"/>
          </a:xfrm>
          <a:prstGeom prst="rect">
            <a:avLst/>
          </a:prstGeom>
        </p:spPr>
        <p:txBody>
          <a:bodyPr vert="horz" lIns="91440" tIns="45720" rIns="91440" bIns="45720" rtlCol="0"/>
          <a:lstStyle>
            <a:lvl1pPr algn="r">
              <a:defRPr sz="1200"/>
            </a:lvl1pPr>
          </a:lstStyle>
          <a:p>
            <a:fld id="{50902842-FD2A-6348-AEAD-8A641E7A3504}" type="datetimeFigureOut">
              <a:rPr lang="en-US" smtClean="0"/>
              <a:t>6/22/21</a:t>
            </a:fld>
            <a:endParaRPr lang="en-US"/>
          </a:p>
        </p:txBody>
      </p:sp>
      <p:sp>
        <p:nvSpPr>
          <p:cNvPr id="4" name="Footer Placeholder 3">
            <a:extLst>
              <a:ext uri="{FF2B5EF4-FFF2-40B4-BE49-F238E27FC236}">
                <a16:creationId xmlns:a16="http://schemas.microsoft.com/office/drawing/2014/main" id="{E9B0AE10-2E74-8342-AE7A-655BB149A488}"/>
              </a:ext>
            </a:extLst>
          </p:cNvPr>
          <p:cNvSpPr>
            <a:spLocks noGrp="1"/>
          </p:cNvSpPr>
          <p:nvPr>
            <p:ph type="ftr" sz="quarter" idx="2"/>
          </p:nvPr>
        </p:nvSpPr>
        <p:spPr>
          <a:xfrm>
            <a:off x="0" y="7816850"/>
            <a:ext cx="6340475" cy="4127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4960C2-A4FF-1541-8F39-301F7A4147EE}"/>
              </a:ext>
            </a:extLst>
          </p:cNvPr>
          <p:cNvSpPr>
            <a:spLocks noGrp="1"/>
          </p:cNvSpPr>
          <p:nvPr>
            <p:ph type="sldNum" sz="quarter" idx="3"/>
          </p:nvPr>
        </p:nvSpPr>
        <p:spPr>
          <a:xfrm>
            <a:off x="8286750" y="7816850"/>
            <a:ext cx="6340475" cy="412750"/>
          </a:xfrm>
          <a:prstGeom prst="rect">
            <a:avLst/>
          </a:prstGeom>
        </p:spPr>
        <p:txBody>
          <a:bodyPr vert="horz" lIns="91440" tIns="45720" rIns="91440" bIns="45720" rtlCol="0" anchor="b"/>
          <a:lstStyle>
            <a:lvl1pPr algn="r">
              <a:defRPr sz="1200"/>
            </a:lvl1pPr>
          </a:lstStyle>
          <a:p>
            <a:fld id="{C7D74916-3280-A946-A66B-FD688BBD4523}" type="slidenum">
              <a:rPr lang="en-US" smtClean="0"/>
              <a:t>‹#›</a:t>
            </a:fld>
            <a:endParaRPr lang="en-US"/>
          </a:p>
        </p:txBody>
      </p:sp>
    </p:spTree>
    <p:extLst>
      <p:ext uri="{BB962C8B-B14F-4D97-AF65-F5344CB8AC3E}">
        <p14:creationId xmlns:p14="http://schemas.microsoft.com/office/powerpoint/2010/main" val="375671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412750"/>
          </a:xfrm>
          <a:prstGeom prst="rect">
            <a:avLst/>
          </a:prstGeom>
        </p:spPr>
        <p:txBody>
          <a:bodyPr vert="horz" lIns="91440" tIns="45720" rIns="91440" bIns="45720" rtlCol="0"/>
          <a:lstStyle>
            <a:lvl1pPr algn="r">
              <a:defRPr sz="1200"/>
            </a:lvl1pPr>
          </a:lstStyle>
          <a:p>
            <a:fld id="{E50626B6-E59A-EE43-BD26-DDD4CAB877D6}" type="datetimeFigureOut">
              <a:rPr lang="en-US" smtClean="0"/>
              <a:t>6/22/21</a:t>
            </a:fld>
            <a:endParaRPr lang="en-US"/>
          </a:p>
        </p:txBody>
      </p:sp>
      <p:sp>
        <p:nvSpPr>
          <p:cNvPr id="4" name="Slide Image Placeholder 3"/>
          <p:cNvSpPr>
            <a:spLocks noGrp="1" noRot="1" noChangeAspect="1"/>
          </p:cNvSpPr>
          <p:nvPr>
            <p:ph type="sldImg" idx="2"/>
          </p:nvPr>
        </p:nvSpPr>
        <p:spPr>
          <a:xfrm>
            <a:off x="4845050" y="1028700"/>
            <a:ext cx="494030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960813"/>
            <a:ext cx="117030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634047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7816850"/>
            <a:ext cx="6340475" cy="412750"/>
          </a:xfrm>
          <a:prstGeom prst="rect">
            <a:avLst/>
          </a:prstGeom>
        </p:spPr>
        <p:txBody>
          <a:bodyPr vert="horz" lIns="91440" tIns="45720" rIns="91440" bIns="45720" rtlCol="0" anchor="b"/>
          <a:lstStyle>
            <a:lvl1pPr algn="r">
              <a:defRPr sz="1200"/>
            </a:lvl1pPr>
          </a:lstStyle>
          <a:p>
            <a:fld id="{5E82C485-0F1E-BB4D-BB9A-886FC757A420}" type="slidenum">
              <a:rPr lang="en-US" smtClean="0"/>
              <a:t>‹#›</a:t>
            </a:fld>
            <a:endParaRPr lang="en-US"/>
          </a:p>
        </p:txBody>
      </p:sp>
    </p:spTree>
    <p:extLst>
      <p:ext uri="{BB962C8B-B14F-4D97-AF65-F5344CB8AC3E}">
        <p14:creationId xmlns:p14="http://schemas.microsoft.com/office/powerpoint/2010/main" val="84606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P6djsqiiXRM&amp;list=PL6ihFEvicZRCOEbfvjkWPculxOhSsNwt2&amp;index=5"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mX6cQKFelf0&amp;list=PL6ihFEvicZRCOEbfvjkWPculxOhSsNwt2&amp;index=6"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 start</a:t>
            </a:r>
          </a:p>
        </p:txBody>
      </p:sp>
      <p:sp>
        <p:nvSpPr>
          <p:cNvPr id="4" name="Slide Number Placeholder 3"/>
          <p:cNvSpPr>
            <a:spLocks noGrp="1"/>
          </p:cNvSpPr>
          <p:nvPr>
            <p:ph type="sldNum" sz="quarter" idx="5"/>
          </p:nvPr>
        </p:nvSpPr>
        <p:spPr/>
        <p:txBody>
          <a:bodyPr/>
          <a:lstStyle/>
          <a:p>
            <a:fld id="{5E82C485-0F1E-BB4D-BB9A-886FC757A420}" type="slidenum">
              <a:rPr lang="en-US" smtClean="0"/>
              <a:t>2</a:t>
            </a:fld>
            <a:endParaRPr lang="en-US"/>
          </a:p>
        </p:txBody>
      </p:sp>
    </p:spTree>
    <p:extLst>
      <p:ext uri="{BB962C8B-B14F-4D97-AF65-F5344CB8AC3E}">
        <p14:creationId xmlns:p14="http://schemas.microsoft.com/office/powerpoint/2010/main" val="248000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12</a:t>
            </a:fld>
            <a:endParaRPr lang="en-US"/>
          </a:p>
        </p:txBody>
      </p:sp>
    </p:spTree>
    <p:extLst>
      <p:ext uri="{BB962C8B-B14F-4D97-AF65-F5344CB8AC3E}">
        <p14:creationId xmlns:p14="http://schemas.microsoft.com/office/powerpoint/2010/main" val="2525979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13</a:t>
            </a:fld>
            <a:endParaRPr lang="en-US"/>
          </a:p>
        </p:txBody>
      </p:sp>
    </p:spTree>
    <p:extLst>
      <p:ext uri="{BB962C8B-B14F-4D97-AF65-F5344CB8AC3E}">
        <p14:creationId xmlns:p14="http://schemas.microsoft.com/office/powerpoint/2010/main" val="45386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14</a:t>
            </a:fld>
            <a:endParaRPr lang="en-US"/>
          </a:p>
        </p:txBody>
      </p:sp>
    </p:spTree>
    <p:extLst>
      <p:ext uri="{BB962C8B-B14F-4D97-AF65-F5344CB8AC3E}">
        <p14:creationId xmlns:p14="http://schemas.microsoft.com/office/powerpoint/2010/main" val="393280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20</a:t>
            </a:fld>
            <a:endParaRPr lang="en-US"/>
          </a:p>
        </p:txBody>
      </p:sp>
    </p:spTree>
    <p:extLst>
      <p:ext uri="{BB962C8B-B14F-4D97-AF65-F5344CB8AC3E}">
        <p14:creationId xmlns:p14="http://schemas.microsoft.com/office/powerpoint/2010/main" val="324290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22</a:t>
            </a:fld>
            <a:endParaRPr lang="en-US"/>
          </a:p>
        </p:txBody>
      </p:sp>
    </p:spTree>
    <p:extLst>
      <p:ext uri="{BB962C8B-B14F-4D97-AF65-F5344CB8AC3E}">
        <p14:creationId xmlns:p14="http://schemas.microsoft.com/office/powerpoint/2010/main" val="3569152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28</a:t>
            </a:fld>
            <a:endParaRPr lang="en-US"/>
          </a:p>
        </p:txBody>
      </p:sp>
    </p:spTree>
    <p:extLst>
      <p:ext uri="{BB962C8B-B14F-4D97-AF65-F5344CB8AC3E}">
        <p14:creationId xmlns:p14="http://schemas.microsoft.com/office/powerpoint/2010/main" val="2931649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29</a:t>
            </a:fld>
            <a:endParaRPr lang="en-US"/>
          </a:p>
        </p:txBody>
      </p:sp>
    </p:spTree>
    <p:extLst>
      <p:ext uri="{BB962C8B-B14F-4D97-AF65-F5344CB8AC3E}">
        <p14:creationId xmlns:p14="http://schemas.microsoft.com/office/powerpoint/2010/main" val="1453179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32</a:t>
            </a:fld>
            <a:endParaRPr lang="en-US"/>
          </a:p>
        </p:txBody>
      </p:sp>
    </p:spTree>
    <p:extLst>
      <p:ext uri="{BB962C8B-B14F-4D97-AF65-F5344CB8AC3E}">
        <p14:creationId xmlns:p14="http://schemas.microsoft.com/office/powerpoint/2010/main" val="3228511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36</a:t>
            </a:fld>
            <a:endParaRPr lang="en-US"/>
          </a:p>
        </p:txBody>
      </p:sp>
    </p:spTree>
    <p:extLst>
      <p:ext uri="{BB962C8B-B14F-4D97-AF65-F5344CB8AC3E}">
        <p14:creationId xmlns:p14="http://schemas.microsoft.com/office/powerpoint/2010/main" val="2971675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39</a:t>
            </a:fld>
            <a:endParaRPr lang="en-US"/>
          </a:p>
        </p:txBody>
      </p:sp>
    </p:spTree>
    <p:extLst>
      <p:ext uri="{BB962C8B-B14F-4D97-AF65-F5344CB8AC3E}">
        <p14:creationId xmlns:p14="http://schemas.microsoft.com/office/powerpoint/2010/main" val="32429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4</a:t>
            </a:fld>
            <a:endParaRPr lang="en-US"/>
          </a:p>
        </p:txBody>
      </p:sp>
    </p:spTree>
    <p:extLst>
      <p:ext uri="{BB962C8B-B14F-4D97-AF65-F5344CB8AC3E}">
        <p14:creationId xmlns:p14="http://schemas.microsoft.com/office/powerpoint/2010/main" val="3888641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Amanda</a:t>
            </a:r>
          </a:p>
        </p:txBody>
      </p:sp>
      <p:sp>
        <p:nvSpPr>
          <p:cNvPr id="4" name="Slide Number Placeholder 3"/>
          <p:cNvSpPr>
            <a:spLocks noGrp="1"/>
          </p:cNvSpPr>
          <p:nvPr>
            <p:ph type="sldNum" sz="quarter" idx="5"/>
          </p:nvPr>
        </p:nvSpPr>
        <p:spPr/>
        <p:txBody>
          <a:bodyPr/>
          <a:lstStyle/>
          <a:p>
            <a:fld id="{5E82C485-0F1E-BB4D-BB9A-886FC757A420}" type="slidenum">
              <a:rPr lang="en-US" smtClean="0"/>
              <a:t>44</a:t>
            </a:fld>
            <a:endParaRPr lang="en-US"/>
          </a:p>
        </p:txBody>
      </p:sp>
    </p:spTree>
    <p:extLst>
      <p:ext uri="{BB962C8B-B14F-4D97-AF65-F5344CB8AC3E}">
        <p14:creationId xmlns:p14="http://schemas.microsoft.com/office/powerpoint/2010/main" val="2630732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Amanda</a:t>
            </a:r>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45</a:t>
            </a:fld>
            <a:endParaRPr lang="en-US"/>
          </a:p>
        </p:txBody>
      </p:sp>
    </p:spTree>
    <p:extLst>
      <p:ext uri="{BB962C8B-B14F-4D97-AF65-F5344CB8AC3E}">
        <p14:creationId xmlns:p14="http://schemas.microsoft.com/office/powerpoint/2010/main" val="3692035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Amanda </a:t>
            </a:r>
          </a:p>
        </p:txBody>
      </p:sp>
      <p:sp>
        <p:nvSpPr>
          <p:cNvPr id="4" name="Slide Number Placeholder 3"/>
          <p:cNvSpPr>
            <a:spLocks noGrp="1"/>
          </p:cNvSpPr>
          <p:nvPr>
            <p:ph type="sldNum" sz="quarter" idx="5"/>
          </p:nvPr>
        </p:nvSpPr>
        <p:spPr/>
        <p:txBody>
          <a:bodyPr/>
          <a:lstStyle/>
          <a:p>
            <a:fld id="{5E82C485-0F1E-BB4D-BB9A-886FC757A420}" type="slidenum">
              <a:rPr lang="en-US" smtClean="0"/>
              <a:t>46</a:t>
            </a:fld>
            <a:endParaRPr lang="en-US"/>
          </a:p>
        </p:txBody>
      </p:sp>
    </p:spTree>
    <p:extLst>
      <p:ext uri="{BB962C8B-B14F-4D97-AF65-F5344CB8AC3E}">
        <p14:creationId xmlns:p14="http://schemas.microsoft.com/office/powerpoint/2010/main" val="683697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5"/>
          </p:nvPr>
        </p:nvSpPr>
        <p:spPr/>
        <p:txBody>
          <a:bodyPr/>
          <a:lstStyle/>
          <a:p>
            <a:fld id="{5E82C485-0F1E-BB4D-BB9A-886FC757A420}" type="slidenum">
              <a:rPr lang="en-US" smtClean="0"/>
              <a:t>47</a:t>
            </a:fld>
            <a:endParaRPr lang="en-US"/>
          </a:p>
        </p:txBody>
      </p:sp>
    </p:spTree>
    <p:extLst>
      <p:ext uri="{BB962C8B-B14F-4D97-AF65-F5344CB8AC3E}">
        <p14:creationId xmlns:p14="http://schemas.microsoft.com/office/powerpoint/2010/main" val="1187284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Neeraja + breakout rooms</a:t>
            </a:r>
          </a:p>
        </p:txBody>
      </p:sp>
      <p:sp>
        <p:nvSpPr>
          <p:cNvPr id="4" name="Slide Number Placeholder 3"/>
          <p:cNvSpPr>
            <a:spLocks noGrp="1"/>
          </p:cNvSpPr>
          <p:nvPr>
            <p:ph type="sldNum" sz="quarter" idx="5"/>
          </p:nvPr>
        </p:nvSpPr>
        <p:spPr/>
        <p:txBody>
          <a:bodyPr/>
          <a:lstStyle/>
          <a:p>
            <a:fld id="{5E82C485-0F1E-BB4D-BB9A-886FC757A420}" type="slidenum">
              <a:rPr lang="en-US" smtClean="0"/>
              <a:t>48</a:t>
            </a:fld>
            <a:endParaRPr lang="en-US"/>
          </a:p>
        </p:txBody>
      </p:sp>
    </p:spTree>
    <p:extLst>
      <p:ext uri="{BB962C8B-B14F-4D97-AF65-F5344CB8AC3E}">
        <p14:creationId xmlns:p14="http://schemas.microsoft.com/office/powerpoint/2010/main" val="1852372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Neeraja </a:t>
            </a:r>
          </a:p>
        </p:txBody>
      </p:sp>
      <p:sp>
        <p:nvSpPr>
          <p:cNvPr id="4" name="Slide Number Placeholder 3"/>
          <p:cNvSpPr>
            <a:spLocks noGrp="1"/>
          </p:cNvSpPr>
          <p:nvPr>
            <p:ph type="sldNum" sz="quarter" idx="5"/>
          </p:nvPr>
        </p:nvSpPr>
        <p:spPr/>
        <p:txBody>
          <a:bodyPr/>
          <a:lstStyle/>
          <a:p>
            <a:fld id="{5E82C485-0F1E-BB4D-BB9A-886FC757A420}" type="slidenum">
              <a:rPr lang="en-US" smtClean="0"/>
              <a:t>49</a:t>
            </a:fld>
            <a:endParaRPr lang="en-US"/>
          </a:p>
        </p:txBody>
      </p:sp>
    </p:spTree>
    <p:extLst>
      <p:ext uri="{BB962C8B-B14F-4D97-AF65-F5344CB8AC3E}">
        <p14:creationId xmlns:p14="http://schemas.microsoft.com/office/powerpoint/2010/main" val="1135172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51</a:t>
            </a:fld>
            <a:endParaRPr lang="en-US"/>
          </a:p>
        </p:txBody>
      </p:sp>
    </p:spTree>
    <p:extLst>
      <p:ext uri="{BB962C8B-B14F-4D97-AF65-F5344CB8AC3E}">
        <p14:creationId xmlns:p14="http://schemas.microsoft.com/office/powerpoint/2010/main" val="557833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5E82C485-0F1E-BB4D-BB9A-886FC757A420}" type="slidenum">
              <a:rPr lang="en-US" smtClean="0"/>
              <a:t>52</a:t>
            </a:fld>
            <a:endParaRPr lang="en-US"/>
          </a:p>
        </p:txBody>
      </p:sp>
    </p:spTree>
    <p:extLst>
      <p:ext uri="{BB962C8B-B14F-4D97-AF65-F5344CB8AC3E}">
        <p14:creationId xmlns:p14="http://schemas.microsoft.com/office/powerpoint/2010/main" val="1663122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53</a:t>
            </a:fld>
            <a:endParaRPr lang="en-US"/>
          </a:p>
        </p:txBody>
      </p:sp>
    </p:spTree>
    <p:extLst>
      <p:ext uri="{BB962C8B-B14F-4D97-AF65-F5344CB8AC3E}">
        <p14:creationId xmlns:p14="http://schemas.microsoft.com/office/powerpoint/2010/main" val="3062553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56</a:t>
            </a:fld>
            <a:endParaRPr lang="en-US"/>
          </a:p>
        </p:txBody>
      </p:sp>
    </p:spTree>
    <p:extLst>
      <p:ext uri="{BB962C8B-B14F-4D97-AF65-F5344CB8AC3E}">
        <p14:creationId xmlns:p14="http://schemas.microsoft.com/office/powerpoint/2010/main" val="324290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5</a:t>
            </a:fld>
            <a:endParaRPr lang="en-US"/>
          </a:p>
        </p:txBody>
      </p:sp>
    </p:spTree>
    <p:extLst>
      <p:ext uri="{BB962C8B-B14F-4D97-AF65-F5344CB8AC3E}">
        <p14:creationId xmlns:p14="http://schemas.microsoft.com/office/powerpoint/2010/main" val="277038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64</a:t>
            </a:fld>
            <a:endParaRPr lang="en-US"/>
          </a:p>
        </p:txBody>
      </p:sp>
    </p:spTree>
    <p:extLst>
      <p:ext uri="{BB962C8B-B14F-4D97-AF65-F5344CB8AC3E}">
        <p14:creationId xmlns:p14="http://schemas.microsoft.com/office/powerpoint/2010/main" val="1290483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https://www.youtube.com/watch?v=mX6cQKFelf0&amp;list=PL6ihFEvicZRCOEbfvjkWPculxOhSsNwt2&amp;index=7</a:t>
            </a:r>
            <a:endParaRPr lang="en-US" dirty="0"/>
          </a:p>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65</a:t>
            </a:fld>
            <a:endParaRPr lang="en-US"/>
          </a:p>
        </p:txBody>
      </p:sp>
    </p:spTree>
    <p:extLst>
      <p:ext uri="{BB962C8B-B14F-4D97-AF65-F5344CB8AC3E}">
        <p14:creationId xmlns:p14="http://schemas.microsoft.com/office/powerpoint/2010/main" val="480419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73</a:t>
            </a:fld>
            <a:endParaRPr lang="en-US"/>
          </a:p>
        </p:txBody>
      </p:sp>
    </p:spTree>
    <p:extLst>
      <p:ext uri="{BB962C8B-B14F-4D97-AF65-F5344CB8AC3E}">
        <p14:creationId xmlns:p14="http://schemas.microsoft.com/office/powerpoint/2010/main" val="3919444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75</a:t>
            </a:fld>
            <a:endParaRPr lang="en-US"/>
          </a:p>
        </p:txBody>
      </p:sp>
    </p:spTree>
    <p:extLst>
      <p:ext uri="{BB962C8B-B14F-4D97-AF65-F5344CB8AC3E}">
        <p14:creationId xmlns:p14="http://schemas.microsoft.com/office/powerpoint/2010/main" val="1319941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82</a:t>
            </a:fld>
            <a:endParaRPr lang="en-US"/>
          </a:p>
        </p:txBody>
      </p:sp>
    </p:spTree>
    <p:extLst>
      <p:ext uri="{BB962C8B-B14F-4D97-AF65-F5344CB8AC3E}">
        <p14:creationId xmlns:p14="http://schemas.microsoft.com/office/powerpoint/2010/main" val="3672337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87</a:t>
            </a:fld>
            <a:endParaRPr lang="en-US"/>
          </a:p>
        </p:txBody>
      </p:sp>
    </p:spTree>
    <p:extLst>
      <p:ext uri="{BB962C8B-B14F-4D97-AF65-F5344CB8AC3E}">
        <p14:creationId xmlns:p14="http://schemas.microsoft.com/office/powerpoint/2010/main" val="1514694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96</a:t>
            </a:fld>
            <a:endParaRPr lang="en-US"/>
          </a:p>
        </p:txBody>
      </p:sp>
    </p:spTree>
    <p:extLst>
      <p:ext uri="{BB962C8B-B14F-4D97-AF65-F5344CB8AC3E}">
        <p14:creationId xmlns:p14="http://schemas.microsoft.com/office/powerpoint/2010/main" val="541765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97</a:t>
            </a:fld>
            <a:endParaRPr lang="en-US"/>
          </a:p>
        </p:txBody>
      </p:sp>
    </p:spTree>
    <p:extLst>
      <p:ext uri="{BB962C8B-B14F-4D97-AF65-F5344CB8AC3E}">
        <p14:creationId xmlns:p14="http://schemas.microsoft.com/office/powerpoint/2010/main" val="4063456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98</a:t>
            </a:fld>
            <a:endParaRPr lang="en-US"/>
          </a:p>
        </p:txBody>
      </p:sp>
    </p:spTree>
    <p:extLst>
      <p:ext uri="{BB962C8B-B14F-4D97-AF65-F5344CB8AC3E}">
        <p14:creationId xmlns:p14="http://schemas.microsoft.com/office/powerpoint/2010/main" val="85969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6</a:t>
            </a:fld>
            <a:endParaRPr lang="en-US"/>
          </a:p>
        </p:txBody>
      </p:sp>
    </p:spTree>
    <p:extLst>
      <p:ext uri="{BB962C8B-B14F-4D97-AF65-F5344CB8AC3E}">
        <p14:creationId xmlns:p14="http://schemas.microsoft.com/office/powerpoint/2010/main" val="331882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7</a:t>
            </a:fld>
            <a:endParaRPr lang="en-US"/>
          </a:p>
        </p:txBody>
      </p:sp>
    </p:spTree>
    <p:extLst>
      <p:ext uri="{BB962C8B-B14F-4D97-AF65-F5344CB8AC3E}">
        <p14:creationId xmlns:p14="http://schemas.microsoft.com/office/powerpoint/2010/main" val="3597527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8</a:t>
            </a:fld>
            <a:endParaRPr lang="en-US"/>
          </a:p>
        </p:txBody>
      </p:sp>
    </p:spTree>
    <p:extLst>
      <p:ext uri="{BB962C8B-B14F-4D97-AF65-F5344CB8AC3E}">
        <p14:creationId xmlns:p14="http://schemas.microsoft.com/office/powerpoint/2010/main" val="2676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9</a:t>
            </a:fld>
            <a:endParaRPr lang="en-US"/>
          </a:p>
        </p:txBody>
      </p:sp>
    </p:spTree>
    <p:extLst>
      <p:ext uri="{BB962C8B-B14F-4D97-AF65-F5344CB8AC3E}">
        <p14:creationId xmlns:p14="http://schemas.microsoft.com/office/powerpoint/2010/main" val="3694760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10</a:t>
            </a:fld>
            <a:endParaRPr lang="en-US"/>
          </a:p>
        </p:txBody>
      </p:sp>
    </p:spTree>
    <p:extLst>
      <p:ext uri="{BB962C8B-B14F-4D97-AF65-F5344CB8AC3E}">
        <p14:creationId xmlns:p14="http://schemas.microsoft.com/office/powerpoint/2010/main" val="54328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11</a:t>
            </a:fld>
            <a:endParaRPr lang="en-US"/>
          </a:p>
        </p:txBody>
      </p:sp>
    </p:spTree>
    <p:extLst>
      <p:ext uri="{BB962C8B-B14F-4D97-AF65-F5344CB8AC3E}">
        <p14:creationId xmlns:p14="http://schemas.microsoft.com/office/powerpoint/2010/main" val="123153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6_Custom Layout">
    <p:bg>
      <p:bgPr>
        <a:solidFill>
          <a:srgbClr val="50E6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9BAAF0-2654-0341-A1D3-F58B5E52CD75}"/>
              </a:ext>
            </a:extLst>
          </p:cNvPr>
          <p:cNvSpPr>
            <a:spLocks noGrp="1"/>
          </p:cNvSpPr>
          <p:nvPr>
            <p:ph type="body" sz="quarter" idx="10" hasCustomPrompt="1"/>
          </p:nvPr>
        </p:nvSpPr>
        <p:spPr>
          <a:xfrm>
            <a:off x="562952" y="816461"/>
            <a:ext cx="12352338" cy="6596678"/>
          </a:xfrm>
          <a:prstGeom prst="rect">
            <a:avLst/>
          </a:prstGeom>
        </p:spPr>
        <p:txBody>
          <a:bodyPr tIns="0" bIns="0">
            <a:spAutoFit/>
          </a:bodyPr>
          <a:lstStyle>
            <a:lvl1pPr marL="0" marR="0" indent="0" algn="l" defTabSz="914400" rtl="0" eaLnBrk="1" fontAlgn="auto" latinLnBrk="0" hangingPunct="1">
              <a:lnSpc>
                <a:spcPct val="100000"/>
              </a:lnSpc>
              <a:spcBef>
                <a:spcPts val="5200"/>
              </a:spcBef>
              <a:spcAft>
                <a:spcPts val="0"/>
              </a:spcAft>
              <a:buClrTx/>
              <a:buSzTx/>
              <a:buFontTx/>
              <a:buNone/>
              <a:tabLst/>
              <a:defRPr sz="11400" b="0" i="0">
                <a:solidFill>
                  <a:srgbClr val="243A5E"/>
                </a:solidFill>
                <a:latin typeface="Segoe UI" panose="020B0502040204020203" pitchFamily="34" charset="0"/>
                <a:ea typeface="Segoe UI Historic" panose="020B0502040204020203" pitchFamily="34" charset="0"/>
                <a:cs typeface="Segoe UI" panose="020B0502040204020203" pitchFamily="34" charset="0"/>
              </a:defRPr>
            </a:lvl1pPr>
          </a:lstStyle>
          <a:p>
            <a:pPr lvl="0"/>
            <a:r>
              <a:rPr lang="en-US"/>
              <a:t>click to edit</a:t>
            </a:r>
          </a:p>
          <a:p>
            <a:pPr lvl="0"/>
            <a:r>
              <a:rPr lang="en-US"/>
              <a:t>click to edit</a:t>
            </a:r>
          </a:p>
          <a:p>
            <a:pPr marL="0" marR="0" lvl="0" indent="0" algn="l" defTabSz="914400" rtl="0" eaLnBrk="1" fontAlgn="auto" latinLnBrk="0" hangingPunct="1">
              <a:lnSpc>
                <a:spcPct val="100000"/>
              </a:lnSpc>
              <a:spcBef>
                <a:spcPts val="5200"/>
              </a:spcBef>
              <a:spcAft>
                <a:spcPts val="0"/>
              </a:spcAft>
              <a:buClrTx/>
              <a:buSzTx/>
              <a:buFontTx/>
              <a:buNone/>
              <a:tabLst/>
              <a:defRPr/>
            </a:pPr>
            <a:r>
              <a:rPr lang="en-US"/>
              <a:t>click to edit</a:t>
            </a:r>
          </a:p>
        </p:txBody>
      </p:sp>
    </p:spTree>
    <p:extLst>
      <p:ext uri="{BB962C8B-B14F-4D97-AF65-F5344CB8AC3E}">
        <p14:creationId xmlns:p14="http://schemas.microsoft.com/office/powerpoint/2010/main" val="618522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7E23EE5F-D3A7-1A42-8289-3B3B1A7BDF60}"/>
              </a:ext>
            </a:extLst>
          </p:cNvPr>
          <p:cNvSpPr txBox="1"/>
          <p:nvPr userDrawn="1"/>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i="0" spc="-335">
                <a:solidFill>
                  <a:srgbClr val="008575"/>
                </a:solidFill>
                <a:latin typeface="Segoe UI Semibold" panose="020B0502040204020203" pitchFamily="34" charset="0"/>
                <a:cs typeface="Segoe UI Semibold" panose="020B0502040204020203" pitchFamily="34" charset="0"/>
              </a:rPr>
              <a:t>W</a:t>
            </a:r>
            <a:r>
              <a:rPr sz="9400" b="1" i="0" spc="-40">
                <a:solidFill>
                  <a:srgbClr val="008575"/>
                </a:solidFill>
                <a:latin typeface="Segoe UI Semibold" panose="020B0502040204020203" pitchFamily="34" charset="0"/>
                <a:cs typeface="Segoe UI Semibold" panose="020B0502040204020203" pitchFamily="34" charset="0"/>
              </a:rPr>
              <a:t>elcome!</a:t>
            </a:r>
            <a:endParaRPr sz="9400" b="1" i="0">
              <a:solidFill>
                <a:srgbClr val="008575"/>
              </a:solidFill>
              <a:latin typeface="Segoe UI Semibold" panose="020B0502040204020203" pitchFamily="34" charset="0"/>
              <a:cs typeface="Segoe UI Semibold" panose="020B0502040204020203" pitchFamily="34" charset="0"/>
            </a:endParaRPr>
          </a:p>
        </p:txBody>
      </p:sp>
      <p:sp>
        <p:nvSpPr>
          <p:cNvPr id="4" name="object 4">
            <a:extLst>
              <a:ext uri="{FF2B5EF4-FFF2-40B4-BE49-F238E27FC236}">
                <a16:creationId xmlns:a16="http://schemas.microsoft.com/office/drawing/2014/main" id="{F829C9F0-2E42-2B40-AA9B-9E716BE8F3F7}"/>
              </a:ext>
            </a:extLst>
          </p:cNvPr>
          <p:cNvSpPr txBox="1"/>
          <p:nvPr userDrawn="1"/>
        </p:nvSpPr>
        <p:spPr>
          <a:xfrm>
            <a:off x="673100" y="3359150"/>
            <a:ext cx="46609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3395E"/>
                </a:solidFill>
                <a:latin typeface="Segoe UI" panose="020B0502040204020203" pitchFamily="34" charset="0"/>
                <a:cs typeface="Segoe UI" panose="020B0502040204020203" pitchFamily="34" charset="0"/>
              </a:rPr>
              <a:t>Settle in </a:t>
            </a:r>
            <a:r>
              <a:rPr sz="3600">
                <a:solidFill>
                  <a:srgbClr val="23395E"/>
                </a:solidFill>
                <a:latin typeface="Segoe UI" panose="020B0502040204020203" pitchFamily="34" charset="0"/>
                <a:cs typeface="Segoe UI" panose="020B0502040204020203" pitchFamily="34" charset="0"/>
              </a:rPr>
              <a:t>and get</a:t>
            </a:r>
            <a:r>
              <a:rPr sz="3600" spc="-80">
                <a:solidFill>
                  <a:srgbClr val="23395E"/>
                </a:solidFill>
                <a:latin typeface="Segoe UI" panose="020B0502040204020203" pitchFamily="34" charset="0"/>
                <a:cs typeface="Segoe UI" panose="020B0502040204020203" pitchFamily="34" charset="0"/>
              </a:rPr>
              <a:t> </a:t>
            </a:r>
            <a:r>
              <a:rPr sz="3600" spc="-50">
                <a:solidFill>
                  <a:srgbClr val="23395E"/>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0AEEF2C-8BB8-E644-86CB-97D7F87C5FAB}"/>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53E6752-79A6-CB4E-9F7B-7C24D8932CBB}"/>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73780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4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59AD43-7F7B-5A4F-B910-24CADAF9053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5" name="Text Placeholder 3">
            <a:extLst>
              <a:ext uri="{FF2B5EF4-FFF2-40B4-BE49-F238E27FC236}">
                <a16:creationId xmlns:a16="http://schemas.microsoft.com/office/drawing/2014/main" id="{05E04951-F583-BF4C-8792-6AF57900E2A7}"/>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Slide Number Placeholder 1">
            <a:extLst>
              <a:ext uri="{FF2B5EF4-FFF2-40B4-BE49-F238E27FC236}">
                <a16:creationId xmlns:a16="http://schemas.microsoft.com/office/drawing/2014/main" id="{FABBE98E-F100-9741-BE52-F7F74A2A7AA2}"/>
              </a:ext>
            </a:extLst>
          </p:cNvPr>
          <p:cNvSpPr>
            <a:spLocks noGrp="1"/>
          </p:cNvSpPr>
          <p:nvPr>
            <p:ph type="sldNum" sz="quarter" idx="11"/>
          </p:nvPr>
        </p:nvSpPr>
        <p:spPr/>
        <p:txBody>
          <a:bodyPr/>
          <a:lstStyle/>
          <a:p>
            <a:fld id="{B6FB284A-1CBE-3544-A6BA-AACCBEB65937}" type="slidenum">
              <a:rPr lang="en-US"/>
              <a:pPr/>
              <a:t>‹#›</a:t>
            </a:fld>
            <a:endParaRPr lang="en-US"/>
          </a:p>
        </p:txBody>
      </p:sp>
    </p:spTree>
    <p:extLst>
      <p:ext uri="{BB962C8B-B14F-4D97-AF65-F5344CB8AC3E}">
        <p14:creationId xmlns:p14="http://schemas.microsoft.com/office/powerpoint/2010/main" val="4075654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Slide Number Placeholder 6">
            <a:extLst>
              <a:ext uri="{FF2B5EF4-FFF2-40B4-BE49-F238E27FC236}">
                <a16:creationId xmlns:a16="http://schemas.microsoft.com/office/drawing/2014/main" id="{1EDB1892-0A75-764A-A9B5-E1AEA7201ECD}"/>
              </a:ext>
            </a:extLst>
          </p:cNvPr>
          <p:cNvSpPr>
            <a:spLocks noGrp="1"/>
          </p:cNvSpPr>
          <p:nvPr>
            <p:ph type="sldNum" sz="quarter" idx="10"/>
          </p:nvPr>
        </p:nvSpPr>
        <p:spPr/>
        <p:txBody>
          <a:bodyPr/>
          <a:lstStyle/>
          <a:p>
            <a:fld id="{B6FB284A-1CBE-3544-A6BA-AACCBEB65937}" type="slidenum">
              <a:rPr lang="en-US"/>
              <a:pPr/>
              <a:t>‹#›</a:t>
            </a:fld>
            <a:endParaRPr lang="en-US"/>
          </a:p>
        </p:txBody>
      </p:sp>
    </p:spTree>
    <p:extLst>
      <p:ext uri="{BB962C8B-B14F-4D97-AF65-F5344CB8AC3E}">
        <p14:creationId xmlns:p14="http://schemas.microsoft.com/office/powerpoint/2010/main" val="3151077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7E23EE5F-D3A7-1A42-8289-3B3B1A7BDF60}"/>
              </a:ext>
            </a:extLst>
          </p:cNvPr>
          <p:cNvSpPr txBox="1"/>
          <p:nvPr userDrawn="1"/>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i="0" spc="-335">
                <a:solidFill>
                  <a:srgbClr val="0078D3"/>
                </a:solidFill>
                <a:latin typeface="Segoe UI Semibold" panose="020B0502040204020203" pitchFamily="34" charset="0"/>
                <a:cs typeface="Segoe UI Semibold" panose="020B0502040204020203" pitchFamily="34" charset="0"/>
              </a:rPr>
              <a:t>W</a:t>
            </a:r>
            <a:r>
              <a:rPr sz="9400" b="1" i="0" spc="-40">
                <a:solidFill>
                  <a:srgbClr val="0078D3"/>
                </a:solidFill>
                <a:latin typeface="Segoe UI Semibold" panose="020B0502040204020203" pitchFamily="34" charset="0"/>
                <a:cs typeface="Segoe UI Semibold" panose="020B0502040204020203" pitchFamily="34" charset="0"/>
              </a:rPr>
              <a:t>elcome!</a:t>
            </a:r>
            <a:endParaRPr sz="9400" b="1" i="0">
              <a:latin typeface="Segoe UI Semibold" panose="020B0502040204020203" pitchFamily="34" charset="0"/>
              <a:cs typeface="Segoe UI Semibold" panose="020B0502040204020203" pitchFamily="34" charset="0"/>
            </a:endParaRPr>
          </a:p>
        </p:txBody>
      </p:sp>
      <p:sp>
        <p:nvSpPr>
          <p:cNvPr id="4" name="object 4">
            <a:extLst>
              <a:ext uri="{FF2B5EF4-FFF2-40B4-BE49-F238E27FC236}">
                <a16:creationId xmlns:a16="http://schemas.microsoft.com/office/drawing/2014/main" id="{F829C9F0-2E42-2B40-AA9B-9E716BE8F3F7}"/>
              </a:ext>
            </a:extLst>
          </p:cNvPr>
          <p:cNvSpPr txBox="1"/>
          <p:nvPr userDrawn="1"/>
        </p:nvSpPr>
        <p:spPr>
          <a:xfrm>
            <a:off x="673100" y="3359150"/>
            <a:ext cx="46609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3395E"/>
                </a:solidFill>
                <a:latin typeface="Segoe UI" panose="020B0502040204020203" pitchFamily="34" charset="0"/>
                <a:cs typeface="Segoe UI" panose="020B0502040204020203" pitchFamily="34" charset="0"/>
              </a:rPr>
              <a:t>Settle in </a:t>
            </a:r>
            <a:r>
              <a:rPr sz="3600">
                <a:solidFill>
                  <a:srgbClr val="23395E"/>
                </a:solidFill>
                <a:latin typeface="Segoe UI" panose="020B0502040204020203" pitchFamily="34" charset="0"/>
                <a:cs typeface="Segoe UI" panose="020B0502040204020203" pitchFamily="34" charset="0"/>
              </a:rPr>
              <a:t>and get</a:t>
            </a:r>
            <a:r>
              <a:rPr sz="3600" spc="-80">
                <a:solidFill>
                  <a:srgbClr val="23395E"/>
                </a:solidFill>
                <a:latin typeface="Segoe UI" panose="020B0502040204020203" pitchFamily="34" charset="0"/>
                <a:cs typeface="Segoe UI" panose="020B0502040204020203" pitchFamily="34" charset="0"/>
              </a:rPr>
              <a:t> </a:t>
            </a:r>
            <a:r>
              <a:rPr sz="3600" spc="-50">
                <a:solidFill>
                  <a:srgbClr val="23395E"/>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447E6D9D-71E4-9B47-8B55-26966481CD54}"/>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1742555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48EDA9B-CA37-E241-A5B6-A06741C4D365}"/>
              </a:ext>
            </a:extLst>
          </p:cNvPr>
          <p:cNvSpPr txBox="1">
            <a:spLocks noGrp="1"/>
          </p:cNvSpPr>
          <p:nvPr>
            <p:ph type="title"/>
          </p:nvPr>
        </p:nvSpPr>
        <p:spPr>
          <a:xfrm>
            <a:off x="673100" y="1296154"/>
            <a:ext cx="1607820" cy="574040"/>
          </a:xfrm>
          <a:prstGeom prst="rect">
            <a:avLst/>
          </a:prstGeom>
        </p:spPr>
        <p:txBody>
          <a:bodyPr vert="horz" wrap="square" lIns="0" tIns="12700" rIns="0" bIns="0" rtlCol="0">
            <a:spAutoFit/>
          </a:bodyPr>
          <a:lstStyle>
            <a:lvl1pPr>
              <a:defRPr b="1" i="0">
                <a:latin typeface="Segoe UI Semibold" panose="020B0502040204020203" pitchFamily="34" charset="0"/>
                <a:cs typeface="Segoe UI Semibold" panose="020B0502040204020203" pitchFamily="34" charset="0"/>
              </a:defRPr>
            </a:lvl1pPr>
          </a:lstStyle>
          <a:p>
            <a:pPr marL="12700">
              <a:lnSpc>
                <a:spcPct val="100000"/>
              </a:lnSpc>
              <a:spcBef>
                <a:spcPts val="100"/>
              </a:spcBef>
            </a:pPr>
            <a:r>
              <a:rPr sz="3600" spc="-20">
                <a:solidFill>
                  <a:srgbClr val="000000"/>
                </a:solidFill>
              </a:rPr>
              <a:t>Agenda</a:t>
            </a:r>
            <a:endParaRPr sz="3600"/>
          </a:p>
        </p:txBody>
      </p:sp>
      <p:graphicFrame>
        <p:nvGraphicFramePr>
          <p:cNvPr id="4" name="object 3">
            <a:extLst>
              <a:ext uri="{FF2B5EF4-FFF2-40B4-BE49-F238E27FC236}">
                <a16:creationId xmlns:a16="http://schemas.microsoft.com/office/drawing/2014/main" id="{E7425EC5-1B7D-C544-AF60-E1964838E34B}"/>
              </a:ext>
            </a:extLst>
          </p:cNvPr>
          <p:cNvGraphicFramePr>
            <a:graphicFrameLocks noGrp="1"/>
          </p:cNvGraphicFramePr>
          <p:nvPr userDrawn="1">
            <p:extLst>
              <p:ext uri="{D42A27DB-BD31-4B8C-83A1-F6EECF244321}">
                <p14:modId xmlns:p14="http://schemas.microsoft.com/office/powerpoint/2010/main" val="3673543700"/>
              </p:ext>
            </p:extLst>
          </p:nvPr>
        </p:nvGraphicFramePr>
        <p:xfrm>
          <a:off x="685800" y="3468103"/>
          <a:ext cx="13260069" cy="2312908"/>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Introductions</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a:lnSpc>
                          <a:spcPct val="100000"/>
                        </a:lnSpc>
                      </a:pPr>
                      <a:endParaRPr sz="1700" b="1" i="0">
                        <a:latin typeface="Segoe UI Semibold" panose="020B0502040204020203" pitchFamily="34" charset="0"/>
                        <a:cs typeface="Segoe UI Semibold" panose="020B0502040204020203" pitchFamily="34" charset="0"/>
                      </a:endParaRPr>
                    </a:p>
                  </a:txBody>
                  <a:tcPr marL="0" marR="0" marT="0" marB="0">
                    <a:solidFill>
                      <a:srgbClr val="0078D3"/>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&lt;10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Explore</a:t>
                      </a:r>
                      <a:r>
                        <a:rPr sz="1800" b="1" i="0" spc="-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discomfort</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Worksheet</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30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a:solidFill>
                            <a:srgbClr val="FFFFFF"/>
                          </a:solidFill>
                          <a:latin typeface="Segoe UI Semibold" panose="020B0502040204020203" pitchFamily="34" charset="0"/>
                          <a:cs typeface="Segoe UI Semibold" panose="020B0502040204020203" pitchFamily="34" charset="0"/>
                        </a:rPr>
                        <a:t>Apply </a:t>
                      </a:r>
                      <a:r>
                        <a:rPr sz="1800" b="1" i="0" spc="-5">
                          <a:solidFill>
                            <a:srgbClr val="FFFFFF"/>
                          </a:solidFill>
                          <a:latin typeface="Segoe UI Semibold" panose="020B0502040204020203" pitchFamily="34" charset="0"/>
                          <a:cs typeface="Segoe UI Semibold" panose="020B0502040204020203" pitchFamily="34" charset="0"/>
                        </a:rPr>
                        <a:t>learnings </a:t>
                      </a:r>
                      <a:r>
                        <a:rPr sz="1800" b="1" i="0" spc="-10">
                          <a:solidFill>
                            <a:srgbClr val="FFFFFF"/>
                          </a:solidFill>
                          <a:latin typeface="Segoe UI Semibold" panose="020B0502040204020203" pitchFamily="34" charset="0"/>
                          <a:cs typeface="Segoe UI Semibold" panose="020B0502040204020203" pitchFamily="34" charset="0"/>
                        </a:rPr>
                        <a:t>to</a:t>
                      </a:r>
                      <a:r>
                        <a:rPr sz="1800" b="1" i="0" spc="-5">
                          <a:solidFill>
                            <a:srgbClr val="FFFFFF"/>
                          </a:solidFill>
                          <a:latin typeface="Segoe UI Semibold" panose="020B0502040204020203" pitchFamily="34" charset="0"/>
                          <a:cs typeface="Segoe UI Semibold" panose="020B0502040204020203" pitchFamily="34" charset="0"/>
                        </a:rPr>
                        <a:t> CS</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25-30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Mitigate </a:t>
                      </a:r>
                      <a:r>
                        <a:rPr sz="1800" b="1" i="0" spc="5">
                          <a:solidFill>
                            <a:srgbClr val="FFFFFF"/>
                          </a:solidFill>
                          <a:latin typeface="Segoe UI Semibold" panose="020B0502040204020203" pitchFamily="34" charset="0"/>
                          <a:cs typeface="Segoe UI Semibold" panose="020B0502040204020203" pitchFamily="34" charset="0"/>
                        </a:rPr>
                        <a:t>discomfort </a:t>
                      </a:r>
                      <a:r>
                        <a:rPr sz="1800" b="1" i="0">
                          <a:solidFill>
                            <a:srgbClr val="FFFFFF"/>
                          </a:solidFill>
                          <a:latin typeface="Segoe UI Semibold" panose="020B0502040204020203" pitchFamily="34" charset="0"/>
                          <a:cs typeface="Segoe UI Semibold" panose="020B0502040204020203" pitchFamily="34" charset="0"/>
                        </a:rPr>
                        <a:t>with</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mindset</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Post-survey</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4"/>
                  </a:ext>
                </a:extLst>
              </a:tr>
            </a:tbl>
          </a:graphicData>
        </a:graphic>
      </p:graphicFrame>
      <p:sp>
        <p:nvSpPr>
          <p:cNvPr id="5" name="object 4">
            <a:extLst>
              <a:ext uri="{FF2B5EF4-FFF2-40B4-BE49-F238E27FC236}">
                <a16:creationId xmlns:a16="http://schemas.microsoft.com/office/drawing/2014/main" id="{BE138731-0351-5844-8B1C-B9A7152D0F2B}"/>
              </a:ext>
            </a:extLst>
          </p:cNvPr>
          <p:cNvSpPr txBox="1"/>
          <p:nvPr userDrawn="1"/>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i="0" spc="30">
                <a:latin typeface="Segoe UI Semibold" panose="020B0502040204020203" pitchFamily="34" charset="0"/>
                <a:cs typeface="Segoe UI Semibold" panose="020B0502040204020203" pitchFamily="34" charset="0"/>
              </a:rPr>
              <a:t>TIME</a:t>
            </a:r>
            <a:endParaRPr sz="1200" b="1" i="0">
              <a:latin typeface="Segoe UI Semibold" panose="020B0502040204020203" pitchFamily="34" charset="0"/>
              <a:cs typeface="Segoe UI Semibold" panose="020B0502040204020203" pitchFamily="34" charset="0"/>
            </a:endParaRPr>
          </a:p>
        </p:txBody>
      </p:sp>
      <p:sp>
        <p:nvSpPr>
          <p:cNvPr id="6" name="object 5">
            <a:extLst>
              <a:ext uri="{FF2B5EF4-FFF2-40B4-BE49-F238E27FC236}">
                <a16:creationId xmlns:a16="http://schemas.microsoft.com/office/drawing/2014/main" id="{78AC12CD-891D-4D44-BF75-C5C00C0D0552}"/>
              </a:ext>
            </a:extLst>
          </p:cNvPr>
          <p:cNvSpPr txBox="1"/>
          <p:nvPr userDrawn="1"/>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i="0" spc="20">
                <a:latin typeface="Segoe UI Semibold" panose="020B0502040204020203" pitchFamily="34" charset="0"/>
                <a:cs typeface="Segoe UI Semibold" panose="020B0502040204020203" pitchFamily="34" charset="0"/>
              </a:rPr>
              <a:t>ACTIVITY</a:t>
            </a:r>
            <a:endParaRPr sz="1200" b="1" i="0">
              <a:latin typeface="Segoe UI Semibold" panose="020B0502040204020203" pitchFamily="34" charset="0"/>
              <a:cs typeface="Segoe UI Semibold" panose="020B0502040204020203" pitchFamily="34" charset="0"/>
            </a:endParaRPr>
          </a:p>
        </p:txBody>
      </p:sp>
      <p:sp>
        <p:nvSpPr>
          <p:cNvPr id="7" name="object 6">
            <a:extLst>
              <a:ext uri="{FF2B5EF4-FFF2-40B4-BE49-F238E27FC236}">
                <a16:creationId xmlns:a16="http://schemas.microsoft.com/office/drawing/2014/main" id="{60362AF7-B7A8-654C-AD90-D613C52CB58B}"/>
              </a:ext>
            </a:extLst>
          </p:cNvPr>
          <p:cNvSpPr txBox="1"/>
          <p:nvPr userDrawn="1"/>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i="0" spc="10">
                <a:latin typeface="Segoe UI Semibold" panose="020B0502040204020203" pitchFamily="34" charset="0"/>
                <a:cs typeface="Segoe UI Semibold" panose="020B0502040204020203" pitchFamily="34" charset="0"/>
              </a:rPr>
              <a:t>MATERIALS </a:t>
            </a:r>
            <a:r>
              <a:rPr sz="1200" b="1" i="0" spc="15">
                <a:latin typeface="Segoe UI Semibold" panose="020B0502040204020203" pitchFamily="34" charset="0"/>
                <a:cs typeface="Segoe UI Semibold" panose="020B0502040204020203" pitchFamily="34" charset="0"/>
              </a:rPr>
              <a:t>YOU’LL</a:t>
            </a:r>
            <a:r>
              <a:rPr sz="1200" b="1" i="0" spc="60">
                <a:latin typeface="Segoe UI Semibold" panose="020B0502040204020203" pitchFamily="34" charset="0"/>
                <a:cs typeface="Segoe UI Semibold" panose="020B0502040204020203" pitchFamily="34" charset="0"/>
              </a:rPr>
              <a:t> </a:t>
            </a:r>
            <a:r>
              <a:rPr sz="1200" b="1" i="0" spc="30">
                <a:latin typeface="Segoe UI Semibold" panose="020B0502040204020203" pitchFamily="34" charset="0"/>
                <a:cs typeface="Segoe UI Semibold" panose="020B0502040204020203" pitchFamily="34" charset="0"/>
              </a:rPr>
              <a:t>NEED</a:t>
            </a:r>
            <a:endParaRPr sz="1200" b="1" i="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619C6381-C468-8846-B340-D00365C751DD}"/>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194690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448B1E4-0F30-4F47-837D-A465027FBF6C}"/>
              </a:ext>
            </a:extLst>
          </p:cNvPr>
          <p:cNvSpPr/>
          <p:nvPr userDrawn="1"/>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4" name="object 4">
            <a:extLst>
              <a:ext uri="{FF2B5EF4-FFF2-40B4-BE49-F238E27FC236}">
                <a16:creationId xmlns:a16="http://schemas.microsoft.com/office/drawing/2014/main" id="{3470A1E3-C380-F74C-AEBA-2C2D398F1CD5}"/>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5" name="object 9">
            <a:extLst>
              <a:ext uri="{FF2B5EF4-FFF2-40B4-BE49-F238E27FC236}">
                <a16:creationId xmlns:a16="http://schemas.microsoft.com/office/drawing/2014/main" id="{8FCCDC93-9021-E04F-8C84-6DC640ECE25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18E4E1BA-4203-2E4C-8395-07DE12C458E8}"/>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105827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6AC72E0-1519-2946-9EA7-455759781848}"/>
              </a:ext>
            </a:extLst>
          </p:cNvPr>
          <p:cNvSpPr/>
          <p:nvPr userDrawn="1"/>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4" name="object 3">
            <a:extLst>
              <a:ext uri="{FF2B5EF4-FFF2-40B4-BE49-F238E27FC236}">
                <a16:creationId xmlns:a16="http://schemas.microsoft.com/office/drawing/2014/main" id="{6D1DF836-3A22-7740-B386-AD5F43E6B804}"/>
              </a:ext>
            </a:extLst>
          </p:cNvPr>
          <p:cNvSpPr/>
          <p:nvPr userDrawn="1"/>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207B806B-C306-9145-BB12-2E6EAF683799}"/>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9501768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895AB3BE-BC88-154D-9B3D-2827661D4A27}"/>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a:extLst>
              <a:ext uri="{FF2B5EF4-FFF2-40B4-BE49-F238E27FC236}">
                <a16:creationId xmlns:a16="http://schemas.microsoft.com/office/drawing/2014/main" id="{FEA98182-60EB-3E40-9B0E-071975CFAD35}"/>
              </a:ext>
            </a:extLst>
          </p:cNvPr>
          <p:cNvSpPr txBox="1">
            <a:spLocks noGrp="1"/>
          </p:cNvSpPr>
          <p:nvPr>
            <p:ph type="title"/>
          </p:nvPr>
        </p:nvSpPr>
        <p:spPr>
          <a:xfrm>
            <a:off x="673100" y="1121162"/>
            <a:ext cx="7480300" cy="4047903"/>
          </a:xfrm>
          <a:prstGeom prst="rect">
            <a:avLst/>
          </a:prstGeom>
        </p:spPr>
        <p:txBody>
          <a:bodyPr vert="horz" wrap="square" lIns="0" tIns="198755" rIns="0" bIns="0" rtlCol="0">
            <a:spAutoFit/>
          </a:bodyPr>
          <a:lstStyle>
            <a:lvl1pPr>
              <a:defRPr b="1" i="0">
                <a:solidFill>
                  <a:schemeClr val="bg1"/>
                </a:solidFill>
                <a:latin typeface="Segoe UI Semibold" panose="020B0502040204020203" pitchFamily="34" charset="0"/>
                <a:cs typeface="Segoe UI Semibold" panose="020B0502040204020203" pitchFamily="34" charset="0"/>
              </a:defRPr>
            </a:lvl1pPr>
          </a:lstStyle>
          <a:p>
            <a:pPr marL="12700" marR="5080">
              <a:lnSpc>
                <a:spcPts val="9950"/>
              </a:lnSpc>
              <a:spcBef>
                <a:spcPts val="1565"/>
              </a:spcBef>
            </a:pPr>
            <a:r>
              <a:rPr sz="9400" spc="-175"/>
              <a:t>Let’s </a:t>
            </a:r>
            <a:r>
              <a:rPr sz="9400" spc="-40"/>
              <a:t>discuss  </a:t>
            </a:r>
            <a:r>
              <a:rPr sz="9400" spc="-15">
                <a:solidFill>
                  <a:srgbClr val="50E6FF"/>
                </a:solidFill>
              </a:rPr>
              <a:t>in </a:t>
            </a:r>
            <a:r>
              <a:rPr sz="9400" spc="-60">
                <a:solidFill>
                  <a:srgbClr val="50E6FF"/>
                </a:solidFill>
              </a:rPr>
              <a:t>pairs/  </a:t>
            </a:r>
            <a:r>
              <a:rPr sz="9400" spc="-35">
                <a:solidFill>
                  <a:srgbClr val="50E6FF"/>
                </a:solidFill>
              </a:rPr>
              <a:t>small</a:t>
            </a:r>
            <a:r>
              <a:rPr sz="9400" spc="-165">
                <a:solidFill>
                  <a:srgbClr val="50E6FF"/>
                </a:solidFill>
              </a:rPr>
              <a:t> </a:t>
            </a:r>
            <a:r>
              <a:rPr sz="9400" spc="-65">
                <a:solidFill>
                  <a:srgbClr val="50E6FF"/>
                </a:solidFill>
              </a:rPr>
              <a:t>groups!</a:t>
            </a:r>
            <a:endParaRPr sz="9400"/>
          </a:p>
        </p:txBody>
      </p:sp>
      <p:sp>
        <p:nvSpPr>
          <p:cNvPr id="4" name="object 6">
            <a:extLst>
              <a:ext uri="{FF2B5EF4-FFF2-40B4-BE49-F238E27FC236}">
                <a16:creationId xmlns:a16="http://schemas.microsoft.com/office/drawing/2014/main" id="{284DE9C6-B697-E34F-8BE8-77828CFE6864}"/>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E07D846F-8D3D-324C-807E-C5C377EFAB8A}"/>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893912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040B8680-ACD0-2B4D-A82A-2C80C22ADDAD}"/>
              </a:ext>
            </a:extLst>
          </p:cNvPr>
          <p:cNvSpPr/>
          <p:nvPr userDrawn="1"/>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4" name="object 4">
            <a:extLst>
              <a:ext uri="{FF2B5EF4-FFF2-40B4-BE49-F238E27FC236}">
                <a16:creationId xmlns:a16="http://schemas.microsoft.com/office/drawing/2014/main" id="{63191F6A-417C-094E-AA25-5DCE3A43E39D}"/>
              </a:ext>
            </a:extLst>
          </p:cNvPr>
          <p:cNvSpPr/>
          <p:nvPr userDrawn="1"/>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5" name="object 7">
            <a:extLst>
              <a:ext uri="{FF2B5EF4-FFF2-40B4-BE49-F238E27FC236}">
                <a16:creationId xmlns:a16="http://schemas.microsoft.com/office/drawing/2014/main" id="{571ABF37-E0B5-4449-A6E2-D156DFB69845}"/>
              </a:ext>
            </a:extLst>
          </p:cNvPr>
          <p:cNvSpPr/>
          <p:nvPr userDrawn="1"/>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6" name="object 10">
            <a:extLst>
              <a:ext uri="{FF2B5EF4-FFF2-40B4-BE49-F238E27FC236}">
                <a16:creationId xmlns:a16="http://schemas.microsoft.com/office/drawing/2014/main" id="{162F2E05-C74B-D44D-9D05-EE963A7C5F8F}"/>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3893691F-C01E-204F-9DAB-759BEFFEF67D}"/>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337695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7_Custom Layout">
    <p:bg>
      <p:bgPr>
        <a:solidFill>
          <a:srgbClr val="30E5D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9BAAF0-2654-0341-A1D3-F58B5E52CD75}"/>
              </a:ext>
            </a:extLst>
          </p:cNvPr>
          <p:cNvSpPr>
            <a:spLocks noGrp="1"/>
          </p:cNvSpPr>
          <p:nvPr>
            <p:ph type="body" sz="quarter" idx="10" hasCustomPrompt="1"/>
          </p:nvPr>
        </p:nvSpPr>
        <p:spPr>
          <a:xfrm>
            <a:off x="562952" y="816461"/>
            <a:ext cx="12352338" cy="6596678"/>
          </a:xfrm>
          <a:prstGeom prst="rect">
            <a:avLst/>
          </a:prstGeom>
        </p:spPr>
        <p:txBody>
          <a:bodyPr tIns="0" bIns="0">
            <a:spAutoFit/>
          </a:bodyPr>
          <a:lstStyle>
            <a:lvl1pPr marL="0" marR="0" indent="0" algn="l" defTabSz="914400" rtl="0" eaLnBrk="1" fontAlgn="auto" latinLnBrk="0" hangingPunct="1">
              <a:lnSpc>
                <a:spcPct val="100000"/>
              </a:lnSpc>
              <a:spcBef>
                <a:spcPts val="5200"/>
              </a:spcBef>
              <a:spcAft>
                <a:spcPts val="0"/>
              </a:spcAft>
              <a:buClrTx/>
              <a:buSzTx/>
              <a:buFontTx/>
              <a:buNone/>
              <a:tabLst/>
              <a:defRPr sz="11400" b="0" i="0">
                <a:solidFill>
                  <a:srgbClr val="274B47"/>
                </a:solidFill>
                <a:latin typeface="Segoe UI" panose="020B0502040204020203" pitchFamily="34" charset="0"/>
                <a:ea typeface="Segoe UI Historic" panose="020B0502040204020203" pitchFamily="34" charset="0"/>
                <a:cs typeface="Segoe UI" panose="020B0502040204020203" pitchFamily="34" charset="0"/>
              </a:defRPr>
            </a:lvl1pPr>
          </a:lstStyle>
          <a:p>
            <a:pPr lvl="0"/>
            <a:r>
              <a:rPr lang="en-US"/>
              <a:t>click to edit</a:t>
            </a:r>
          </a:p>
          <a:p>
            <a:pPr lvl="0"/>
            <a:r>
              <a:rPr lang="en-US"/>
              <a:t>click to edit</a:t>
            </a:r>
          </a:p>
          <a:p>
            <a:pPr marL="0" marR="0" lvl="0" indent="0" algn="l" defTabSz="914400" rtl="0" eaLnBrk="1" fontAlgn="auto" latinLnBrk="0" hangingPunct="1">
              <a:lnSpc>
                <a:spcPct val="100000"/>
              </a:lnSpc>
              <a:spcBef>
                <a:spcPts val="5200"/>
              </a:spcBef>
              <a:spcAft>
                <a:spcPts val="0"/>
              </a:spcAft>
              <a:buClrTx/>
              <a:buSzTx/>
              <a:buFontTx/>
              <a:buNone/>
              <a:tabLst/>
              <a:defRPr/>
            </a:pPr>
            <a:r>
              <a:rPr lang="en-US"/>
              <a:t>click to edit</a:t>
            </a:r>
          </a:p>
        </p:txBody>
      </p:sp>
    </p:spTree>
    <p:extLst>
      <p:ext uri="{BB962C8B-B14F-4D97-AF65-F5344CB8AC3E}">
        <p14:creationId xmlns:p14="http://schemas.microsoft.com/office/powerpoint/2010/main" val="2171920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F2F2F2"/>
        </a:solidFill>
        <a:effectLst/>
      </p:bgPr>
    </p:bg>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F7F3AC59-11B5-C346-9F5A-614508DED0D9}"/>
              </a:ext>
            </a:extLst>
          </p:cNvPr>
          <p:cNvSpPr/>
          <p:nvPr userDrawn="1"/>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4" name="object 4">
            <a:extLst>
              <a:ext uri="{FF2B5EF4-FFF2-40B4-BE49-F238E27FC236}">
                <a16:creationId xmlns:a16="http://schemas.microsoft.com/office/drawing/2014/main" id="{C10BEFA8-4C86-0343-831C-3122F6F91C54}"/>
              </a:ext>
            </a:extLst>
          </p:cNvPr>
          <p:cNvSpPr/>
          <p:nvPr userDrawn="1"/>
        </p:nvSpPr>
        <p:spPr>
          <a:xfrm>
            <a:off x="7315200" y="2813"/>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BFCADF10-7888-4748-AD53-9B4D144A426D}"/>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512282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7BA5EA1-C45E-B749-B971-C4926410E627}"/>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D1151FDB-20F5-3943-A04F-E4603B518E65}"/>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194830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914084A-0D7D-5347-BF29-3611B73A7D21}"/>
              </a:ext>
            </a:extLst>
          </p:cNvPr>
          <p:cNvSpPr/>
          <p:nvPr userDrawn="1"/>
        </p:nvSpPr>
        <p:spPr>
          <a:xfrm>
            <a:off x="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23395E"/>
          </a:solidFill>
        </p:spPr>
        <p:txBody>
          <a:bodyPr wrap="square" lIns="0" tIns="0" rIns="0" bIns="0" rtlCol="0"/>
          <a:lstStyle/>
          <a:p>
            <a:endParaRPr/>
          </a:p>
        </p:txBody>
      </p:sp>
      <p:sp>
        <p:nvSpPr>
          <p:cNvPr id="4" name="object 3">
            <a:extLst>
              <a:ext uri="{FF2B5EF4-FFF2-40B4-BE49-F238E27FC236}">
                <a16:creationId xmlns:a16="http://schemas.microsoft.com/office/drawing/2014/main" id="{B7769ED1-177C-AA48-AE9F-41BEBE370ED4}"/>
              </a:ext>
            </a:extLst>
          </p:cNvPr>
          <p:cNvSpPr/>
          <p:nvPr userDrawn="1"/>
        </p:nvSpPr>
        <p:spPr>
          <a:xfrm>
            <a:off x="731520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0078D3"/>
          </a:solidFill>
        </p:spPr>
        <p:txBody>
          <a:bodyPr wrap="square" lIns="0" tIns="0" rIns="0" bIns="0" rtlCol="0"/>
          <a:lstStyle/>
          <a:p>
            <a:endParaRPr/>
          </a:p>
        </p:txBody>
      </p:sp>
      <p:sp>
        <p:nvSpPr>
          <p:cNvPr id="5" name="object 9">
            <a:extLst>
              <a:ext uri="{FF2B5EF4-FFF2-40B4-BE49-F238E27FC236}">
                <a16:creationId xmlns:a16="http://schemas.microsoft.com/office/drawing/2014/main" id="{1009B59D-1844-5042-9B8D-E3046D3F6C2D}"/>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8320AF98-4EB6-4849-BFF9-C65380CB673C}"/>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1422512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1EEA043-D8B5-2541-992F-BDD1CD2BD315}"/>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4" name="object 8">
            <a:extLst>
              <a:ext uri="{FF2B5EF4-FFF2-40B4-BE49-F238E27FC236}">
                <a16:creationId xmlns:a16="http://schemas.microsoft.com/office/drawing/2014/main" id="{2D0E4C48-9899-B24C-83A1-368737FCC70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1231416F-4135-1645-A3C7-3FAEAF46B23C}"/>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464320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2A7B73-9F2B-924C-A01A-5E03B089C2A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7" name="Text Placeholder 3">
            <a:extLst>
              <a:ext uri="{FF2B5EF4-FFF2-40B4-BE49-F238E27FC236}">
                <a16:creationId xmlns:a16="http://schemas.microsoft.com/office/drawing/2014/main" id="{D1B2B1D7-13D7-C04F-8DCA-842A94EA15DB}"/>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Slide Number Placeholder 1">
            <a:extLst>
              <a:ext uri="{FF2B5EF4-FFF2-40B4-BE49-F238E27FC236}">
                <a16:creationId xmlns:a16="http://schemas.microsoft.com/office/drawing/2014/main" id="{ACECEDDE-00CC-B346-B9DF-7D7E729FC2B4}"/>
              </a:ext>
            </a:extLst>
          </p:cNvPr>
          <p:cNvSpPr>
            <a:spLocks noGrp="1"/>
          </p:cNvSpPr>
          <p:nvPr>
            <p:ph type="sldNum" sz="quarter" idx="11"/>
          </p:nvPr>
        </p:nvSpPr>
        <p:spPr/>
        <p:txBody>
          <a:bodyPr/>
          <a:lstStyle/>
          <a:p>
            <a:fld id="{BA1D8172-484E-A849-ACA9-AB8763A1BE42}" type="slidenum">
              <a:rPr lang="en-US"/>
              <a:pPr/>
              <a:t>‹#›</a:t>
            </a:fld>
            <a:endParaRPr lang="en-US"/>
          </a:p>
        </p:txBody>
      </p:sp>
    </p:spTree>
    <p:extLst>
      <p:ext uri="{BB962C8B-B14F-4D97-AF65-F5344CB8AC3E}">
        <p14:creationId xmlns:p14="http://schemas.microsoft.com/office/powerpoint/2010/main" val="1789571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7E23EE5F-D3A7-1A42-8289-3B3B1A7BDF60}"/>
              </a:ext>
            </a:extLst>
          </p:cNvPr>
          <p:cNvSpPr txBox="1"/>
          <p:nvPr userDrawn="1"/>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i="0" spc="-335">
                <a:solidFill>
                  <a:srgbClr val="008575"/>
                </a:solidFill>
                <a:latin typeface="Segoe UI Semibold" panose="020B0502040204020203" pitchFamily="34" charset="0"/>
                <a:cs typeface="Segoe UI Semibold" panose="020B0502040204020203" pitchFamily="34" charset="0"/>
              </a:rPr>
              <a:t>W</a:t>
            </a:r>
            <a:r>
              <a:rPr sz="9400" b="1" i="0" spc="-40">
                <a:solidFill>
                  <a:srgbClr val="008575"/>
                </a:solidFill>
                <a:latin typeface="Segoe UI Semibold" panose="020B0502040204020203" pitchFamily="34" charset="0"/>
                <a:cs typeface="Segoe UI Semibold" panose="020B0502040204020203" pitchFamily="34" charset="0"/>
              </a:rPr>
              <a:t>elcome!</a:t>
            </a:r>
            <a:endParaRPr sz="9400" b="1" i="0">
              <a:solidFill>
                <a:srgbClr val="008575"/>
              </a:solidFill>
              <a:latin typeface="Segoe UI Semibold" panose="020B0502040204020203" pitchFamily="34" charset="0"/>
              <a:cs typeface="Segoe UI Semibold" panose="020B0502040204020203" pitchFamily="34" charset="0"/>
            </a:endParaRPr>
          </a:p>
        </p:txBody>
      </p:sp>
      <p:sp>
        <p:nvSpPr>
          <p:cNvPr id="4" name="object 4">
            <a:extLst>
              <a:ext uri="{FF2B5EF4-FFF2-40B4-BE49-F238E27FC236}">
                <a16:creationId xmlns:a16="http://schemas.microsoft.com/office/drawing/2014/main" id="{F829C9F0-2E42-2B40-AA9B-9E716BE8F3F7}"/>
              </a:ext>
            </a:extLst>
          </p:cNvPr>
          <p:cNvSpPr txBox="1"/>
          <p:nvPr userDrawn="1"/>
        </p:nvSpPr>
        <p:spPr>
          <a:xfrm>
            <a:off x="673100" y="3359150"/>
            <a:ext cx="46609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3395E"/>
                </a:solidFill>
                <a:latin typeface="Segoe UI" panose="020B0502040204020203" pitchFamily="34" charset="0"/>
                <a:cs typeface="Segoe UI" panose="020B0502040204020203" pitchFamily="34" charset="0"/>
              </a:rPr>
              <a:t>Settle in </a:t>
            </a:r>
            <a:r>
              <a:rPr sz="3600">
                <a:solidFill>
                  <a:srgbClr val="23395E"/>
                </a:solidFill>
                <a:latin typeface="Segoe UI" panose="020B0502040204020203" pitchFamily="34" charset="0"/>
                <a:cs typeface="Segoe UI" panose="020B0502040204020203" pitchFamily="34" charset="0"/>
              </a:rPr>
              <a:t>and get</a:t>
            </a:r>
            <a:r>
              <a:rPr sz="3600" spc="-80">
                <a:solidFill>
                  <a:srgbClr val="23395E"/>
                </a:solidFill>
                <a:latin typeface="Segoe UI" panose="020B0502040204020203" pitchFamily="34" charset="0"/>
                <a:cs typeface="Segoe UI" panose="020B0502040204020203" pitchFamily="34" charset="0"/>
              </a:rPr>
              <a:t> </a:t>
            </a:r>
            <a:r>
              <a:rPr sz="3600" spc="-50">
                <a:solidFill>
                  <a:srgbClr val="23395E"/>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0AEEF2C-8BB8-E644-86CB-97D7F87C5FAB}"/>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53E6752-79A6-CB4E-9F7B-7C24D8932CBB}"/>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8285546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48EDA9B-CA37-E241-A5B6-A06741C4D365}"/>
              </a:ext>
            </a:extLst>
          </p:cNvPr>
          <p:cNvSpPr txBox="1">
            <a:spLocks noGrp="1"/>
          </p:cNvSpPr>
          <p:nvPr>
            <p:ph type="title"/>
          </p:nvPr>
        </p:nvSpPr>
        <p:spPr>
          <a:xfrm>
            <a:off x="673100" y="1296154"/>
            <a:ext cx="1607820" cy="574040"/>
          </a:xfrm>
          <a:prstGeom prst="rect">
            <a:avLst/>
          </a:prstGeom>
        </p:spPr>
        <p:txBody>
          <a:bodyPr vert="horz" wrap="square" lIns="0" tIns="12700" rIns="0" bIns="0" rtlCol="0">
            <a:spAutoFit/>
          </a:bodyPr>
          <a:lstStyle>
            <a:lvl1pPr>
              <a:defRPr b="1" i="0">
                <a:latin typeface="Segoe UI Semibold" panose="020B0502040204020203" pitchFamily="34" charset="0"/>
                <a:cs typeface="Segoe UI Semibold" panose="020B0502040204020203" pitchFamily="34" charset="0"/>
              </a:defRPr>
            </a:lvl1pPr>
          </a:lstStyle>
          <a:p>
            <a:pPr marL="12700">
              <a:lnSpc>
                <a:spcPct val="100000"/>
              </a:lnSpc>
              <a:spcBef>
                <a:spcPts val="100"/>
              </a:spcBef>
            </a:pPr>
            <a:r>
              <a:rPr sz="3600" spc="-20">
                <a:solidFill>
                  <a:srgbClr val="000000"/>
                </a:solidFill>
              </a:rPr>
              <a:t>Agenda</a:t>
            </a:r>
            <a:endParaRPr sz="3600"/>
          </a:p>
        </p:txBody>
      </p:sp>
      <p:graphicFrame>
        <p:nvGraphicFramePr>
          <p:cNvPr id="4" name="object 3">
            <a:extLst>
              <a:ext uri="{FF2B5EF4-FFF2-40B4-BE49-F238E27FC236}">
                <a16:creationId xmlns:a16="http://schemas.microsoft.com/office/drawing/2014/main" id="{E7425EC5-1B7D-C544-AF60-E1964838E34B}"/>
              </a:ext>
            </a:extLst>
          </p:cNvPr>
          <p:cNvGraphicFramePr>
            <a:graphicFrameLocks noGrp="1"/>
          </p:cNvGraphicFramePr>
          <p:nvPr userDrawn="1">
            <p:extLst>
              <p:ext uri="{D42A27DB-BD31-4B8C-83A1-F6EECF244321}">
                <p14:modId xmlns:p14="http://schemas.microsoft.com/office/powerpoint/2010/main" val="3155665445"/>
              </p:ext>
            </p:extLst>
          </p:nvPr>
        </p:nvGraphicFramePr>
        <p:xfrm>
          <a:off x="685800" y="3468103"/>
          <a:ext cx="13260069" cy="2312908"/>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Introductions</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a:lnSpc>
                          <a:spcPct val="100000"/>
                        </a:lnSpc>
                      </a:pPr>
                      <a:endParaRPr sz="1700" b="1" i="0">
                        <a:latin typeface="Segoe UI Semibold" panose="020B0502040204020203" pitchFamily="34" charset="0"/>
                        <a:cs typeface="Segoe UI Semibold" panose="020B0502040204020203" pitchFamily="34" charset="0"/>
                      </a:endParaRPr>
                    </a:p>
                  </a:txBody>
                  <a:tcPr marL="0" marR="0" marT="0" marB="0">
                    <a:solidFill>
                      <a:srgbClr val="008575"/>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&lt;10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Explore</a:t>
                      </a:r>
                      <a:r>
                        <a:rPr sz="1800" b="1" i="0" spc="-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discomfort</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Worksheet</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30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7710">
                        <a:lnSpc>
                          <a:spcPct val="100000"/>
                        </a:lnSpc>
                        <a:spcBef>
                          <a:spcPts val="695"/>
                        </a:spcBef>
                      </a:pPr>
                      <a:r>
                        <a:rPr sz="1800" b="1" i="0">
                          <a:solidFill>
                            <a:srgbClr val="FFFFFF"/>
                          </a:solidFill>
                          <a:latin typeface="Segoe UI Semibold" panose="020B0502040204020203" pitchFamily="34" charset="0"/>
                          <a:cs typeface="Segoe UI Semibold" panose="020B0502040204020203" pitchFamily="34" charset="0"/>
                        </a:rPr>
                        <a:t>Apply </a:t>
                      </a:r>
                      <a:r>
                        <a:rPr sz="1800" b="1" i="0" spc="-5">
                          <a:solidFill>
                            <a:srgbClr val="FFFFFF"/>
                          </a:solidFill>
                          <a:latin typeface="Segoe UI Semibold" panose="020B0502040204020203" pitchFamily="34" charset="0"/>
                          <a:cs typeface="Segoe UI Semibold" panose="020B0502040204020203" pitchFamily="34" charset="0"/>
                        </a:rPr>
                        <a:t>learnings </a:t>
                      </a:r>
                      <a:r>
                        <a:rPr sz="1800" b="1" i="0" spc="-10">
                          <a:solidFill>
                            <a:srgbClr val="FFFFFF"/>
                          </a:solidFill>
                          <a:latin typeface="Segoe UI Semibold" panose="020B0502040204020203" pitchFamily="34" charset="0"/>
                          <a:cs typeface="Segoe UI Semibold" panose="020B0502040204020203" pitchFamily="34" charset="0"/>
                        </a:rPr>
                        <a:t>to</a:t>
                      </a:r>
                      <a:r>
                        <a:rPr sz="1800" b="1" i="0" spc="-5">
                          <a:solidFill>
                            <a:srgbClr val="FFFFFF"/>
                          </a:solidFill>
                          <a:latin typeface="Segoe UI Semibold" panose="020B0502040204020203" pitchFamily="34" charset="0"/>
                          <a:cs typeface="Segoe UI Semibold" panose="020B0502040204020203" pitchFamily="34" charset="0"/>
                        </a:rPr>
                        <a:t> CS</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25-30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Mitigate </a:t>
                      </a:r>
                      <a:r>
                        <a:rPr sz="1800" b="1" i="0" spc="5">
                          <a:solidFill>
                            <a:srgbClr val="FFFFFF"/>
                          </a:solidFill>
                          <a:latin typeface="Segoe UI Semibold" panose="020B0502040204020203" pitchFamily="34" charset="0"/>
                          <a:cs typeface="Segoe UI Semibold" panose="020B0502040204020203" pitchFamily="34" charset="0"/>
                        </a:rPr>
                        <a:t>discomfort </a:t>
                      </a:r>
                      <a:r>
                        <a:rPr sz="1800" b="1" i="0">
                          <a:solidFill>
                            <a:srgbClr val="FFFFFF"/>
                          </a:solidFill>
                          <a:latin typeface="Segoe UI Semibold" panose="020B0502040204020203" pitchFamily="34" charset="0"/>
                          <a:cs typeface="Segoe UI Semibold" panose="020B0502040204020203" pitchFamily="34" charset="0"/>
                        </a:rPr>
                        <a:t>with</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mindset</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Post-survey</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extLst>
                  <a:ext uri="{0D108BD9-81ED-4DB2-BD59-A6C34878D82A}">
                    <a16:rowId xmlns:a16="http://schemas.microsoft.com/office/drawing/2014/main" val="10004"/>
                  </a:ext>
                </a:extLst>
              </a:tr>
            </a:tbl>
          </a:graphicData>
        </a:graphic>
      </p:graphicFrame>
      <p:sp>
        <p:nvSpPr>
          <p:cNvPr id="5" name="object 4">
            <a:extLst>
              <a:ext uri="{FF2B5EF4-FFF2-40B4-BE49-F238E27FC236}">
                <a16:creationId xmlns:a16="http://schemas.microsoft.com/office/drawing/2014/main" id="{BE138731-0351-5844-8B1C-B9A7152D0F2B}"/>
              </a:ext>
            </a:extLst>
          </p:cNvPr>
          <p:cNvSpPr txBox="1"/>
          <p:nvPr userDrawn="1"/>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i="0" spc="30">
                <a:latin typeface="Segoe UI Semibold" panose="020B0502040204020203" pitchFamily="34" charset="0"/>
                <a:cs typeface="Segoe UI Semibold" panose="020B0502040204020203" pitchFamily="34" charset="0"/>
              </a:rPr>
              <a:t>TIME</a:t>
            </a:r>
            <a:endParaRPr sz="1200" b="1" i="0">
              <a:latin typeface="Segoe UI Semibold" panose="020B0502040204020203" pitchFamily="34" charset="0"/>
              <a:cs typeface="Segoe UI Semibold" panose="020B0502040204020203" pitchFamily="34" charset="0"/>
            </a:endParaRPr>
          </a:p>
        </p:txBody>
      </p:sp>
      <p:sp>
        <p:nvSpPr>
          <p:cNvPr id="6" name="object 5">
            <a:extLst>
              <a:ext uri="{FF2B5EF4-FFF2-40B4-BE49-F238E27FC236}">
                <a16:creationId xmlns:a16="http://schemas.microsoft.com/office/drawing/2014/main" id="{78AC12CD-891D-4D44-BF75-C5C00C0D0552}"/>
              </a:ext>
            </a:extLst>
          </p:cNvPr>
          <p:cNvSpPr txBox="1"/>
          <p:nvPr userDrawn="1"/>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i="0" spc="20">
                <a:latin typeface="Segoe UI Semibold" panose="020B0502040204020203" pitchFamily="34" charset="0"/>
                <a:cs typeface="Segoe UI Semibold" panose="020B0502040204020203" pitchFamily="34" charset="0"/>
              </a:rPr>
              <a:t>ACTIVITY</a:t>
            </a:r>
            <a:endParaRPr sz="1200" b="1" i="0">
              <a:latin typeface="Segoe UI Semibold" panose="020B0502040204020203" pitchFamily="34" charset="0"/>
              <a:cs typeface="Segoe UI Semibold" panose="020B0502040204020203" pitchFamily="34" charset="0"/>
            </a:endParaRPr>
          </a:p>
        </p:txBody>
      </p:sp>
      <p:sp>
        <p:nvSpPr>
          <p:cNvPr id="7" name="object 6">
            <a:extLst>
              <a:ext uri="{FF2B5EF4-FFF2-40B4-BE49-F238E27FC236}">
                <a16:creationId xmlns:a16="http://schemas.microsoft.com/office/drawing/2014/main" id="{60362AF7-B7A8-654C-AD90-D613C52CB58B}"/>
              </a:ext>
            </a:extLst>
          </p:cNvPr>
          <p:cNvSpPr txBox="1"/>
          <p:nvPr userDrawn="1"/>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i="0" spc="10">
                <a:latin typeface="Segoe UI Semibold" panose="020B0502040204020203" pitchFamily="34" charset="0"/>
                <a:cs typeface="Segoe UI Semibold" panose="020B0502040204020203" pitchFamily="34" charset="0"/>
              </a:rPr>
              <a:t>MATERIALS </a:t>
            </a:r>
            <a:r>
              <a:rPr sz="1200" b="1" i="0" spc="15">
                <a:latin typeface="Segoe UI Semibold" panose="020B0502040204020203" pitchFamily="34" charset="0"/>
                <a:cs typeface="Segoe UI Semibold" panose="020B0502040204020203" pitchFamily="34" charset="0"/>
              </a:rPr>
              <a:t>YOU’LL</a:t>
            </a:r>
            <a:r>
              <a:rPr sz="1200" b="1" i="0" spc="60">
                <a:latin typeface="Segoe UI Semibold" panose="020B0502040204020203" pitchFamily="34" charset="0"/>
                <a:cs typeface="Segoe UI Semibold" panose="020B0502040204020203" pitchFamily="34" charset="0"/>
              </a:rPr>
              <a:t> </a:t>
            </a:r>
            <a:r>
              <a:rPr sz="1200" b="1" i="0" spc="30">
                <a:latin typeface="Segoe UI Semibold" panose="020B0502040204020203" pitchFamily="34" charset="0"/>
                <a:cs typeface="Segoe UI Semibold" panose="020B0502040204020203" pitchFamily="34" charset="0"/>
              </a:rPr>
              <a:t>NEED</a:t>
            </a:r>
            <a:endParaRPr sz="1200" b="1" i="0">
              <a:latin typeface="Segoe UI Semibold" panose="020B0502040204020203" pitchFamily="34" charset="0"/>
              <a:cs typeface="Segoe UI Semibold" panose="020B0502040204020203" pitchFamily="34" charset="0"/>
            </a:endParaRPr>
          </a:p>
        </p:txBody>
      </p:sp>
      <p:sp>
        <p:nvSpPr>
          <p:cNvPr id="2" name="Footer Placeholder 1">
            <a:extLst>
              <a:ext uri="{FF2B5EF4-FFF2-40B4-BE49-F238E27FC236}">
                <a16:creationId xmlns:a16="http://schemas.microsoft.com/office/drawing/2014/main" id="{36B1DB38-4853-884B-AD49-7C73FCE1B5A8}"/>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3051FF64-50A0-7941-BD58-0D1B76DA21E1}"/>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882143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448B1E4-0F30-4F47-837D-A465027FBF6C}"/>
              </a:ext>
            </a:extLst>
          </p:cNvPr>
          <p:cNvSpPr/>
          <p:nvPr userDrawn="1"/>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8575"/>
          </a:solidFill>
        </p:spPr>
        <p:txBody>
          <a:bodyPr wrap="square" lIns="0" tIns="0" rIns="0" bIns="0" rtlCol="0"/>
          <a:lstStyle/>
          <a:p>
            <a:endParaRPr/>
          </a:p>
        </p:txBody>
      </p:sp>
      <p:sp>
        <p:nvSpPr>
          <p:cNvPr id="4" name="object 4">
            <a:extLst>
              <a:ext uri="{FF2B5EF4-FFF2-40B4-BE49-F238E27FC236}">
                <a16:creationId xmlns:a16="http://schemas.microsoft.com/office/drawing/2014/main" id="{3470A1E3-C380-F74C-AEBA-2C2D398F1CD5}"/>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74B47"/>
          </a:solidFill>
        </p:spPr>
        <p:txBody>
          <a:bodyPr wrap="square" lIns="0" tIns="0" rIns="0" bIns="0" rtlCol="0"/>
          <a:lstStyle/>
          <a:p>
            <a:endParaRPr/>
          </a:p>
        </p:txBody>
      </p:sp>
      <p:sp>
        <p:nvSpPr>
          <p:cNvPr id="5" name="object 9">
            <a:extLst>
              <a:ext uri="{FF2B5EF4-FFF2-40B4-BE49-F238E27FC236}">
                <a16:creationId xmlns:a16="http://schemas.microsoft.com/office/drawing/2014/main" id="{8FCCDC93-9021-E04F-8C84-6DC640ECE25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solidFill>
                  <a:srgbClr val="FFFFFF"/>
                </a:solidFill>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95948DC3-0A43-1541-8DB6-A6C85C86F661}"/>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3DF5C5A-7ADC-CF4C-9017-8CFCC800F820}"/>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90110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6AC72E0-1519-2946-9EA7-455759781848}"/>
              </a:ext>
            </a:extLst>
          </p:cNvPr>
          <p:cNvSpPr/>
          <p:nvPr userDrawn="1"/>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8575"/>
          </a:solidFill>
        </p:spPr>
        <p:txBody>
          <a:bodyPr wrap="square" lIns="0" tIns="0" rIns="0" bIns="0" rtlCol="0"/>
          <a:lstStyle/>
          <a:p>
            <a:endParaRPr/>
          </a:p>
        </p:txBody>
      </p:sp>
      <p:sp>
        <p:nvSpPr>
          <p:cNvPr id="4" name="object 3">
            <a:extLst>
              <a:ext uri="{FF2B5EF4-FFF2-40B4-BE49-F238E27FC236}">
                <a16:creationId xmlns:a16="http://schemas.microsoft.com/office/drawing/2014/main" id="{6D1DF836-3A22-7740-B386-AD5F43E6B804}"/>
              </a:ext>
            </a:extLst>
          </p:cNvPr>
          <p:cNvSpPr/>
          <p:nvPr userDrawn="1"/>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74B47"/>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19CC710A-29EC-3C47-9C0D-85E1AF6F2937}"/>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F138FB8-32A1-4147-81D6-F061224795B8}"/>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1662994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895AB3BE-BC88-154D-9B3D-2827661D4A27}"/>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8575"/>
          </a:solidFill>
        </p:spPr>
        <p:txBody>
          <a:bodyPr wrap="square" lIns="0" tIns="0" rIns="0" bIns="0" rtlCol="0"/>
          <a:lstStyle/>
          <a:p>
            <a:endParaRPr/>
          </a:p>
        </p:txBody>
      </p:sp>
      <p:sp>
        <p:nvSpPr>
          <p:cNvPr id="4" name="object 6">
            <a:extLst>
              <a:ext uri="{FF2B5EF4-FFF2-40B4-BE49-F238E27FC236}">
                <a16:creationId xmlns:a16="http://schemas.microsoft.com/office/drawing/2014/main" id="{284DE9C6-B697-E34F-8BE8-77828CFE6864}"/>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6" name="object 6">
            <a:extLst>
              <a:ext uri="{FF2B5EF4-FFF2-40B4-BE49-F238E27FC236}">
                <a16:creationId xmlns:a16="http://schemas.microsoft.com/office/drawing/2014/main" id="{0AF390DA-5949-4A40-AEFD-588DD521276E}"/>
              </a:ext>
            </a:extLst>
          </p:cNvPr>
          <p:cNvSpPr txBox="1">
            <a:spLocks noGrp="1"/>
          </p:cNvSpPr>
          <p:nvPr>
            <p:ph type="title"/>
          </p:nvPr>
        </p:nvSpPr>
        <p:spPr>
          <a:xfrm>
            <a:off x="673100" y="1121162"/>
            <a:ext cx="7556500" cy="4047903"/>
          </a:xfrm>
          <a:prstGeom prst="rect">
            <a:avLst/>
          </a:prstGeom>
        </p:spPr>
        <p:txBody>
          <a:bodyPr vert="horz" wrap="square" lIns="0" tIns="198755" rIns="0" bIns="0" rtlCol="0">
            <a:spAutoFit/>
          </a:bodyPr>
          <a:lstStyle>
            <a:lvl1pPr>
              <a:defRPr>
                <a:solidFill>
                  <a:schemeClr val="bg1"/>
                </a:solidFill>
              </a:defRPr>
            </a:lvl1p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solidFill>
                  <a:srgbClr val="2FE4D0"/>
                </a:solidFill>
                <a:latin typeface="Segoe UI Semibold" panose="020B0502040204020203" pitchFamily="34" charset="0"/>
                <a:cs typeface="Segoe UI Semibold" panose="020B0502040204020203" pitchFamily="34" charset="0"/>
              </a:rPr>
              <a:t>in </a:t>
            </a:r>
            <a:r>
              <a:rPr sz="9400" b="1" spc="-60">
                <a:solidFill>
                  <a:srgbClr val="2FE4D0"/>
                </a:solidFill>
                <a:latin typeface="Segoe UI Semibold" panose="020B0502040204020203" pitchFamily="34" charset="0"/>
                <a:cs typeface="Segoe UI Semibold" panose="020B0502040204020203" pitchFamily="34" charset="0"/>
              </a:rPr>
              <a:t>pairs/  </a:t>
            </a:r>
            <a:r>
              <a:rPr sz="9400" b="1" spc="-35">
                <a:solidFill>
                  <a:srgbClr val="2FE4D0"/>
                </a:solidFill>
                <a:latin typeface="Segoe UI Semibold" panose="020B0502040204020203" pitchFamily="34" charset="0"/>
                <a:cs typeface="Segoe UI Semibold" panose="020B0502040204020203" pitchFamily="34" charset="0"/>
              </a:rPr>
              <a:t>small</a:t>
            </a:r>
            <a:r>
              <a:rPr sz="9400" b="1" spc="-165">
                <a:solidFill>
                  <a:srgbClr val="2FE4D0"/>
                </a:solidFill>
                <a:latin typeface="Segoe UI Semibold" panose="020B0502040204020203" pitchFamily="34" charset="0"/>
                <a:cs typeface="Segoe UI Semibold" panose="020B0502040204020203" pitchFamily="34" charset="0"/>
              </a:rPr>
              <a:t> </a:t>
            </a:r>
            <a:r>
              <a:rPr sz="9400" b="1" spc="-65">
                <a:solidFill>
                  <a:srgbClr val="2FE4D0"/>
                </a:solidFill>
                <a:latin typeface="Segoe UI Semibold" panose="020B0502040204020203" pitchFamily="34" charset="0"/>
                <a:cs typeface="Segoe UI Semibold" panose="020B0502040204020203" pitchFamily="34" charset="0"/>
              </a:rPr>
              <a:t>groups!</a:t>
            </a:r>
            <a:endParaRPr sz="9400" b="1">
              <a:latin typeface="Segoe UI Semibold" panose="020B0502040204020203" pitchFamily="34" charset="0"/>
              <a:cs typeface="Segoe UI Semibold" panose="020B0502040204020203" pitchFamily="34" charset="0"/>
            </a:endParaRPr>
          </a:p>
        </p:txBody>
      </p:sp>
      <p:sp>
        <p:nvSpPr>
          <p:cNvPr id="2" name="Footer Placeholder 1">
            <a:extLst>
              <a:ext uri="{FF2B5EF4-FFF2-40B4-BE49-F238E27FC236}">
                <a16:creationId xmlns:a16="http://schemas.microsoft.com/office/drawing/2014/main" id="{F992F915-39E0-1D4A-A1FE-5AE5BBA18327}"/>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0E44726C-BFAF-4648-9AD8-9094E2B43C20}"/>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197829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8_Custom Layout">
    <p:bg>
      <p:bgPr>
        <a:solidFill>
          <a:srgbClr val="D59D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9BAAF0-2654-0341-A1D3-F58B5E52CD75}"/>
              </a:ext>
            </a:extLst>
          </p:cNvPr>
          <p:cNvSpPr>
            <a:spLocks noGrp="1"/>
          </p:cNvSpPr>
          <p:nvPr>
            <p:ph type="body" sz="quarter" idx="10" hasCustomPrompt="1"/>
          </p:nvPr>
        </p:nvSpPr>
        <p:spPr>
          <a:xfrm>
            <a:off x="562952" y="816461"/>
            <a:ext cx="12352338" cy="6596678"/>
          </a:xfrm>
          <a:prstGeom prst="rect">
            <a:avLst/>
          </a:prstGeom>
        </p:spPr>
        <p:txBody>
          <a:bodyPr tIns="0" bIns="0">
            <a:spAutoFit/>
          </a:bodyPr>
          <a:lstStyle>
            <a:lvl1pPr marL="0" marR="0" indent="0" algn="l" defTabSz="914400" rtl="0" eaLnBrk="1" fontAlgn="auto" latinLnBrk="0" hangingPunct="1">
              <a:lnSpc>
                <a:spcPct val="100000"/>
              </a:lnSpc>
              <a:spcBef>
                <a:spcPts val="5200"/>
              </a:spcBef>
              <a:spcAft>
                <a:spcPts val="0"/>
              </a:spcAft>
              <a:buClrTx/>
              <a:buSzTx/>
              <a:buFontTx/>
              <a:buNone/>
              <a:tabLst/>
              <a:defRPr sz="11400" b="0" i="0">
                <a:solidFill>
                  <a:srgbClr val="3B2E58"/>
                </a:solidFill>
                <a:latin typeface="Segoe UI" panose="020B0502040204020203" pitchFamily="34" charset="0"/>
                <a:ea typeface="Segoe UI Historic" panose="020B0502040204020203" pitchFamily="34" charset="0"/>
                <a:cs typeface="Segoe UI" panose="020B0502040204020203" pitchFamily="34" charset="0"/>
              </a:defRPr>
            </a:lvl1pPr>
          </a:lstStyle>
          <a:p>
            <a:pPr lvl="0"/>
            <a:r>
              <a:rPr lang="en-US"/>
              <a:t>click to edit</a:t>
            </a:r>
          </a:p>
          <a:p>
            <a:pPr lvl="0"/>
            <a:r>
              <a:rPr lang="en-US"/>
              <a:t>click to edit</a:t>
            </a:r>
          </a:p>
          <a:p>
            <a:pPr marL="0" marR="0" lvl="0" indent="0" algn="l" defTabSz="914400" rtl="0" eaLnBrk="1" fontAlgn="auto" latinLnBrk="0" hangingPunct="1">
              <a:lnSpc>
                <a:spcPct val="100000"/>
              </a:lnSpc>
              <a:spcBef>
                <a:spcPts val="5200"/>
              </a:spcBef>
              <a:spcAft>
                <a:spcPts val="0"/>
              </a:spcAft>
              <a:buClrTx/>
              <a:buSzTx/>
              <a:buFontTx/>
              <a:buNone/>
              <a:tabLst/>
              <a:defRPr/>
            </a:pPr>
            <a:r>
              <a:rPr lang="en-US"/>
              <a:t>click to edit</a:t>
            </a:r>
          </a:p>
        </p:txBody>
      </p:sp>
    </p:spTree>
    <p:extLst>
      <p:ext uri="{BB962C8B-B14F-4D97-AF65-F5344CB8AC3E}">
        <p14:creationId xmlns:p14="http://schemas.microsoft.com/office/powerpoint/2010/main" val="665801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040B8680-ACD0-2B4D-A82A-2C80C22ADDAD}"/>
              </a:ext>
            </a:extLst>
          </p:cNvPr>
          <p:cNvSpPr/>
          <p:nvPr userDrawn="1"/>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8575"/>
          </a:solidFill>
        </p:spPr>
        <p:txBody>
          <a:bodyPr wrap="square" lIns="0" tIns="0" rIns="0" bIns="0" rtlCol="0"/>
          <a:lstStyle/>
          <a:p>
            <a:endParaRPr/>
          </a:p>
        </p:txBody>
      </p:sp>
      <p:sp>
        <p:nvSpPr>
          <p:cNvPr id="4" name="object 4">
            <a:extLst>
              <a:ext uri="{FF2B5EF4-FFF2-40B4-BE49-F238E27FC236}">
                <a16:creationId xmlns:a16="http://schemas.microsoft.com/office/drawing/2014/main" id="{63191F6A-417C-094E-AA25-5DCE3A43E39D}"/>
              </a:ext>
            </a:extLst>
          </p:cNvPr>
          <p:cNvSpPr/>
          <p:nvPr userDrawn="1"/>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74B47"/>
          </a:solidFill>
        </p:spPr>
        <p:txBody>
          <a:bodyPr wrap="square" lIns="0" tIns="0" rIns="0" bIns="0" rtlCol="0"/>
          <a:lstStyle/>
          <a:p>
            <a:endParaRPr/>
          </a:p>
        </p:txBody>
      </p:sp>
      <p:sp>
        <p:nvSpPr>
          <p:cNvPr id="5" name="object 7">
            <a:extLst>
              <a:ext uri="{FF2B5EF4-FFF2-40B4-BE49-F238E27FC236}">
                <a16:creationId xmlns:a16="http://schemas.microsoft.com/office/drawing/2014/main" id="{571ABF37-E0B5-4449-A6E2-D156DFB69845}"/>
              </a:ext>
            </a:extLst>
          </p:cNvPr>
          <p:cNvSpPr/>
          <p:nvPr userDrawn="1"/>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6" name="object 10">
            <a:extLst>
              <a:ext uri="{FF2B5EF4-FFF2-40B4-BE49-F238E27FC236}">
                <a16:creationId xmlns:a16="http://schemas.microsoft.com/office/drawing/2014/main" id="{162F2E05-C74B-D44D-9D05-EE963A7C5F8F}"/>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B0FD969B-9EAB-1140-98BF-8C95ADB5D2E4}"/>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0B5F495-9EC9-B145-8C89-EA7A16890E1A}"/>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276077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F2F2F2"/>
        </a:solidFill>
        <a:effectLst/>
      </p:bgPr>
    </p:bg>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F7F3AC59-11B5-C346-9F5A-614508DED0D9}"/>
              </a:ext>
            </a:extLst>
          </p:cNvPr>
          <p:cNvSpPr/>
          <p:nvPr userDrawn="1"/>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8575"/>
          </a:solidFill>
        </p:spPr>
        <p:txBody>
          <a:bodyPr wrap="square" lIns="0" tIns="0" rIns="0" bIns="0" rtlCol="0"/>
          <a:lstStyle/>
          <a:p>
            <a:endParaRPr/>
          </a:p>
        </p:txBody>
      </p:sp>
      <p:sp>
        <p:nvSpPr>
          <p:cNvPr id="4" name="object 4">
            <a:extLst>
              <a:ext uri="{FF2B5EF4-FFF2-40B4-BE49-F238E27FC236}">
                <a16:creationId xmlns:a16="http://schemas.microsoft.com/office/drawing/2014/main" id="{C10BEFA8-4C86-0343-831C-3122F6F91C54}"/>
              </a:ext>
            </a:extLst>
          </p:cNvPr>
          <p:cNvSpPr/>
          <p:nvPr userDrawn="1"/>
        </p:nvSpPr>
        <p:spPr>
          <a:xfrm>
            <a:off x="7315200" y="2813"/>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74B47"/>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E7542FEF-A414-C34B-A627-D6BC01D45BF1}"/>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D9E0FC5-F455-8C43-9641-B4FCC6D80715}"/>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191682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7BA5EA1-C45E-B749-B971-C4926410E627}"/>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74B47"/>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3C9D5A1E-440E-5F41-BF4C-784B2AC97C5B}"/>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5739040-C540-0F46-B6AD-641E7A17C1A9}"/>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17913956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914084A-0D7D-5347-BF29-3611B73A7D21}"/>
              </a:ext>
            </a:extLst>
          </p:cNvPr>
          <p:cNvSpPr/>
          <p:nvPr userDrawn="1"/>
        </p:nvSpPr>
        <p:spPr>
          <a:xfrm>
            <a:off x="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274B47"/>
          </a:solidFill>
        </p:spPr>
        <p:txBody>
          <a:bodyPr wrap="square" lIns="0" tIns="0" rIns="0" bIns="0" rtlCol="0"/>
          <a:lstStyle/>
          <a:p>
            <a:endParaRPr/>
          </a:p>
        </p:txBody>
      </p:sp>
      <p:sp>
        <p:nvSpPr>
          <p:cNvPr id="4" name="object 3">
            <a:extLst>
              <a:ext uri="{FF2B5EF4-FFF2-40B4-BE49-F238E27FC236}">
                <a16:creationId xmlns:a16="http://schemas.microsoft.com/office/drawing/2014/main" id="{B7769ED1-177C-AA48-AE9F-41BEBE370ED4}"/>
              </a:ext>
            </a:extLst>
          </p:cNvPr>
          <p:cNvSpPr/>
          <p:nvPr userDrawn="1"/>
        </p:nvSpPr>
        <p:spPr>
          <a:xfrm>
            <a:off x="731520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008575"/>
          </a:solidFill>
        </p:spPr>
        <p:txBody>
          <a:bodyPr wrap="square" lIns="0" tIns="0" rIns="0" bIns="0" rtlCol="0"/>
          <a:lstStyle/>
          <a:p>
            <a:endParaRPr/>
          </a:p>
        </p:txBody>
      </p:sp>
      <p:sp>
        <p:nvSpPr>
          <p:cNvPr id="5" name="object 9">
            <a:extLst>
              <a:ext uri="{FF2B5EF4-FFF2-40B4-BE49-F238E27FC236}">
                <a16:creationId xmlns:a16="http://schemas.microsoft.com/office/drawing/2014/main" id="{1009B59D-1844-5042-9B8D-E3046D3F6C2D}"/>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64FE240C-555D-BD40-8AA3-F13F080E1313}"/>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EE2CF48-E40B-0143-8367-EF1C31DA2EE5}"/>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787320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1EEA043-D8B5-2541-992F-BDD1CD2BD315}"/>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8575"/>
          </a:solidFill>
        </p:spPr>
        <p:txBody>
          <a:bodyPr wrap="square" lIns="0" tIns="0" rIns="0" bIns="0" rtlCol="0"/>
          <a:lstStyle/>
          <a:p>
            <a:endParaRPr/>
          </a:p>
        </p:txBody>
      </p:sp>
      <p:sp>
        <p:nvSpPr>
          <p:cNvPr id="4" name="object 8">
            <a:extLst>
              <a:ext uri="{FF2B5EF4-FFF2-40B4-BE49-F238E27FC236}">
                <a16:creationId xmlns:a16="http://schemas.microsoft.com/office/drawing/2014/main" id="{2D0E4C48-9899-B24C-83A1-368737FCC70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BE5865C0-57DD-6E49-9CCC-A103A00E0C7E}"/>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BA3DF59-A6B7-DB49-9283-FFE1F3DD99EE}"/>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20498324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Footer Placeholder 6">
            <a:extLst>
              <a:ext uri="{FF2B5EF4-FFF2-40B4-BE49-F238E27FC236}">
                <a16:creationId xmlns:a16="http://schemas.microsoft.com/office/drawing/2014/main" id="{D423BA4D-97D2-CD40-9B64-D2EF0CD59C17}"/>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0252D3D3-92E1-E340-86B7-B33309CCD8A0}"/>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4602943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819770" y="1345680"/>
            <a:ext cx="6116955" cy="307777"/>
          </a:xfrm>
          <a:prstGeom prst="rect">
            <a:avLst/>
          </a:prstGeom>
        </p:spPr>
        <p:txBody>
          <a:bodyPr wrap="square" lIns="0" tIns="0" rIns="0" bIns="0">
            <a:spAutoFit/>
          </a:bodyPr>
          <a:lstStyle>
            <a:lvl1pPr>
              <a:defRPr sz="2000" b="0" i="0">
                <a:solidFill>
                  <a:schemeClr val="bg1"/>
                </a:solidFill>
                <a:latin typeface="Segoe UI" panose="020B0502040204020203" pitchFamily="34" charset="0"/>
                <a:cs typeface="Segoe UI" panose="020B0502040204020203" pitchFamily="34" charset="0"/>
              </a:defRPr>
            </a:lvl1pPr>
          </a:lstStyle>
          <a:p>
            <a:endParaRPr/>
          </a:p>
        </p:txBody>
      </p:sp>
      <p:sp>
        <p:nvSpPr>
          <p:cNvPr id="8" name="Slide Number Placeholder 7">
            <a:extLst>
              <a:ext uri="{FF2B5EF4-FFF2-40B4-BE49-F238E27FC236}">
                <a16:creationId xmlns:a16="http://schemas.microsoft.com/office/drawing/2014/main" id="{8A69C6B1-4266-1D49-A5E7-895298DC814E}"/>
              </a:ext>
            </a:extLst>
          </p:cNvPr>
          <p:cNvSpPr>
            <a:spLocks noGrp="1"/>
          </p:cNvSpPr>
          <p:nvPr>
            <p:ph type="sldNum" sz="quarter" idx="10"/>
          </p:nvPr>
        </p:nvSpPr>
        <p:spPr/>
        <p:txBody>
          <a:bodyPr/>
          <a:lstStyle/>
          <a:p>
            <a:fld id="{38138F38-2500-7E4C-A7BD-CDABDF554278}" type="slidenum">
              <a:rPr lang="en-US"/>
              <a:pPr/>
              <a:t>‹#›</a:t>
            </a:fld>
            <a:endParaRPr lang="en-US"/>
          </a:p>
        </p:txBody>
      </p:sp>
    </p:spTree>
    <p:extLst>
      <p:ext uri="{BB962C8B-B14F-4D97-AF65-F5344CB8AC3E}">
        <p14:creationId xmlns:p14="http://schemas.microsoft.com/office/powerpoint/2010/main" val="994116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6" name="Slide Number Placeholder 5">
            <a:extLst>
              <a:ext uri="{FF2B5EF4-FFF2-40B4-BE49-F238E27FC236}">
                <a16:creationId xmlns:a16="http://schemas.microsoft.com/office/drawing/2014/main" id="{F2736299-22BE-E041-86CC-ED0D7D5DDC70}"/>
              </a:ext>
            </a:extLst>
          </p:cNvPr>
          <p:cNvSpPr>
            <a:spLocks noGrp="1"/>
          </p:cNvSpPr>
          <p:nvPr>
            <p:ph type="sldNum" sz="quarter" idx="10"/>
          </p:nvPr>
        </p:nvSpPr>
        <p:spPr/>
        <p:txBody>
          <a:bodyPr/>
          <a:lstStyle/>
          <a:p>
            <a:fld id="{38138F38-2500-7E4C-A7BD-CDABDF554278}" type="slidenum">
              <a:rPr lang="en-US"/>
              <a:pPr/>
              <a:t>‹#›</a:t>
            </a:fld>
            <a:endParaRPr lang="en-US"/>
          </a:p>
        </p:txBody>
      </p:sp>
    </p:spTree>
    <p:extLst>
      <p:ext uri="{BB962C8B-B14F-4D97-AF65-F5344CB8AC3E}">
        <p14:creationId xmlns:p14="http://schemas.microsoft.com/office/powerpoint/2010/main" val="308984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9CF80F1-D845-1F4E-834B-EDB46633F56F}"/>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8339B83B-0B08-9846-BE9B-055307543FB6}"/>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6971C90-A223-F441-A934-AB783724E7FE}"/>
              </a:ext>
            </a:extLst>
          </p:cNvPr>
          <p:cNvSpPr>
            <a:spLocks noGrp="1"/>
          </p:cNvSpPr>
          <p:nvPr>
            <p:ph type="sldNum" sz="quarter" idx="12"/>
          </p:nvPr>
        </p:nvSpPr>
        <p:spPr/>
        <p:txBody>
          <a:bodyPr/>
          <a:lstStyle/>
          <a:p>
            <a:fld id="{9BAC8279-8CB5-4B43-9F60-F14DDFE43274}" type="slidenum">
              <a:rPr lang="en-US"/>
              <a:pPr/>
              <a:t>‹#›</a:t>
            </a:fld>
            <a:endParaRPr lang="en-US"/>
          </a:p>
        </p:txBody>
      </p:sp>
    </p:spTree>
    <p:extLst>
      <p:ext uri="{BB962C8B-B14F-4D97-AF65-F5344CB8AC3E}">
        <p14:creationId xmlns:p14="http://schemas.microsoft.com/office/powerpoint/2010/main" val="25939864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25D1EC-840A-D54C-AFC2-48B2D432443E}"/>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6" name="Text Placeholder 3">
            <a:extLst>
              <a:ext uri="{FF2B5EF4-FFF2-40B4-BE49-F238E27FC236}">
                <a16:creationId xmlns:a16="http://schemas.microsoft.com/office/drawing/2014/main" id="{DFB52FE0-4F4F-BC4D-A1F0-62B4B80B16EE}"/>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Footer Placeholder 1">
            <a:extLst>
              <a:ext uri="{FF2B5EF4-FFF2-40B4-BE49-F238E27FC236}">
                <a16:creationId xmlns:a16="http://schemas.microsoft.com/office/drawing/2014/main" id="{45B83962-0373-A443-AB11-B5B74D234C3F}"/>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BC1EF30C-AD2F-154C-AFB2-05AD66802D6F}"/>
              </a:ext>
            </a:extLst>
          </p:cNvPr>
          <p:cNvSpPr>
            <a:spLocks noGrp="1"/>
          </p:cNvSpPr>
          <p:nvPr>
            <p:ph type="sldNum" sz="quarter" idx="12"/>
          </p:nvPr>
        </p:nvSpPr>
        <p:spPr/>
        <p:txBody>
          <a:bodyPr/>
          <a:lstStyle/>
          <a:p>
            <a:fld id="{4ABDECA8-EDAE-624B-BA18-416F2A38B771}" type="slidenum">
              <a:rPr lang="en-US"/>
              <a:pPr/>
              <a:t>‹#›</a:t>
            </a:fld>
            <a:endParaRPr lang="en-US"/>
          </a:p>
        </p:txBody>
      </p:sp>
    </p:spTree>
    <p:extLst>
      <p:ext uri="{BB962C8B-B14F-4D97-AF65-F5344CB8AC3E}">
        <p14:creationId xmlns:p14="http://schemas.microsoft.com/office/powerpoint/2010/main" val="378064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F1F1F1"/>
          </a:solidFill>
        </p:spPr>
        <p:txBody>
          <a:bodyPr wrap="square" lIns="0" tIns="0" rIns="0" bIns="0" rtlCol="0"/>
          <a:lstStyle/>
          <a:p>
            <a:endParaRPr/>
          </a:p>
        </p:txBody>
      </p:sp>
      <p:sp>
        <p:nvSpPr>
          <p:cNvPr id="2" name="Holder 2"/>
          <p:cNvSpPr>
            <a:spLocks noGrp="1"/>
          </p:cNvSpPr>
          <p:nvPr>
            <p:ph type="ctrTitle"/>
          </p:nvPr>
        </p:nvSpPr>
        <p:spPr>
          <a:xfrm>
            <a:off x="953768" y="919753"/>
            <a:ext cx="12722863" cy="553998"/>
          </a:xfrm>
          <a:prstGeom prst="rect">
            <a:avLst/>
          </a:prstGeom>
        </p:spPr>
        <p:txBody>
          <a:bodyPr wrap="square" lIns="0" tIns="0" rIns="0" bIns="0">
            <a:spAutoFit/>
          </a:bodyPr>
          <a:lstStyle>
            <a:lvl1pPr>
              <a:defRPr sz="360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subTitle" idx="4"/>
          </p:nvPr>
        </p:nvSpPr>
        <p:spPr>
          <a:xfrm>
            <a:off x="670559" y="5029655"/>
            <a:ext cx="13289280" cy="1717040"/>
          </a:xfrm>
          <a:prstGeom prst="rect">
            <a:avLst/>
          </a:prstGeom>
        </p:spPr>
        <p:txBody>
          <a:bodyPr wrap="square" lIns="0" tIns="0" rIns="0" bIns="0">
            <a:spAutoFit/>
          </a:bodyPr>
          <a:lstStyle>
            <a:lvl1pPr>
              <a:defRPr b="0" i="0">
                <a:solidFill>
                  <a:schemeClr val="tx1"/>
                </a:solidFill>
              </a:defRPr>
            </a:lvl1pPr>
          </a:lstStyle>
          <a:p>
            <a:endParaRPr/>
          </a:p>
        </p:txBody>
      </p:sp>
      <p:sp>
        <p:nvSpPr>
          <p:cNvPr id="10" name="Date Placeholder 9">
            <a:extLst>
              <a:ext uri="{FF2B5EF4-FFF2-40B4-BE49-F238E27FC236}">
                <a16:creationId xmlns:a16="http://schemas.microsoft.com/office/drawing/2014/main" id="{CF8ABBA5-A031-6941-995C-8EE4F05F1F9F}"/>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385EB36E-B0E7-ED42-BC96-C9867C9B7626}"/>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F50E0F5-CE0A-314C-9325-18D7A50F58DC}"/>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7E23EE5F-D3A7-1A42-8289-3B3B1A7BDF60}"/>
              </a:ext>
            </a:extLst>
          </p:cNvPr>
          <p:cNvSpPr txBox="1"/>
          <p:nvPr userDrawn="1"/>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i="0" spc="-335">
                <a:solidFill>
                  <a:srgbClr val="8660C5"/>
                </a:solidFill>
                <a:latin typeface="Segoe UI Semibold" panose="020B0502040204020203" pitchFamily="34" charset="0"/>
                <a:cs typeface="Segoe UI Semibold" panose="020B0502040204020203" pitchFamily="34" charset="0"/>
              </a:rPr>
              <a:t>W</a:t>
            </a:r>
            <a:r>
              <a:rPr sz="9400" b="1" i="0" spc="-40">
                <a:solidFill>
                  <a:srgbClr val="8660C5"/>
                </a:solidFill>
                <a:latin typeface="Segoe UI Semibold" panose="020B0502040204020203" pitchFamily="34" charset="0"/>
                <a:cs typeface="Segoe UI Semibold" panose="020B0502040204020203" pitchFamily="34" charset="0"/>
              </a:rPr>
              <a:t>elcome!</a:t>
            </a:r>
            <a:endParaRPr sz="9400" b="1" i="0">
              <a:solidFill>
                <a:srgbClr val="8660C5"/>
              </a:solidFill>
              <a:latin typeface="Segoe UI Semibold" panose="020B0502040204020203" pitchFamily="34" charset="0"/>
              <a:cs typeface="Segoe UI Semibold" panose="020B0502040204020203" pitchFamily="34" charset="0"/>
            </a:endParaRPr>
          </a:p>
        </p:txBody>
      </p:sp>
      <p:sp>
        <p:nvSpPr>
          <p:cNvPr id="4" name="object 4">
            <a:extLst>
              <a:ext uri="{FF2B5EF4-FFF2-40B4-BE49-F238E27FC236}">
                <a16:creationId xmlns:a16="http://schemas.microsoft.com/office/drawing/2014/main" id="{F829C9F0-2E42-2B40-AA9B-9E716BE8F3F7}"/>
              </a:ext>
            </a:extLst>
          </p:cNvPr>
          <p:cNvSpPr txBox="1"/>
          <p:nvPr userDrawn="1"/>
        </p:nvSpPr>
        <p:spPr>
          <a:xfrm>
            <a:off x="673100" y="3359150"/>
            <a:ext cx="46609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34294E"/>
                </a:solidFill>
                <a:latin typeface="Segoe UI" panose="020B0502040204020203" pitchFamily="34" charset="0"/>
                <a:cs typeface="Segoe UI" panose="020B0502040204020203" pitchFamily="34" charset="0"/>
              </a:rPr>
              <a:t>Settle in </a:t>
            </a:r>
            <a:r>
              <a:rPr sz="3600">
                <a:solidFill>
                  <a:srgbClr val="34294E"/>
                </a:solidFill>
                <a:latin typeface="Segoe UI" panose="020B0502040204020203" pitchFamily="34" charset="0"/>
                <a:cs typeface="Segoe UI" panose="020B0502040204020203" pitchFamily="34" charset="0"/>
              </a:rPr>
              <a:t>and get</a:t>
            </a:r>
            <a:r>
              <a:rPr sz="3600" spc="-80">
                <a:solidFill>
                  <a:srgbClr val="34294E"/>
                </a:solidFill>
                <a:latin typeface="Segoe UI" panose="020B0502040204020203" pitchFamily="34" charset="0"/>
                <a:cs typeface="Segoe UI" panose="020B0502040204020203" pitchFamily="34" charset="0"/>
              </a:rPr>
              <a:t> </a:t>
            </a:r>
            <a:r>
              <a:rPr sz="3600" spc="-50">
                <a:solidFill>
                  <a:srgbClr val="34294E"/>
                </a:solidFill>
                <a:latin typeface="Segoe UI" panose="020B0502040204020203" pitchFamily="34" charset="0"/>
                <a:cs typeface="Segoe UI" panose="020B0502040204020203" pitchFamily="34" charset="0"/>
              </a:rPr>
              <a:t>ready.</a:t>
            </a:r>
            <a:endParaRPr sz="3600">
              <a:solidFill>
                <a:srgbClr val="34294E"/>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1932AAB8-73AE-B849-9CA8-F470C359B01C}"/>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CBBE6225-A252-1840-AB6D-49DA4A3D9ECF}"/>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20925477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48EDA9B-CA37-E241-A5B6-A06741C4D365}"/>
              </a:ext>
            </a:extLst>
          </p:cNvPr>
          <p:cNvSpPr txBox="1">
            <a:spLocks noGrp="1"/>
          </p:cNvSpPr>
          <p:nvPr>
            <p:ph type="title"/>
          </p:nvPr>
        </p:nvSpPr>
        <p:spPr>
          <a:xfrm>
            <a:off x="673100" y="1296154"/>
            <a:ext cx="1607820" cy="574040"/>
          </a:xfrm>
          <a:prstGeom prst="rect">
            <a:avLst/>
          </a:prstGeom>
        </p:spPr>
        <p:txBody>
          <a:bodyPr vert="horz" wrap="square" lIns="0" tIns="12700" rIns="0" bIns="0" rtlCol="0">
            <a:spAutoFit/>
          </a:bodyPr>
          <a:lstStyle>
            <a:lvl1pPr>
              <a:defRPr b="1" i="0">
                <a:latin typeface="Segoe UI Semibold" panose="020B0502040204020203" pitchFamily="34" charset="0"/>
                <a:cs typeface="Segoe UI Semibold" panose="020B0502040204020203" pitchFamily="34" charset="0"/>
              </a:defRPr>
            </a:lvl1pPr>
          </a:lstStyle>
          <a:p>
            <a:pPr marL="12700">
              <a:lnSpc>
                <a:spcPct val="100000"/>
              </a:lnSpc>
              <a:spcBef>
                <a:spcPts val="100"/>
              </a:spcBef>
            </a:pPr>
            <a:r>
              <a:rPr sz="3600" spc="-20">
                <a:solidFill>
                  <a:srgbClr val="000000"/>
                </a:solidFill>
              </a:rPr>
              <a:t>Agenda</a:t>
            </a:r>
            <a:endParaRPr sz="3600"/>
          </a:p>
        </p:txBody>
      </p:sp>
      <p:graphicFrame>
        <p:nvGraphicFramePr>
          <p:cNvPr id="4" name="object 3">
            <a:extLst>
              <a:ext uri="{FF2B5EF4-FFF2-40B4-BE49-F238E27FC236}">
                <a16:creationId xmlns:a16="http://schemas.microsoft.com/office/drawing/2014/main" id="{E7425EC5-1B7D-C544-AF60-E1964838E34B}"/>
              </a:ext>
            </a:extLst>
          </p:cNvPr>
          <p:cNvGraphicFramePr>
            <a:graphicFrameLocks noGrp="1"/>
          </p:cNvGraphicFramePr>
          <p:nvPr userDrawn="1">
            <p:extLst>
              <p:ext uri="{D42A27DB-BD31-4B8C-83A1-F6EECF244321}">
                <p14:modId xmlns:p14="http://schemas.microsoft.com/office/powerpoint/2010/main" val="1253662442"/>
              </p:ext>
            </p:extLst>
          </p:nvPr>
        </p:nvGraphicFramePr>
        <p:xfrm>
          <a:off x="685800" y="3468103"/>
          <a:ext cx="13260069" cy="2312908"/>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Introductions</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a:lnSpc>
                          <a:spcPct val="100000"/>
                        </a:lnSpc>
                      </a:pPr>
                      <a:endParaRPr sz="1700" b="1" i="0">
                        <a:latin typeface="Segoe UI Semibold" panose="020B0502040204020203" pitchFamily="34" charset="0"/>
                        <a:cs typeface="Segoe UI Semibold" panose="020B0502040204020203" pitchFamily="34" charset="0"/>
                      </a:endParaRPr>
                    </a:p>
                  </a:txBody>
                  <a:tcPr marL="0" marR="0" marT="0" marB="0">
                    <a:solidFill>
                      <a:srgbClr val="8660C5"/>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&lt;10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Explore</a:t>
                      </a:r>
                      <a:r>
                        <a:rPr sz="1800" b="1" i="0" spc="-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discomfort</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Worksheet</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30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727710">
                        <a:lnSpc>
                          <a:spcPct val="100000"/>
                        </a:lnSpc>
                        <a:spcBef>
                          <a:spcPts val="695"/>
                        </a:spcBef>
                      </a:pPr>
                      <a:r>
                        <a:rPr sz="1800" b="1" i="0">
                          <a:solidFill>
                            <a:srgbClr val="FFFFFF"/>
                          </a:solidFill>
                          <a:latin typeface="Segoe UI Semibold" panose="020B0502040204020203" pitchFamily="34" charset="0"/>
                          <a:cs typeface="Segoe UI Semibold" panose="020B0502040204020203" pitchFamily="34" charset="0"/>
                        </a:rPr>
                        <a:t>Apply </a:t>
                      </a:r>
                      <a:r>
                        <a:rPr sz="1800" b="1" i="0" spc="-5">
                          <a:solidFill>
                            <a:srgbClr val="FFFFFF"/>
                          </a:solidFill>
                          <a:latin typeface="Segoe UI Semibold" panose="020B0502040204020203" pitchFamily="34" charset="0"/>
                          <a:cs typeface="Segoe UI Semibold" panose="020B0502040204020203" pitchFamily="34" charset="0"/>
                        </a:rPr>
                        <a:t>learnings </a:t>
                      </a:r>
                      <a:r>
                        <a:rPr sz="1800" b="1" i="0" spc="-10">
                          <a:solidFill>
                            <a:srgbClr val="FFFFFF"/>
                          </a:solidFill>
                          <a:latin typeface="Segoe UI Semibold" panose="020B0502040204020203" pitchFamily="34" charset="0"/>
                          <a:cs typeface="Segoe UI Semibold" panose="020B0502040204020203" pitchFamily="34" charset="0"/>
                        </a:rPr>
                        <a:t>to</a:t>
                      </a:r>
                      <a:r>
                        <a:rPr sz="1800" b="1" i="0" spc="-5">
                          <a:solidFill>
                            <a:srgbClr val="FFFFFF"/>
                          </a:solidFill>
                          <a:latin typeface="Segoe UI Semibold" panose="020B0502040204020203" pitchFamily="34" charset="0"/>
                          <a:cs typeface="Segoe UI Semibold" panose="020B0502040204020203" pitchFamily="34" charset="0"/>
                        </a:rPr>
                        <a:t> CS</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25-30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Mitigate </a:t>
                      </a:r>
                      <a:r>
                        <a:rPr sz="1800" b="1" i="0" spc="5">
                          <a:solidFill>
                            <a:srgbClr val="FFFFFF"/>
                          </a:solidFill>
                          <a:latin typeface="Segoe UI Semibold" panose="020B0502040204020203" pitchFamily="34" charset="0"/>
                          <a:cs typeface="Segoe UI Semibold" panose="020B0502040204020203" pitchFamily="34" charset="0"/>
                        </a:rPr>
                        <a:t>discomfort </a:t>
                      </a:r>
                      <a:r>
                        <a:rPr sz="1800" b="1" i="0">
                          <a:solidFill>
                            <a:srgbClr val="FFFFFF"/>
                          </a:solidFill>
                          <a:latin typeface="Segoe UI Semibold" panose="020B0502040204020203" pitchFamily="34" charset="0"/>
                          <a:cs typeface="Segoe UI Semibold" panose="020B0502040204020203" pitchFamily="34" charset="0"/>
                        </a:rPr>
                        <a:t>with</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mindset</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Post-survey</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extLst>
                  <a:ext uri="{0D108BD9-81ED-4DB2-BD59-A6C34878D82A}">
                    <a16:rowId xmlns:a16="http://schemas.microsoft.com/office/drawing/2014/main" val="10004"/>
                  </a:ext>
                </a:extLst>
              </a:tr>
            </a:tbl>
          </a:graphicData>
        </a:graphic>
      </p:graphicFrame>
      <p:sp>
        <p:nvSpPr>
          <p:cNvPr id="5" name="object 4">
            <a:extLst>
              <a:ext uri="{FF2B5EF4-FFF2-40B4-BE49-F238E27FC236}">
                <a16:creationId xmlns:a16="http://schemas.microsoft.com/office/drawing/2014/main" id="{BE138731-0351-5844-8B1C-B9A7152D0F2B}"/>
              </a:ext>
            </a:extLst>
          </p:cNvPr>
          <p:cNvSpPr txBox="1"/>
          <p:nvPr userDrawn="1"/>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i="0" spc="30">
                <a:latin typeface="Segoe UI Semibold" panose="020B0502040204020203" pitchFamily="34" charset="0"/>
                <a:cs typeface="Segoe UI Semibold" panose="020B0502040204020203" pitchFamily="34" charset="0"/>
              </a:rPr>
              <a:t>TIME</a:t>
            </a:r>
            <a:endParaRPr sz="1200" b="1" i="0">
              <a:latin typeface="Segoe UI Semibold" panose="020B0502040204020203" pitchFamily="34" charset="0"/>
              <a:cs typeface="Segoe UI Semibold" panose="020B0502040204020203" pitchFamily="34" charset="0"/>
            </a:endParaRPr>
          </a:p>
        </p:txBody>
      </p:sp>
      <p:sp>
        <p:nvSpPr>
          <p:cNvPr id="6" name="object 5">
            <a:extLst>
              <a:ext uri="{FF2B5EF4-FFF2-40B4-BE49-F238E27FC236}">
                <a16:creationId xmlns:a16="http://schemas.microsoft.com/office/drawing/2014/main" id="{78AC12CD-891D-4D44-BF75-C5C00C0D0552}"/>
              </a:ext>
            </a:extLst>
          </p:cNvPr>
          <p:cNvSpPr txBox="1"/>
          <p:nvPr userDrawn="1"/>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i="0" spc="20">
                <a:latin typeface="Segoe UI Semibold" panose="020B0502040204020203" pitchFamily="34" charset="0"/>
                <a:cs typeface="Segoe UI Semibold" panose="020B0502040204020203" pitchFamily="34" charset="0"/>
              </a:rPr>
              <a:t>ACTIVITY</a:t>
            </a:r>
            <a:endParaRPr sz="1200" b="1" i="0">
              <a:latin typeface="Segoe UI Semibold" panose="020B0502040204020203" pitchFamily="34" charset="0"/>
              <a:cs typeface="Segoe UI Semibold" panose="020B0502040204020203" pitchFamily="34" charset="0"/>
            </a:endParaRPr>
          </a:p>
        </p:txBody>
      </p:sp>
      <p:sp>
        <p:nvSpPr>
          <p:cNvPr id="7" name="object 6">
            <a:extLst>
              <a:ext uri="{FF2B5EF4-FFF2-40B4-BE49-F238E27FC236}">
                <a16:creationId xmlns:a16="http://schemas.microsoft.com/office/drawing/2014/main" id="{60362AF7-B7A8-654C-AD90-D613C52CB58B}"/>
              </a:ext>
            </a:extLst>
          </p:cNvPr>
          <p:cNvSpPr txBox="1"/>
          <p:nvPr userDrawn="1"/>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i="0" spc="10">
                <a:latin typeface="Segoe UI Semibold" panose="020B0502040204020203" pitchFamily="34" charset="0"/>
                <a:cs typeface="Segoe UI Semibold" panose="020B0502040204020203" pitchFamily="34" charset="0"/>
              </a:rPr>
              <a:t>MATERIALS </a:t>
            </a:r>
            <a:r>
              <a:rPr sz="1200" b="1" i="0" spc="15">
                <a:latin typeface="Segoe UI Semibold" panose="020B0502040204020203" pitchFamily="34" charset="0"/>
                <a:cs typeface="Segoe UI Semibold" panose="020B0502040204020203" pitchFamily="34" charset="0"/>
              </a:rPr>
              <a:t>YOU’LL</a:t>
            </a:r>
            <a:r>
              <a:rPr sz="1200" b="1" i="0" spc="60">
                <a:latin typeface="Segoe UI Semibold" panose="020B0502040204020203" pitchFamily="34" charset="0"/>
                <a:cs typeface="Segoe UI Semibold" panose="020B0502040204020203" pitchFamily="34" charset="0"/>
              </a:rPr>
              <a:t> </a:t>
            </a:r>
            <a:r>
              <a:rPr sz="1200" b="1" i="0" spc="30">
                <a:latin typeface="Segoe UI Semibold" panose="020B0502040204020203" pitchFamily="34" charset="0"/>
                <a:cs typeface="Segoe UI Semibold" panose="020B0502040204020203" pitchFamily="34" charset="0"/>
              </a:rPr>
              <a:t>NEED</a:t>
            </a:r>
            <a:endParaRPr sz="1200" b="1" i="0">
              <a:latin typeface="Segoe UI Semibold" panose="020B0502040204020203" pitchFamily="34" charset="0"/>
              <a:cs typeface="Segoe UI Semibold" panose="020B0502040204020203" pitchFamily="34" charset="0"/>
            </a:endParaRPr>
          </a:p>
        </p:txBody>
      </p:sp>
      <p:sp>
        <p:nvSpPr>
          <p:cNvPr id="2" name="Footer Placeholder 1">
            <a:extLst>
              <a:ext uri="{FF2B5EF4-FFF2-40B4-BE49-F238E27FC236}">
                <a16:creationId xmlns:a16="http://schemas.microsoft.com/office/drawing/2014/main" id="{82900028-1AAC-0142-8625-FC7431BC62B7}"/>
              </a:ext>
            </a:extLst>
          </p:cNvPr>
          <p:cNvSpPr>
            <a:spLocks noGrp="1"/>
          </p:cNvSpPr>
          <p:nvPr>
            <p:ph type="ftr" sz="quarter" idx="10"/>
          </p:nvPr>
        </p:nvSpPr>
        <p:spPr/>
        <p:txBody>
          <a:bodyPr/>
          <a:lstStyle/>
          <a:p>
            <a:endParaRPr lang="en-US"/>
          </a:p>
        </p:txBody>
      </p:sp>
      <p:sp>
        <p:nvSpPr>
          <p:cNvPr id="8" name="Slide Number Placeholder 7">
            <a:extLst>
              <a:ext uri="{FF2B5EF4-FFF2-40B4-BE49-F238E27FC236}">
                <a16:creationId xmlns:a16="http://schemas.microsoft.com/office/drawing/2014/main" id="{EADB6E79-86BC-BA4F-A02D-AA05D986B6E9}"/>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12823871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448B1E4-0F30-4F47-837D-A465027FBF6C}"/>
              </a:ext>
            </a:extLst>
          </p:cNvPr>
          <p:cNvSpPr/>
          <p:nvPr userDrawn="1"/>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8660C5"/>
          </a:solidFill>
        </p:spPr>
        <p:txBody>
          <a:bodyPr wrap="square" lIns="0" tIns="0" rIns="0" bIns="0" rtlCol="0"/>
          <a:lstStyle/>
          <a:p>
            <a:endParaRPr/>
          </a:p>
        </p:txBody>
      </p:sp>
      <p:sp>
        <p:nvSpPr>
          <p:cNvPr id="4" name="object 4">
            <a:extLst>
              <a:ext uri="{FF2B5EF4-FFF2-40B4-BE49-F238E27FC236}">
                <a16:creationId xmlns:a16="http://schemas.microsoft.com/office/drawing/2014/main" id="{3470A1E3-C380-F74C-AEBA-2C2D398F1CD5}"/>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3B2E58"/>
          </a:solidFill>
        </p:spPr>
        <p:txBody>
          <a:bodyPr wrap="square" lIns="0" tIns="0" rIns="0" bIns="0" rtlCol="0"/>
          <a:lstStyle/>
          <a:p>
            <a:endParaRPr/>
          </a:p>
        </p:txBody>
      </p:sp>
      <p:sp>
        <p:nvSpPr>
          <p:cNvPr id="7" name="object 3">
            <a:extLst>
              <a:ext uri="{FF2B5EF4-FFF2-40B4-BE49-F238E27FC236}">
                <a16:creationId xmlns:a16="http://schemas.microsoft.com/office/drawing/2014/main" id="{B9560BDD-37F9-1B41-AC99-DFC56A4251DC}"/>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7713F74-E18D-484C-A78F-0168F98CCD3E}"/>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CC6F6E46-6282-FA4C-8284-7C6896CED6A5}"/>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26848754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bg1"/>
        </a:solid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6AC72E0-1519-2946-9EA7-455759781848}"/>
              </a:ext>
            </a:extLst>
          </p:cNvPr>
          <p:cNvSpPr/>
          <p:nvPr userDrawn="1"/>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8660C5"/>
          </a:solidFill>
        </p:spPr>
        <p:txBody>
          <a:bodyPr wrap="square" lIns="0" tIns="0" rIns="0" bIns="0" rtlCol="0"/>
          <a:lstStyle/>
          <a:p>
            <a:endParaRPr/>
          </a:p>
        </p:txBody>
      </p:sp>
      <p:sp>
        <p:nvSpPr>
          <p:cNvPr id="4" name="object 3">
            <a:extLst>
              <a:ext uri="{FF2B5EF4-FFF2-40B4-BE49-F238E27FC236}">
                <a16:creationId xmlns:a16="http://schemas.microsoft.com/office/drawing/2014/main" id="{6D1DF836-3A22-7740-B386-AD5F43E6B804}"/>
              </a:ext>
            </a:extLst>
          </p:cNvPr>
          <p:cNvSpPr/>
          <p:nvPr userDrawn="1"/>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3B2E58"/>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06DC6A30-6352-C641-9CD1-526C3CAB39B5}"/>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A952BB49-B28B-984A-BC00-651C569A61D8}"/>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40403921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895AB3BE-BC88-154D-9B3D-2827661D4A27}"/>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8660C5"/>
          </a:solidFill>
        </p:spPr>
        <p:txBody>
          <a:bodyPr wrap="square" lIns="0" tIns="0" rIns="0" bIns="0" rtlCol="0"/>
          <a:lstStyle/>
          <a:p>
            <a:endParaRPr/>
          </a:p>
        </p:txBody>
      </p:sp>
      <p:sp>
        <p:nvSpPr>
          <p:cNvPr id="7" name="object 6">
            <a:extLst>
              <a:ext uri="{FF2B5EF4-FFF2-40B4-BE49-F238E27FC236}">
                <a16:creationId xmlns:a16="http://schemas.microsoft.com/office/drawing/2014/main" id="{ADE87775-59CB-0B43-A245-952478357BAE}"/>
              </a:ext>
            </a:extLst>
          </p:cNvPr>
          <p:cNvSpPr txBox="1">
            <a:spLocks noGrp="1"/>
          </p:cNvSpPr>
          <p:nvPr>
            <p:ph type="title"/>
          </p:nvPr>
        </p:nvSpPr>
        <p:spPr>
          <a:xfrm>
            <a:off x="673100" y="1121162"/>
            <a:ext cx="7404100" cy="4047903"/>
          </a:xfrm>
          <a:prstGeom prst="rect">
            <a:avLst/>
          </a:prstGeom>
        </p:spPr>
        <p:txBody>
          <a:bodyPr vert="horz" wrap="square" lIns="0" tIns="198755" rIns="0" bIns="0" rtlCol="0">
            <a:spAutoFit/>
          </a:bodyPr>
          <a:lstStyle>
            <a:lvl1pPr>
              <a:defRPr>
                <a:solidFill>
                  <a:schemeClr val="bg1"/>
                </a:solidFill>
              </a:defRPr>
            </a:lvl1p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solidFill>
                  <a:srgbClr val="D49DFF"/>
                </a:solidFill>
                <a:latin typeface="Segoe UI Semibold" panose="020B0502040204020203" pitchFamily="34" charset="0"/>
                <a:cs typeface="Segoe UI Semibold" panose="020B0502040204020203" pitchFamily="34" charset="0"/>
              </a:rPr>
              <a:t>in </a:t>
            </a:r>
            <a:r>
              <a:rPr sz="9400" b="1" spc="-60">
                <a:solidFill>
                  <a:srgbClr val="D49DFF"/>
                </a:solidFill>
                <a:latin typeface="Segoe UI Semibold" panose="020B0502040204020203" pitchFamily="34" charset="0"/>
                <a:cs typeface="Segoe UI Semibold" panose="020B0502040204020203" pitchFamily="34" charset="0"/>
              </a:rPr>
              <a:t>pairs/  </a:t>
            </a:r>
            <a:r>
              <a:rPr sz="9400" b="1" spc="-35">
                <a:solidFill>
                  <a:srgbClr val="D49DFF"/>
                </a:solidFill>
                <a:latin typeface="Segoe UI Semibold" panose="020B0502040204020203" pitchFamily="34" charset="0"/>
                <a:cs typeface="Segoe UI Semibold" panose="020B0502040204020203" pitchFamily="34" charset="0"/>
              </a:rPr>
              <a:t>small</a:t>
            </a:r>
            <a:r>
              <a:rPr sz="9400" b="1" spc="-165">
                <a:solidFill>
                  <a:srgbClr val="D49DFF"/>
                </a:solidFill>
                <a:latin typeface="Segoe UI Semibold" panose="020B0502040204020203" pitchFamily="34" charset="0"/>
                <a:cs typeface="Segoe UI Semibold" panose="020B0502040204020203" pitchFamily="34" charset="0"/>
              </a:rPr>
              <a:t> </a:t>
            </a:r>
            <a:r>
              <a:rPr sz="9400" b="1" spc="-65">
                <a:solidFill>
                  <a:srgbClr val="D49DFF"/>
                </a:solidFill>
                <a:latin typeface="Segoe UI Semibold" panose="020B0502040204020203" pitchFamily="34" charset="0"/>
                <a:cs typeface="Segoe UI Semibold" panose="020B0502040204020203" pitchFamily="34" charset="0"/>
              </a:rPr>
              <a:t>groups!</a:t>
            </a:r>
            <a:endParaRPr sz="9400" b="1">
              <a:latin typeface="Segoe UI Semibold" panose="020B0502040204020203" pitchFamily="34" charset="0"/>
              <a:cs typeface="Segoe UI Semibold" panose="020B0502040204020203" pitchFamily="34" charset="0"/>
            </a:endParaRPr>
          </a:p>
        </p:txBody>
      </p:sp>
      <p:sp>
        <p:nvSpPr>
          <p:cNvPr id="8" name="object 3">
            <a:extLst>
              <a:ext uri="{FF2B5EF4-FFF2-40B4-BE49-F238E27FC236}">
                <a16:creationId xmlns:a16="http://schemas.microsoft.com/office/drawing/2014/main" id="{8FBF5AE9-98F4-0C4D-AB3F-6D4395B0B01D}"/>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08DA0853-D263-D145-81DD-437FEDE74E8A}"/>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7153E987-F373-F945-BF04-416BD7EC979A}"/>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9081762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040B8680-ACD0-2B4D-A82A-2C80C22ADDAD}"/>
              </a:ext>
            </a:extLst>
          </p:cNvPr>
          <p:cNvSpPr/>
          <p:nvPr userDrawn="1"/>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8660C5"/>
          </a:solidFill>
        </p:spPr>
        <p:txBody>
          <a:bodyPr wrap="square" lIns="0" tIns="0" rIns="0" bIns="0" rtlCol="0"/>
          <a:lstStyle/>
          <a:p>
            <a:endParaRPr/>
          </a:p>
        </p:txBody>
      </p:sp>
      <p:sp>
        <p:nvSpPr>
          <p:cNvPr id="4" name="object 4">
            <a:extLst>
              <a:ext uri="{FF2B5EF4-FFF2-40B4-BE49-F238E27FC236}">
                <a16:creationId xmlns:a16="http://schemas.microsoft.com/office/drawing/2014/main" id="{63191F6A-417C-094E-AA25-5DCE3A43E39D}"/>
              </a:ext>
            </a:extLst>
          </p:cNvPr>
          <p:cNvSpPr/>
          <p:nvPr userDrawn="1"/>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3B2E58"/>
          </a:solidFill>
        </p:spPr>
        <p:txBody>
          <a:bodyPr wrap="square" lIns="0" tIns="0" rIns="0" bIns="0" rtlCol="0"/>
          <a:lstStyle/>
          <a:p>
            <a:endParaRPr/>
          </a:p>
        </p:txBody>
      </p:sp>
      <p:sp>
        <p:nvSpPr>
          <p:cNvPr id="5" name="object 7">
            <a:extLst>
              <a:ext uri="{FF2B5EF4-FFF2-40B4-BE49-F238E27FC236}">
                <a16:creationId xmlns:a16="http://schemas.microsoft.com/office/drawing/2014/main" id="{571ABF37-E0B5-4449-A6E2-D156DFB69845}"/>
              </a:ext>
            </a:extLst>
          </p:cNvPr>
          <p:cNvSpPr/>
          <p:nvPr userDrawn="1"/>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7" name="object 3">
            <a:extLst>
              <a:ext uri="{FF2B5EF4-FFF2-40B4-BE49-F238E27FC236}">
                <a16:creationId xmlns:a16="http://schemas.microsoft.com/office/drawing/2014/main" id="{6EDF0A21-20B9-0841-8A4E-3B2763A26B3E}"/>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77BAB6C-7DE9-C24D-A9A8-0E4D6CB6C062}"/>
              </a:ext>
            </a:extLst>
          </p:cNvPr>
          <p:cNvSpPr>
            <a:spLocks noGrp="1"/>
          </p:cNvSpPr>
          <p:nvPr>
            <p:ph type="ftr" sz="quarter" idx="10"/>
          </p:nvPr>
        </p:nvSpPr>
        <p:spPr/>
        <p:txBody>
          <a:bodyPr/>
          <a:lstStyle/>
          <a:p>
            <a:endParaRPr lang="en-US"/>
          </a:p>
        </p:txBody>
      </p:sp>
      <p:sp>
        <p:nvSpPr>
          <p:cNvPr id="6" name="Slide Number Placeholder 5">
            <a:extLst>
              <a:ext uri="{FF2B5EF4-FFF2-40B4-BE49-F238E27FC236}">
                <a16:creationId xmlns:a16="http://schemas.microsoft.com/office/drawing/2014/main" id="{132CE200-60A5-AD4D-8A0C-515B17BCA1AB}"/>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2787851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FCFCFC"/>
        </a:solidFill>
        <a:effectLst/>
      </p:bgPr>
    </p:bg>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F7F3AC59-11B5-C346-9F5A-614508DED0D9}"/>
              </a:ext>
            </a:extLst>
          </p:cNvPr>
          <p:cNvSpPr/>
          <p:nvPr userDrawn="1"/>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8660C5"/>
          </a:solidFill>
        </p:spPr>
        <p:txBody>
          <a:bodyPr wrap="square" lIns="0" tIns="0" rIns="0" bIns="0" rtlCol="0"/>
          <a:lstStyle/>
          <a:p>
            <a:endParaRPr/>
          </a:p>
        </p:txBody>
      </p:sp>
      <p:sp>
        <p:nvSpPr>
          <p:cNvPr id="4" name="object 4">
            <a:extLst>
              <a:ext uri="{FF2B5EF4-FFF2-40B4-BE49-F238E27FC236}">
                <a16:creationId xmlns:a16="http://schemas.microsoft.com/office/drawing/2014/main" id="{C10BEFA8-4C86-0343-831C-3122F6F91C54}"/>
              </a:ext>
            </a:extLst>
          </p:cNvPr>
          <p:cNvSpPr/>
          <p:nvPr userDrawn="1"/>
        </p:nvSpPr>
        <p:spPr>
          <a:xfrm>
            <a:off x="7315200" y="2813"/>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3B2E58"/>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B2F0A84B-80E9-2C4F-8DC4-69BC1D4F4B97}"/>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0C1336D5-2A7B-DF46-A68B-7AC632F29C3A}"/>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1819959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F2F2F2"/>
        </a:solid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7BA5EA1-C45E-B749-B971-C4926410E627}"/>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3B2E58"/>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46B01D12-1C46-4C4C-9618-995B1B2E3740}"/>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BFA7DD0A-7C5E-3D48-8830-904C794B5844}"/>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5429169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914084A-0D7D-5347-BF29-3611B73A7D21}"/>
              </a:ext>
            </a:extLst>
          </p:cNvPr>
          <p:cNvSpPr/>
          <p:nvPr userDrawn="1"/>
        </p:nvSpPr>
        <p:spPr>
          <a:xfrm>
            <a:off x="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3B2E58"/>
          </a:solidFill>
        </p:spPr>
        <p:txBody>
          <a:bodyPr wrap="square" lIns="0" tIns="0" rIns="0" bIns="0" rtlCol="0"/>
          <a:lstStyle/>
          <a:p>
            <a:endParaRPr/>
          </a:p>
        </p:txBody>
      </p:sp>
      <p:sp>
        <p:nvSpPr>
          <p:cNvPr id="4" name="object 3">
            <a:extLst>
              <a:ext uri="{FF2B5EF4-FFF2-40B4-BE49-F238E27FC236}">
                <a16:creationId xmlns:a16="http://schemas.microsoft.com/office/drawing/2014/main" id="{B7769ED1-177C-AA48-AE9F-41BEBE370ED4}"/>
              </a:ext>
            </a:extLst>
          </p:cNvPr>
          <p:cNvSpPr/>
          <p:nvPr userDrawn="1"/>
        </p:nvSpPr>
        <p:spPr>
          <a:xfrm>
            <a:off x="731520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8660C5"/>
          </a:solidFill>
        </p:spPr>
        <p:txBody>
          <a:bodyPr wrap="square" lIns="0" tIns="0" rIns="0" bIns="0" rtlCol="0"/>
          <a:lstStyle/>
          <a:p>
            <a:endParaRPr/>
          </a:p>
        </p:txBody>
      </p:sp>
      <p:sp>
        <p:nvSpPr>
          <p:cNvPr id="6" name="object 3">
            <a:extLst>
              <a:ext uri="{FF2B5EF4-FFF2-40B4-BE49-F238E27FC236}">
                <a16:creationId xmlns:a16="http://schemas.microsoft.com/office/drawing/2014/main" id="{1CBBF3E6-0D8B-B848-B272-861A0EB20508}"/>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1D4D70A1-954C-A74B-8B4A-C06B60959525}"/>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2ED755D8-36C7-1348-9078-51ECAFE0A288}"/>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37330632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1EEA043-D8B5-2541-992F-BDD1CD2BD315}"/>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8660C5"/>
          </a:solidFill>
        </p:spPr>
        <p:txBody>
          <a:bodyPr wrap="square" lIns="0" tIns="0" rIns="0" bIns="0" rtlCol="0"/>
          <a:lstStyle/>
          <a:p>
            <a:endParaRPr/>
          </a:p>
        </p:txBody>
      </p:sp>
      <p:sp>
        <p:nvSpPr>
          <p:cNvPr id="5" name="object 3">
            <a:extLst>
              <a:ext uri="{FF2B5EF4-FFF2-40B4-BE49-F238E27FC236}">
                <a16:creationId xmlns:a16="http://schemas.microsoft.com/office/drawing/2014/main" id="{7670F5C1-D4EC-2545-9087-3FED9868AC24}"/>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C031285F-2706-5F41-B8DD-90E55B1B02C2}"/>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7C0C87F3-0447-824E-B6AF-8300656F3DDF}"/>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403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Date Placeholder 6">
            <a:extLst>
              <a:ext uri="{FF2B5EF4-FFF2-40B4-BE49-F238E27FC236}">
                <a16:creationId xmlns:a16="http://schemas.microsoft.com/office/drawing/2014/main" id="{F33357E8-D9CA-4C4A-9AA0-B2C2342941C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B7D41ED-BF90-BA4B-8792-D5F743614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76661E-1162-9242-B01B-B2B76CF6B128}"/>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6" name="Footer Placeholder 5">
            <a:extLst>
              <a:ext uri="{FF2B5EF4-FFF2-40B4-BE49-F238E27FC236}">
                <a16:creationId xmlns:a16="http://schemas.microsoft.com/office/drawing/2014/main" id="{CBE3575D-1F50-9C43-9D82-723A451A8B0A}"/>
              </a:ext>
            </a:extLst>
          </p:cNvPr>
          <p:cNvSpPr>
            <a:spLocks noGrp="1"/>
          </p:cNvSpPr>
          <p:nvPr>
            <p:ph type="ftr" sz="quarter" idx="10"/>
          </p:nvPr>
        </p:nvSpPr>
        <p:spPr/>
        <p:txBody>
          <a:bodyPr/>
          <a:lstStyle/>
          <a:p>
            <a:endParaRPr lang="en-US"/>
          </a:p>
        </p:txBody>
      </p:sp>
      <p:sp>
        <p:nvSpPr>
          <p:cNvPr id="7" name="Slide Number Placeholder 6">
            <a:extLst>
              <a:ext uri="{FF2B5EF4-FFF2-40B4-BE49-F238E27FC236}">
                <a16:creationId xmlns:a16="http://schemas.microsoft.com/office/drawing/2014/main" id="{51572C16-5576-FD4B-ABA1-942EA498F626}"/>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3785913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0FB124-9EE9-9C42-8007-5953D3BAF393}"/>
              </a:ext>
            </a:extLst>
          </p:cNvPr>
          <p:cNvSpPr>
            <a:spLocks noGrp="1"/>
          </p:cNvSpPr>
          <p:nvPr>
            <p:ph type="body" sz="quarter" idx="10"/>
          </p:nvPr>
        </p:nvSpPr>
        <p:spPr>
          <a:xfrm>
            <a:off x="673100" y="1534224"/>
            <a:ext cx="4508500" cy="2390775"/>
          </a:xfrm>
          <a:prstGeom prst="rect">
            <a:avLst/>
          </a:prstGeom>
        </p:spPr>
        <p:txBody>
          <a:bodyPr lIns="0" tIns="0" rIns="0" bIns="0"/>
          <a:lstStyle>
            <a:lvl1pPr marL="0" indent="0">
              <a:buNone/>
              <a:defRPr sz="18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4572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201326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819770" y="1345680"/>
            <a:ext cx="6116955" cy="307777"/>
          </a:xfrm>
          <a:prstGeom prst="rect">
            <a:avLst/>
          </a:prstGeom>
        </p:spPr>
        <p:txBody>
          <a:bodyPr wrap="square" lIns="0" tIns="0" rIns="0" bIns="0">
            <a:spAutoFit/>
          </a:bodyPr>
          <a:lstStyle>
            <a:lvl1pPr>
              <a:defRPr sz="2000" b="0" i="0">
                <a:solidFill>
                  <a:schemeClr val="bg1"/>
                </a:solidFill>
                <a:latin typeface="Segoe UI" panose="020B0502040204020203" pitchFamily="34" charset="0"/>
                <a:cs typeface="Segoe UI" panose="020B0502040204020203" pitchFamily="34" charset="0"/>
              </a:defRPr>
            </a:lvl1pPr>
          </a:lstStyle>
          <a:p>
            <a:endParaRPr/>
          </a:p>
        </p:txBody>
      </p:sp>
      <p:sp>
        <p:nvSpPr>
          <p:cNvPr id="9" name="Date Placeholder 8">
            <a:extLst>
              <a:ext uri="{FF2B5EF4-FFF2-40B4-BE49-F238E27FC236}">
                <a16:creationId xmlns:a16="http://schemas.microsoft.com/office/drawing/2014/main" id="{56897821-F689-A44D-8AB6-F6FE7D41C289}"/>
              </a:ext>
            </a:extLst>
          </p:cNvPr>
          <p:cNvSpPr>
            <a:spLocks noGrp="1"/>
          </p:cNvSpPr>
          <p:nvPr>
            <p:ph type="dt" sz="half" idx="10"/>
          </p:nvPr>
        </p:nvSpPr>
        <p:spPr/>
        <p:txBody>
          <a:bodyPr/>
          <a:lstStyle/>
          <a:p>
            <a:endParaRPr lang="en-US"/>
          </a:p>
        </p:txBody>
      </p:sp>
      <p:sp>
        <p:nvSpPr>
          <p:cNvPr id="10" name="Footer Placeholder 9">
            <a:extLst>
              <a:ext uri="{FF2B5EF4-FFF2-40B4-BE49-F238E27FC236}">
                <a16:creationId xmlns:a16="http://schemas.microsoft.com/office/drawing/2014/main" id="{793BA061-64FB-1840-B886-825F52598223}"/>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F76571FE-3EF1-5E4A-9B77-C34356A7A00F}"/>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6" name="Date Placeholder 5">
            <a:extLst>
              <a:ext uri="{FF2B5EF4-FFF2-40B4-BE49-F238E27FC236}">
                <a16:creationId xmlns:a16="http://schemas.microsoft.com/office/drawing/2014/main" id="{A7269529-9DB0-F24A-B75E-1736C94DE13D}"/>
              </a:ext>
            </a:extLst>
          </p:cNvPr>
          <p:cNvSpPr>
            <a:spLocks noGrp="1"/>
          </p:cNvSpPr>
          <p:nvPr>
            <p:ph type="dt" sz="half" idx="10"/>
          </p:nvPr>
        </p:nvSpPr>
        <p:spPr/>
        <p:txBody>
          <a:bodyPr/>
          <a:lstStyle/>
          <a:p>
            <a:endParaRPr lang="en-US"/>
          </a:p>
        </p:txBody>
      </p:sp>
      <p:sp>
        <p:nvSpPr>
          <p:cNvPr id="7" name="Footer Placeholder 6">
            <a:extLst>
              <a:ext uri="{FF2B5EF4-FFF2-40B4-BE49-F238E27FC236}">
                <a16:creationId xmlns:a16="http://schemas.microsoft.com/office/drawing/2014/main" id="{2C711D7A-B41B-7A46-8EA0-87174616CE5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507EDC2C-E0BE-FF4D-8F32-2995B7C60463}"/>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9CF80F1-D845-1F4E-834B-EDB46633F56F}"/>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8339B83B-0B08-9846-BE9B-055307543FB6}"/>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6971C90-A223-F441-A934-AB783724E7FE}"/>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448B1E4-0F30-4F47-837D-A465027FBF6C}"/>
              </a:ext>
            </a:extLst>
          </p:cNvPr>
          <p:cNvSpPr/>
          <p:nvPr userDrawn="1"/>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8575"/>
          </a:solidFill>
        </p:spPr>
        <p:txBody>
          <a:bodyPr wrap="square" lIns="0" tIns="0" rIns="0" bIns="0" rtlCol="0"/>
          <a:lstStyle/>
          <a:p>
            <a:endParaRPr/>
          </a:p>
        </p:txBody>
      </p:sp>
      <p:sp>
        <p:nvSpPr>
          <p:cNvPr id="4" name="object 4">
            <a:extLst>
              <a:ext uri="{FF2B5EF4-FFF2-40B4-BE49-F238E27FC236}">
                <a16:creationId xmlns:a16="http://schemas.microsoft.com/office/drawing/2014/main" id="{3470A1E3-C380-F74C-AEBA-2C2D398F1CD5}"/>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74B47"/>
          </a:solidFill>
        </p:spPr>
        <p:txBody>
          <a:bodyPr wrap="square" lIns="0" tIns="0" rIns="0" bIns="0" rtlCol="0"/>
          <a:lstStyle/>
          <a:p>
            <a:endParaRPr/>
          </a:p>
        </p:txBody>
      </p:sp>
      <p:sp>
        <p:nvSpPr>
          <p:cNvPr id="5" name="object 9">
            <a:extLst>
              <a:ext uri="{FF2B5EF4-FFF2-40B4-BE49-F238E27FC236}">
                <a16:creationId xmlns:a16="http://schemas.microsoft.com/office/drawing/2014/main" id="{8FCCDC93-9021-E04F-8C84-6DC640ECE25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solidFill>
                  <a:srgbClr val="FFFFFF"/>
                </a:solidFill>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sp>
        <p:nvSpPr>
          <p:cNvPr id="8" name="Date Placeholder 7">
            <a:extLst>
              <a:ext uri="{FF2B5EF4-FFF2-40B4-BE49-F238E27FC236}">
                <a16:creationId xmlns:a16="http://schemas.microsoft.com/office/drawing/2014/main" id="{99E32A2C-DEB3-AA4E-A44A-36A4B9F1C11F}"/>
              </a:ext>
            </a:extLst>
          </p:cNvPr>
          <p:cNvSpPr>
            <a:spLocks noGrp="1"/>
          </p:cNvSpPr>
          <p:nvPr>
            <p:ph type="dt" sz="half" idx="10"/>
          </p:nvPr>
        </p:nvSpPr>
        <p:spPr/>
        <p:txBody>
          <a:bodyPr/>
          <a:lstStyle/>
          <a:p>
            <a:endParaRPr lang="en-US"/>
          </a:p>
        </p:txBody>
      </p:sp>
      <p:sp>
        <p:nvSpPr>
          <p:cNvPr id="9" name="Footer Placeholder 8">
            <a:extLst>
              <a:ext uri="{FF2B5EF4-FFF2-40B4-BE49-F238E27FC236}">
                <a16:creationId xmlns:a16="http://schemas.microsoft.com/office/drawing/2014/main" id="{87415021-9EB2-204D-92DE-6BB2266E3C9D}"/>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4712025-7873-1D48-B278-0802282136EC}"/>
              </a:ext>
            </a:extLst>
          </p:cNvPr>
          <p:cNvSpPr>
            <a:spLocks noGrp="1"/>
          </p:cNvSpPr>
          <p:nvPr>
            <p:ph type="sldNum" sz="quarter" idx="12"/>
          </p:nvPr>
        </p:nvSpPr>
        <p:spPr/>
        <p:txBody>
          <a:bodyPr/>
          <a:lstStyle/>
          <a:p>
            <a:fld id="{9BAC8279-8CB5-4B43-9F60-F14DDFE43274}" type="slidenum">
              <a:rPr lang="en-US"/>
              <a:pPr/>
              <a:t>‹#›</a:t>
            </a:fld>
            <a:endParaRPr lang="en-US"/>
          </a:p>
        </p:txBody>
      </p:sp>
    </p:spTree>
    <p:extLst>
      <p:ext uri="{BB962C8B-B14F-4D97-AF65-F5344CB8AC3E}">
        <p14:creationId xmlns:p14="http://schemas.microsoft.com/office/powerpoint/2010/main" val="1295538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6.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8.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3100" y="1188651"/>
            <a:ext cx="2099310" cy="807913"/>
          </a:xfrm>
          <a:prstGeom prst="rect">
            <a:avLst/>
          </a:prstGeom>
        </p:spPr>
        <p:txBody>
          <a:bodyPr wrap="square" lIns="0" tIns="0" rIns="0" bIns="0">
            <a:spAutoFit/>
          </a:bodyPr>
          <a:lstStyle>
            <a:lvl1pPr>
              <a:defRPr sz="5250" b="0" i="0">
                <a:solidFill>
                  <a:schemeClr val="bg1"/>
                </a:solidFill>
                <a:latin typeface="Segoe Pro"/>
                <a:cs typeface="Segoe Pro"/>
              </a:defRPr>
            </a:lvl1pPr>
          </a:lstStyle>
          <a:p>
            <a:endParaRPr/>
          </a:p>
        </p:txBody>
      </p:sp>
      <p:sp>
        <p:nvSpPr>
          <p:cNvPr id="3" name="Holder 3"/>
          <p:cNvSpPr>
            <a:spLocks noGrp="1"/>
          </p:cNvSpPr>
          <p:nvPr>
            <p:ph type="body" idx="1"/>
          </p:nvPr>
        </p:nvSpPr>
        <p:spPr>
          <a:xfrm>
            <a:off x="685800" y="3468103"/>
            <a:ext cx="13258800" cy="27755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9" name="Slide Number Placeholder 8">
            <a:extLst>
              <a:ext uri="{FF2B5EF4-FFF2-40B4-BE49-F238E27FC236}">
                <a16:creationId xmlns:a16="http://schemas.microsoft.com/office/drawing/2014/main" id="{84A4B20E-33BA-8F49-A22D-69370A94C353}"/>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9BAC8279-8CB5-4B43-9F60-F14DDFE4327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61" r:id="rId4"/>
    <p:sldLayoutId id="2147483662" r:id="rId5"/>
    <p:sldLayoutId id="2147483663" r:id="rId6"/>
    <p:sldLayoutId id="2147483664" r:id="rId7"/>
    <p:sldLayoutId id="2147483665" r:id="rId8"/>
    <p:sldLayoutId id="2147483722" r:id="rId9"/>
    <p:sldLayoutId id="2147483725" r:id="rId10"/>
  </p:sldLayoutIdLst>
  <p:hf hdr="0" ftr="0" dt="0"/>
  <p:txStyles>
    <p:titleStyle>
      <a:lvl1pPr>
        <a:defRPr b="0" i="0">
          <a:latin typeface="Segoe UI" panose="020B0502040204020203" pitchFamily="34" charset="0"/>
          <a:ea typeface="+mj-ea"/>
          <a:cs typeface="Segoe UI" panose="020B0502040204020203"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BEA36ABF-00E3-034B-85B2-F9F125A9445E}"/>
              </a:ext>
            </a:extLst>
          </p:cNvPr>
          <p:cNvSpPr/>
          <p:nvPr/>
        </p:nvSpPr>
        <p:spPr>
          <a:xfrm>
            <a:off x="0" y="0"/>
            <a:ext cx="7315200" cy="5486400"/>
          </a:xfrm>
          <a:prstGeom prst="rect">
            <a:avLst/>
          </a:prstGeom>
          <a:solidFill>
            <a:srgbClr val="008575"/>
          </a:solidFill>
          <a:ln w="12700">
            <a:miter lim="400000"/>
          </a:ln>
        </p:spPr>
        <p:txBody>
          <a:bodyPr lIns="45719" rIns="45719"/>
          <a:lstStyle/>
          <a:p>
            <a:endParaRPr/>
          </a:p>
        </p:txBody>
      </p:sp>
      <p:sp>
        <p:nvSpPr>
          <p:cNvPr id="6" name="object 4">
            <a:extLst>
              <a:ext uri="{FF2B5EF4-FFF2-40B4-BE49-F238E27FC236}">
                <a16:creationId xmlns:a16="http://schemas.microsoft.com/office/drawing/2014/main" id="{8ADCBE3B-B520-B54E-97CA-11BAD5DDF244}"/>
              </a:ext>
            </a:extLst>
          </p:cNvPr>
          <p:cNvSpPr/>
          <p:nvPr/>
        </p:nvSpPr>
        <p:spPr>
          <a:xfrm>
            <a:off x="7315200" y="0"/>
            <a:ext cx="7310602" cy="8229600"/>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F2C955FE-E0B9-AA49-901E-A366CEADA165}"/>
              </a:ext>
            </a:extLst>
          </p:cNvPr>
          <p:cNvSpPr txBox="1">
            <a:spLocks/>
          </p:cNvSpPr>
          <p:nvPr/>
        </p:nvSpPr>
        <p:spPr>
          <a:xfrm>
            <a:off x="673099" y="539496"/>
            <a:ext cx="4966972" cy="2704465"/>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FFFFFF"/>
                </a:solidFill>
                <a:uFillTx/>
                <a:latin typeface="Segoe UI Historic" panose="020B0502040204020203" pitchFamily="34" charset="0"/>
                <a:ea typeface="Segoe UI Historic" panose="020B0502040204020203" pitchFamily="34" charset="0"/>
                <a:cs typeface="Segoe UI Historic" panose="020B0502040204020203" pitchFamily="34" charset="0"/>
                <a:sym typeface="Segoe Pro"/>
              </a:defRPr>
            </a:lvl1pPr>
            <a:lvl2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2pPr>
            <a:lvl3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3pPr>
            <a:lvl4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4pPr>
            <a:lvl5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5pPr>
            <a:lvl6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6pPr>
            <a:lvl7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7pPr>
            <a:lvl8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8pPr>
            <a:lvl9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9pPr>
          </a:lstStyle>
          <a:p>
            <a:pPr marL="0" marR="5080" lvl="0" indent="12700" algn="l" defTabSz="914400" rtl="0" eaLnBrk="1" fontAlgn="auto" latinLnBrk="0" hangingPunct="1">
              <a:lnSpc>
                <a:spcPts val="9400"/>
              </a:lnSpc>
              <a:spcBef>
                <a:spcPts val="2100"/>
              </a:spcBef>
              <a:spcAft>
                <a:spcPts val="0"/>
              </a:spcAft>
              <a:buClrTx/>
              <a:buSzTx/>
              <a:buFontTx/>
              <a:buNone/>
              <a:tabLst/>
              <a:defRPr sz="9600" b="0" spc="-100"/>
            </a:pPr>
            <a:r>
              <a:rPr kumimoji="0" lang="en-US" sz="9600" b="0" i="0" u="none" strike="noStrike" kern="0" cap="none" spc="-100" normalizeH="0" baseline="0" noProof="0">
                <a:ln>
                  <a:noFill/>
                </a:ln>
                <a:solidFill>
                  <a:schemeClr val="bg1"/>
                </a:solidFill>
                <a:effectLst/>
                <a:uLnTx/>
                <a:uFillTx/>
                <a:latin typeface="Segoe UI" panose="020B0502040204020203" pitchFamily="34" charset="0"/>
                <a:ea typeface="Segoe UI Historic" panose="020B0502040204020203" pitchFamily="34" charset="0"/>
                <a:cs typeface="Segoe UI" panose="020B0502040204020203" pitchFamily="34" charset="0"/>
                <a:sym typeface="Segoe Pro"/>
              </a:rPr>
              <a:t>Mentor</a:t>
            </a:r>
            <a:br>
              <a:rPr kumimoji="0" lang="en-US" sz="9600" b="0" i="0" u="none" strike="noStrike" kern="0" cap="none" spc="-100" normalizeH="0" baseline="0" noProof="0">
                <a:ln>
                  <a:noFill/>
                </a:ln>
                <a:solidFill>
                  <a:schemeClr val="bg1"/>
                </a:solidFill>
                <a:effectLst/>
                <a:uLnTx/>
                <a:uFillTx/>
                <a:latin typeface="Segoe UI" panose="020B0502040204020203" pitchFamily="34" charset="0"/>
                <a:ea typeface="Segoe UI Historic" panose="020B0502040204020203" pitchFamily="34" charset="0"/>
                <a:cs typeface="Segoe UI" panose="020B0502040204020203" pitchFamily="34" charset="0"/>
                <a:sym typeface="Segoe Pro"/>
              </a:rPr>
            </a:br>
            <a:r>
              <a:rPr kumimoji="0" lang="en-US" sz="9600" b="0" i="0" u="none" strike="noStrike" kern="0" cap="none" spc="-100" normalizeH="0" baseline="0" noProof="0">
                <a:ln>
                  <a:noFill/>
                </a:ln>
                <a:solidFill>
                  <a:schemeClr val="bg1"/>
                </a:solidFill>
                <a:effectLst/>
                <a:uLnTx/>
                <a:uFillTx/>
                <a:latin typeface="Segoe UI" panose="020B0502040204020203" pitchFamily="34" charset="0"/>
                <a:ea typeface="Segoe UI Historic" panose="020B0502040204020203" pitchFamily="34" charset="0"/>
                <a:cs typeface="Segoe UI" panose="020B0502040204020203" pitchFamily="34" charset="0"/>
                <a:sym typeface="Segoe Pro"/>
              </a:rPr>
              <a:t>Kit</a:t>
            </a:r>
          </a:p>
        </p:txBody>
      </p:sp>
      <p:sp>
        <p:nvSpPr>
          <p:cNvPr id="17" name="object 6">
            <a:extLst>
              <a:ext uri="{FF2B5EF4-FFF2-40B4-BE49-F238E27FC236}">
                <a16:creationId xmlns:a16="http://schemas.microsoft.com/office/drawing/2014/main" id="{43E7E7DE-638F-714E-B2FA-44592346E53F}"/>
              </a:ext>
            </a:extLst>
          </p:cNvPr>
          <p:cNvSpPr txBox="1"/>
          <p:nvPr/>
        </p:nvSpPr>
        <p:spPr>
          <a:xfrm>
            <a:off x="673100" y="5844162"/>
            <a:ext cx="4417883" cy="20210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R="2192020" indent="12700" algn="l" defTabSz="914400" hangingPunct="0">
              <a:lnSpc>
                <a:spcPts val="3800"/>
              </a:lnSpc>
              <a:spcBef>
                <a:spcPts val="600"/>
              </a:spcBef>
              <a:defRPr sz="3600" b="1" spc="-30">
                <a:solidFill>
                  <a:srgbClr val="274A46"/>
                </a:solidFill>
                <a:latin typeface="Segoe Pro"/>
                <a:ea typeface="Segoe Pro"/>
                <a:cs typeface="Segoe Pro"/>
                <a:sym typeface="Segoe Pro"/>
              </a:defRPr>
            </a:pPr>
            <a:r>
              <a:rPr sz="3600" b="0" i="0" kern="0" spc="-3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Growth </a:t>
            </a:r>
            <a:r>
              <a:rPr sz="3600" b="0" i="0" kern="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&amp;  </a:t>
            </a:r>
            <a:r>
              <a:rPr sz="3600" b="0" i="0" kern="0" spc="-16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R</a:t>
            </a:r>
            <a:r>
              <a:rPr sz="3600" b="0" i="0" kern="0" spc="-2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esilience  </a:t>
            </a:r>
            <a:r>
              <a:rPr sz="3600" b="0" i="0" kern="0" spc="-1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in</a:t>
            </a:r>
            <a:r>
              <a:rPr sz="3600" b="0" i="0" kern="0" spc="-55">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 </a:t>
            </a:r>
            <a:r>
              <a:rPr sz="3600" b="0" i="0" kern="0" spc="-145">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Tech</a:t>
            </a:r>
          </a:p>
          <a:p>
            <a:pPr indent="12700" defTabSz="914400" hangingPunct="0">
              <a:spcBef>
                <a:spcPts val="2200"/>
              </a:spcBef>
              <a:defRPr b="1">
                <a:solidFill>
                  <a:srgbClr val="274A46"/>
                </a:solidFill>
                <a:latin typeface="Segoe Pro"/>
                <a:ea typeface="Segoe Pro"/>
                <a:cs typeface="Segoe Pro"/>
                <a:sym typeface="Segoe Pro"/>
              </a:defRPr>
            </a:pPr>
            <a:r>
              <a:rPr b="0" i="0" kern="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A </a:t>
            </a:r>
            <a:r>
              <a:rPr b="0" i="0" kern="0" spc="34">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MICROSOFT </a:t>
            </a:r>
            <a:r>
              <a:rPr b="0" i="0" kern="0" spc="25">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MENTORING</a:t>
            </a:r>
            <a:r>
              <a:rPr b="0" i="0" kern="0" spc="18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 </a:t>
            </a:r>
            <a:r>
              <a:rPr b="0" i="0" kern="0" spc="4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PROGRAM</a:t>
            </a:r>
          </a:p>
        </p:txBody>
      </p:sp>
    </p:spTree>
    <p:extLst>
      <p:ext uri="{BB962C8B-B14F-4D97-AF65-F5344CB8AC3E}">
        <p14:creationId xmlns:p14="http://schemas.microsoft.com/office/powerpoint/2010/main" val="15505745"/>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1FD112A1-7636-0840-B27C-F8041154FAA7}"/>
              </a:ext>
            </a:extLst>
          </p:cNvPr>
          <p:cNvSpPr/>
          <p:nvPr/>
        </p:nvSpPr>
        <p:spPr>
          <a:xfrm>
            <a:off x="-1" y="-1"/>
            <a:ext cx="7319799" cy="8228738"/>
          </a:xfrm>
          <a:prstGeom prst="rect">
            <a:avLst/>
          </a:prstGeom>
          <a:solidFill>
            <a:srgbClr val="0078D4"/>
          </a:solidFill>
          <a:ln w="12700">
            <a:miter lim="400000"/>
          </a:ln>
        </p:spPr>
        <p:txBody>
          <a:bodyPr lIns="45719" rIns="45719"/>
          <a:lstStyle/>
          <a:p>
            <a:endParaRPr/>
          </a:p>
        </p:txBody>
      </p:sp>
      <p:sp>
        <p:nvSpPr>
          <p:cNvPr id="8" name="object 3">
            <a:extLst>
              <a:ext uri="{FF2B5EF4-FFF2-40B4-BE49-F238E27FC236}">
                <a16:creationId xmlns:a16="http://schemas.microsoft.com/office/drawing/2014/main" id="{BE4C0A2C-B42C-9F4D-82F1-8431D4A556B4}"/>
              </a:ext>
            </a:extLst>
          </p:cNvPr>
          <p:cNvSpPr/>
          <p:nvPr/>
        </p:nvSpPr>
        <p:spPr>
          <a:xfrm>
            <a:off x="7319796" y="-1"/>
            <a:ext cx="7310603" cy="4107893"/>
          </a:xfrm>
          <a:prstGeom prst="rect">
            <a:avLst/>
          </a:prstGeom>
          <a:solidFill>
            <a:srgbClr val="243A5E"/>
          </a:solidFill>
          <a:ln w="12700">
            <a:miter lim="400000"/>
          </a:ln>
        </p:spPr>
        <p:txBody>
          <a:bodyPr lIns="45719" rIns="45719"/>
          <a:lstStyle/>
          <a:p>
            <a:endParaRPr/>
          </a:p>
        </p:txBody>
      </p:sp>
      <p:sp>
        <p:nvSpPr>
          <p:cNvPr id="9" name="object 4">
            <a:extLst>
              <a:ext uri="{FF2B5EF4-FFF2-40B4-BE49-F238E27FC236}">
                <a16:creationId xmlns:a16="http://schemas.microsoft.com/office/drawing/2014/main" id="{91A50F1D-C1EB-864D-B86A-9AB9D9752CBD}"/>
              </a:ext>
            </a:extLst>
          </p:cNvPr>
          <p:cNvSpPr/>
          <p:nvPr/>
        </p:nvSpPr>
        <p:spPr>
          <a:xfrm>
            <a:off x="7319796" y="4105654"/>
            <a:ext cx="3659899" cy="4123945"/>
          </a:xfrm>
          <a:prstGeom prst="rect">
            <a:avLst/>
          </a:prstGeom>
          <a:solidFill>
            <a:srgbClr val="50E6FF"/>
          </a:solidFill>
          <a:ln w="12700">
            <a:miter lim="400000"/>
          </a:ln>
        </p:spPr>
        <p:txBody>
          <a:bodyPr lIns="45719" rIns="45719"/>
          <a:lstStyle/>
          <a:p>
            <a:endParaRPr/>
          </a:p>
        </p:txBody>
      </p:sp>
      <p:sp>
        <p:nvSpPr>
          <p:cNvPr id="13" name="object 8">
            <a:extLst>
              <a:ext uri="{FF2B5EF4-FFF2-40B4-BE49-F238E27FC236}">
                <a16:creationId xmlns:a16="http://schemas.microsoft.com/office/drawing/2014/main" id="{542B7B8C-CF74-B64A-8A51-92EF332CD9F6}"/>
              </a:ext>
            </a:extLst>
          </p:cNvPr>
          <p:cNvSpPr/>
          <p:nvPr/>
        </p:nvSpPr>
        <p:spPr>
          <a:xfrm>
            <a:off x="10979695" y="4105654"/>
            <a:ext cx="3650704" cy="2061974"/>
          </a:xfrm>
          <a:prstGeom prst="rect">
            <a:avLst/>
          </a:prstGeom>
          <a:solidFill>
            <a:srgbClr val="0078D4"/>
          </a:solidFill>
          <a:ln w="12700">
            <a:miter lim="400000"/>
          </a:ln>
        </p:spPr>
        <p:txBody>
          <a:bodyPr lIns="45719" rIns="45719"/>
          <a:lstStyle/>
          <a:p>
            <a:endParaRPr/>
          </a:p>
        </p:txBody>
      </p:sp>
      <p:sp>
        <p:nvSpPr>
          <p:cNvPr id="14" name="object 9">
            <a:extLst>
              <a:ext uri="{FF2B5EF4-FFF2-40B4-BE49-F238E27FC236}">
                <a16:creationId xmlns:a16="http://schemas.microsoft.com/office/drawing/2014/main" id="{18ED533F-0960-414B-B533-5E85845B77EB}"/>
              </a:ext>
            </a:extLst>
          </p:cNvPr>
          <p:cNvSpPr/>
          <p:nvPr/>
        </p:nvSpPr>
        <p:spPr>
          <a:xfrm>
            <a:off x="10979695" y="6167628"/>
            <a:ext cx="3650704" cy="2061974"/>
          </a:xfrm>
          <a:prstGeom prst="rect">
            <a:avLst/>
          </a:prstGeom>
          <a:solidFill>
            <a:srgbClr val="243A5E"/>
          </a:solidFill>
          <a:ln w="12700">
            <a:miter lim="400000"/>
          </a:ln>
        </p:spPr>
        <p:txBody>
          <a:bodyPr lIns="45719" rIns="45719"/>
          <a:lstStyle/>
          <a:p>
            <a:endParaRPr/>
          </a:p>
        </p:txBody>
      </p:sp>
      <p:sp>
        <p:nvSpPr>
          <p:cNvPr id="2" name="Slide Number Placeholder 1">
            <a:extLst>
              <a:ext uri="{FF2B5EF4-FFF2-40B4-BE49-F238E27FC236}">
                <a16:creationId xmlns:a16="http://schemas.microsoft.com/office/drawing/2014/main" id="{B2CD8822-EEFD-3B40-92F5-25FBB67680CF}"/>
              </a:ext>
            </a:extLst>
          </p:cNvPr>
          <p:cNvSpPr>
            <a:spLocks noGrp="1"/>
          </p:cNvSpPr>
          <p:nvPr>
            <p:ph type="sldNum" sz="quarter" idx="4"/>
          </p:nvPr>
        </p:nvSpPr>
        <p:spPr>
          <a:xfrm>
            <a:off x="11339512" y="7775397"/>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B6FB284A-1CBE-3544-A6BA-AACCBEB65937}" type="slidenum">
              <a:rPr lang="en-US"/>
              <a:pPr/>
              <a:t>‹#›</a:t>
            </a:fld>
            <a:endParaRPr lang="en-US"/>
          </a:p>
        </p:txBody>
      </p:sp>
    </p:spTree>
    <p:extLst>
      <p:ext uri="{BB962C8B-B14F-4D97-AF65-F5344CB8AC3E}">
        <p14:creationId xmlns:p14="http://schemas.microsoft.com/office/powerpoint/2010/main" val="3221436774"/>
      </p:ext>
    </p:extLst>
  </p:cSld>
  <p:clrMap bg1="lt1" tx1="dk1" bg2="lt2" tx2="dk2" accent1="accent1" accent2="accent2" accent3="accent3" accent4="accent4" accent5="accent5" accent6="accent6" hlink="hlink" folHlink="folHlink"/>
  <p:sldLayoutIdLst>
    <p:sldLayoutId id="2147483669" r:id="rId1"/>
    <p:sldLayoutId id="214748371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57A1D472-4D3D-8B41-80E6-C1D50F018D6D}"/>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B71EFF6E-008B-A649-9434-B96C287A852A}"/>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0C9EBD9B-6A21-934F-BF93-1018DA2DA493}" type="slidenum">
              <a:rPr lang="en-US"/>
              <a:pPr/>
              <a:t>‹#›</a:t>
            </a:fld>
            <a:endParaRPr lang="en-US"/>
          </a:p>
        </p:txBody>
      </p:sp>
    </p:spTree>
    <p:extLst>
      <p:ext uri="{BB962C8B-B14F-4D97-AF65-F5344CB8AC3E}">
        <p14:creationId xmlns:p14="http://schemas.microsoft.com/office/powerpoint/2010/main" val="3357645741"/>
      </p:ext>
    </p:extLst>
  </p:cSld>
  <p:clrMap bg1="lt1" tx1="dk1" bg2="lt2" tx2="dk2" accent1="accent1" accent2="accent2" accent3="accent3" accent4="accent4" accent5="accent5" accent6="accent6" hlink="hlink" folHlink="folHlink"/>
  <p:sldLayoutIdLst>
    <p:sldLayoutId id="2147483681" r:id="rId1"/>
    <p:sldLayoutId id="2147483693" r:id="rId2"/>
    <p:sldLayoutId id="2147483694" r:id="rId3"/>
    <p:sldLayoutId id="2147483695" r:id="rId4"/>
    <p:sldLayoutId id="2147483696" r:id="rId5"/>
    <p:sldLayoutId id="2147483686" r:id="rId6"/>
    <p:sldLayoutId id="2147483687" r:id="rId7"/>
    <p:sldLayoutId id="2147483688" r:id="rId8"/>
    <p:sldLayoutId id="2147483689" r:id="rId9"/>
    <p:sldLayoutId id="214748369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566B0D3A-6A5F-B743-836A-F4444291647F}"/>
              </a:ext>
            </a:extLst>
          </p:cNvPr>
          <p:cNvSpPr/>
          <p:nvPr/>
        </p:nvSpPr>
        <p:spPr>
          <a:xfrm>
            <a:off x="-1" y="-1"/>
            <a:ext cx="7319799" cy="8228738"/>
          </a:xfrm>
          <a:prstGeom prst="rect">
            <a:avLst/>
          </a:prstGeom>
          <a:solidFill>
            <a:srgbClr val="008575"/>
          </a:solidFill>
          <a:ln w="12700">
            <a:miter lim="400000"/>
          </a:ln>
        </p:spPr>
        <p:txBody>
          <a:bodyPr lIns="45719" rIns="45719"/>
          <a:lstStyle/>
          <a:p>
            <a:endParaRPr/>
          </a:p>
        </p:txBody>
      </p:sp>
      <p:sp>
        <p:nvSpPr>
          <p:cNvPr id="11" name="object 3">
            <a:extLst>
              <a:ext uri="{FF2B5EF4-FFF2-40B4-BE49-F238E27FC236}">
                <a16:creationId xmlns:a16="http://schemas.microsoft.com/office/drawing/2014/main" id="{A0C31C40-91B1-2A4C-A773-F98D696DB56C}"/>
              </a:ext>
            </a:extLst>
          </p:cNvPr>
          <p:cNvSpPr/>
          <p:nvPr/>
        </p:nvSpPr>
        <p:spPr>
          <a:xfrm>
            <a:off x="7319796" y="-1"/>
            <a:ext cx="7310603" cy="4107893"/>
          </a:xfrm>
          <a:prstGeom prst="rect">
            <a:avLst/>
          </a:prstGeom>
          <a:solidFill>
            <a:srgbClr val="274B47"/>
          </a:solidFill>
          <a:ln w="12700">
            <a:miter lim="400000"/>
          </a:ln>
        </p:spPr>
        <p:txBody>
          <a:bodyPr lIns="45719" rIns="45719"/>
          <a:lstStyle/>
          <a:p>
            <a:endParaRPr/>
          </a:p>
        </p:txBody>
      </p:sp>
      <p:sp>
        <p:nvSpPr>
          <p:cNvPr id="12" name="object 4">
            <a:extLst>
              <a:ext uri="{FF2B5EF4-FFF2-40B4-BE49-F238E27FC236}">
                <a16:creationId xmlns:a16="http://schemas.microsoft.com/office/drawing/2014/main" id="{61348A28-9D86-2D4D-8B11-4EF4E364C21B}"/>
              </a:ext>
            </a:extLst>
          </p:cNvPr>
          <p:cNvSpPr/>
          <p:nvPr/>
        </p:nvSpPr>
        <p:spPr>
          <a:xfrm>
            <a:off x="7319796" y="4105654"/>
            <a:ext cx="3659899" cy="4123945"/>
          </a:xfrm>
          <a:prstGeom prst="rect">
            <a:avLst/>
          </a:prstGeom>
          <a:solidFill>
            <a:srgbClr val="30E5D0"/>
          </a:solidFill>
          <a:ln w="12700">
            <a:miter lim="400000"/>
          </a:ln>
        </p:spPr>
        <p:txBody>
          <a:bodyPr lIns="45719" rIns="45719"/>
          <a:lstStyle/>
          <a:p>
            <a:endParaRPr/>
          </a:p>
        </p:txBody>
      </p:sp>
      <p:sp>
        <p:nvSpPr>
          <p:cNvPr id="15" name="object 8">
            <a:extLst>
              <a:ext uri="{FF2B5EF4-FFF2-40B4-BE49-F238E27FC236}">
                <a16:creationId xmlns:a16="http://schemas.microsoft.com/office/drawing/2014/main" id="{69A9AFB0-95F1-9D41-A298-0EF7A5F7DD09}"/>
              </a:ext>
            </a:extLst>
          </p:cNvPr>
          <p:cNvSpPr/>
          <p:nvPr/>
        </p:nvSpPr>
        <p:spPr>
          <a:xfrm>
            <a:off x="10979695" y="4105654"/>
            <a:ext cx="3650704" cy="2061974"/>
          </a:xfrm>
          <a:prstGeom prst="rect">
            <a:avLst/>
          </a:prstGeom>
          <a:solidFill>
            <a:srgbClr val="008575"/>
          </a:solidFill>
          <a:ln w="12700">
            <a:miter lim="400000"/>
          </a:ln>
        </p:spPr>
        <p:txBody>
          <a:bodyPr lIns="45719" rIns="45719"/>
          <a:lstStyle/>
          <a:p>
            <a:endParaRPr/>
          </a:p>
        </p:txBody>
      </p:sp>
      <p:sp>
        <p:nvSpPr>
          <p:cNvPr id="16" name="object 9">
            <a:extLst>
              <a:ext uri="{FF2B5EF4-FFF2-40B4-BE49-F238E27FC236}">
                <a16:creationId xmlns:a16="http://schemas.microsoft.com/office/drawing/2014/main" id="{ED2D334E-8BE8-CF49-AEF9-3EE4D66A5EC3}"/>
              </a:ext>
            </a:extLst>
          </p:cNvPr>
          <p:cNvSpPr/>
          <p:nvPr/>
        </p:nvSpPr>
        <p:spPr>
          <a:xfrm>
            <a:off x="10979695" y="6167628"/>
            <a:ext cx="3650704" cy="2061974"/>
          </a:xfrm>
          <a:prstGeom prst="rect">
            <a:avLst/>
          </a:prstGeom>
          <a:solidFill>
            <a:srgbClr val="274B47"/>
          </a:solidFill>
          <a:ln w="12700">
            <a:miter lim="400000"/>
          </a:ln>
        </p:spPr>
        <p:txBody>
          <a:bodyPr lIns="45719" rIns="45719"/>
          <a:lstStyle/>
          <a:p>
            <a:endParaRPr/>
          </a:p>
        </p:txBody>
      </p:sp>
      <p:sp>
        <p:nvSpPr>
          <p:cNvPr id="2" name="Slide Number Placeholder 1">
            <a:extLst>
              <a:ext uri="{FF2B5EF4-FFF2-40B4-BE49-F238E27FC236}">
                <a16:creationId xmlns:a16="http://schemas.microsoft.com/office/drawing/2014/main" id="{A48797CD-0E2B-DE49-A13E-BDCA066F8C1F}"/>
              </a:ext>
            </a:extLst>
          </p:cNvPr>
          <p:cNvSpPr>
            <a:spLocks noGrp="1"/>
          </p:cNvSpPr>
          <p:nvPr>
            <p:ph type="sldNum" sz="quarter" idx="4"/>
          </p:nvPr>
        </p:nvSpPr>
        <p:spPr>
          <a:xfrm>
            <a:off x="11339512" y="7775397"/>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BA1D8172-484E-A849-ACA9-AB8763A1BE42}" type="slidenum">
              <a:rPr lang="en-US"/>
              <a:pPr/>
              <a:t>‹#›</a:t>
            </a:fld>
            <a:endParaRPr lang="en-US"/>
          </a:p>
        </p:txBody>
      </p:sp>
    </p:spTree>
    <p:extLst>
      <p:ext uri="{BB962C8B-B14F-4D97-AF65-F5344CB8AC3E}">
        <p14:creationId xmlns:p14="http://schemas.microsoft.com/office/powerpoint/2010/main" val="331942514"/>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3E450E3E-7EB7-384A-A6C7-E0A0B4C65A19}"/>
              </a:ext>
            </a:extLst>
          </p:cNvPr>
          <p:cNvSpPr txBox="1"/>
          <p:nvPr userDrawn="1"/>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CCF837D1-3844-D14B-B314-E8B909402675}"/>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38138F38-2500-7E4C-A7BD-CDABDF554278}" type="slidenum">
              <a:rPr lang="en-US"/>
              <a:pPr/>
              <a:t>‹#›</a:t>
            </a:fld>
            <a:endParaRPr lang="en-US"/>
          </a:p>
        </p:txBody>
      </p:sp>
    </p:spTree>
    <p:extLst>
      <p:ext uri="{BB962C8B-B14F-4D97-AF65-F5344CB8AC3E}">
        <p14:creationId xmlns:p14="http://schemas.microsoft.com/office/powerpoint/2010/main" val="33681614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9" r:id="rId11"/>
    <p:sldLayoutId id="2147483720" r:id="rId12"/>
    <p:sldLayoutId id="2147483724" r:id="rId13"/>
    <p:sldLayoutId id="2147483726"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28FEE27-2548-6F4A-9B50-668E98D95F2D}"/>
              </a:ext>
            </a:extLst>
          </p:cNvPr>
          <p:cNvSpPr/>
          <p:nvPr/>
        </p:nvSpPr>
        <p:spPr>
          <a:xfrm>
            <a:off x="-1" y="-1"/>
            <a:ext cx="7319799" cy="8228738"/>
          </a:xfrm>
          <a:prstGeom prst="rect">
            <a:avLst/>
          </a:prstGeom>
          <a:solidFill>
            <a:srgbClr val="8560C5"/>
          </a:solidFill>
          <a:ln w="12700">
            <a:miter lim="400000"/>
          </a:ln>
        </p:spPr>
        <p:txBody>
          <a:bodyPr lIns="45719" rIns="45719"/>
          <a:lstStyle/>
          <a:p>
            <a:endParaRPr/>
          </a:p>
        </p:txBody>
      </p:sp>
      <p:sp>
        <p:nvSpPr>
          <p:cNvPr id="3" name="object 3">
            <a:extLst>
              <a:ext uri="{FF2B5EF4-FFF2-40B4-BE49-F238E27FC236}">
                <a16:creationId xmlns:a16="http://schemas.microsoft.com/office/drawing/2014/main" id="{C169F6B0-AD41-3F44-A452-FF22ECEE53B8}"/>
              </a:ext>
            </a:extLst>
          </p:cNvPr>
          <p:cNvSpPr/>
          <p:nvPr/>
        </p:nvSpPr>
        <p:spPr>
          <a:xfrm>
            <a:off x="7319796" y="-1"/>
            <a:ext cx="7310603" cy="4107893"/>
          </a:xfrm>
          <a:prstGeom prst="rect">
            <a:avLst/>
          </a:prstGeom>
          <a:solidFill>
            <a:srgbClr val="3B2E58"/>
          </a:solidFill>
          <a:ln w="12700">
            <a:miter lim="400000"/>
          </a:ln>
        </p:spPr>
        <p:txBody>
          <a:bodyPr lIns="45719" rIns="45719"/>
          <a:lstStyle/>
          <a:p>
            <a:endParaRPr/>
          </a:p>
        </p:txBody>
      </p:sp>
      <p:sp>
        <p:nvSpPr>
          <p:cNvPr id="4" name="object 4">
            <a:extLst>
              <a:ext uri="{FF2B5EF4-FFF2-40B4-BE49-F238E27FC236}">
                <a16:creationId xmlns:a16="http://schemas.microsoft.com/office/drawing/2014/main" id="{396F66D0-6E89-EF44-8419-B96C1DA9AFEF}"/>
              </a:ext>
            </a:extLst>
          </p:cNvPr>
          <p:cNvSpPr/>
          <p:nvPr/>
        </p:nvSpPr>
        <p:spPr>
          <a:xfrm>
            <a:off x="7319796" y="4105654"/>
            <a:ext cx="3659899" cy="4123945"/>
          </a:xfrm>
          <a:prstGeom prst="rect">
            <a:avLst/>
          </a:prstGeom>
          <a:solidFill>
            <a:srgbClr val="D59DFF"/>
          </a:solidFill>
          <a:ln w="12700">
            <a:miter lim="400000"/>
          </a:ln>
        </p:spPr>
        <p:txBody>
          <a:bodyPr lIns="45719" rIns="45719"/>
          <a:lstStyle/>
          <a:p>
            <a:endParaRPr/>
          </a:p>
        </p:txBody>
      </p:sp>
      <p:sp>
        <p:nvSpPr>
          <p:cNvPr id="8" name="object 8">
            <a:extLst>
              <a:ext uri="{FF2B5EF4-FFF2-40B4-BE49-F238E27FC236}">
                <a16:creationId xmlns:a16="http://schemas.microsoft.com/office/drawing/2014/main" id="{184D4F7B-0184-8B4E-A500-2FE341051254}"/>
              </a:ext>
            </a:extLst>
          </p:cNvPr>
          <p:cNvSpPr/>
          <p:nvPr/>
        </p:nvSpPr>
        <p:spPr>
          <a:xfrm>
            <a:off x="10979695" y="4105654"/>
            <a:ext cx="3650704" cy="2061974"/>
          </a:xfrm>
          <a:prstGeom prst="rect">
            <a:avLst/>
          </a:prstGeom>
          <a:solidFill>
            <a:srgbClr val="8560C5"/>
          </a:solidFill>
          <a:ln w="12700">
            <a:miter lim="400000"/>
          </a:ln>
        </p:spPr>
        <p:txBody>
          <a:bodyPr lIns="45719" rIns="45719"/>
          <a:lstStyle/>
          <a:p>
            <a:endParaRPr/>
          </a:p>
        </p:txBody>
      </p:sp>
      <p:sp>
        <p:nvSpPr>
          <p:cNvPr id="9" name="object 9">
            <a:extLst>
              <a:ext uri="{FF2B5EF4-FFF2-40B4-BE49-F238E27FC236}">
                <a16:creationId xmlns:a16="http://schemas.microsoft.com/office/drawing/2014/main" id="{AD9C5D43-9B57-1A4E-9472-9DB974CFFC66}"/>
              </a:ext>
            </a:extLst>
          </p:cNvPr>
          <p:cNvSpPr/>
          <p:nvPr/>
        </p:nvSpPr>
        <p:spPr>
          <a:xfrm>
            <a:off x="10979695" y="6167628"/>
            <a:ext cx="3650704" cy="2061974"/>
          </a:xfrm>
          <a:prstGeom prst="rect">
            <a:avLst/>
          </a:prstGeom>
          <a:solidFill>
            <a:srgbClr val="3B2E58"/>
          </a:solidFill>
          <a:ln w="12700">
            <a:miter lim="400000"/>
          </a:ln>
        </p:spPr>
        <p:txBody>
          <a:bodyPr lIns="45719" rIns="45719"/>
          <a:lstStyle/>
          <a:p>
            <a:endParaRPr/>
          </a:p>
        </p:txBody>
      </p:sp>
      <p:sp>
        <p:nvSpPr>
          <p:cNvPr id="5" name="Slide Number Placeholder 4">
            <a:extLst>
              <a:ext uri="{FF2B5EF4-FFF2-40B4-BE49-F238E27FC236}">
                <a16:creationId xmlns:a16="http://schemas.microsoft.com/office/drawing/2014/main" id="{F24C6DE9-E6F7-E045-985B-06EF9C187DEE}"/>
              </a:ext>
            </a:extLst>
          </p:cNvPr>
          <p:cNvSpPr>
            <a:spLocks noGrp="1"/>
          </p:cNvSpPr>
          <p:nvPr>
            <p:ph type="sldNum" sz="quarter" idx="4"/>
          </p:nvPr>
        </p:nvSpPr>
        <p:spPr>
          <a:xfrm>
            <a:off x="11339512" y="7790895"/>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4ABDECA8-EDAE-624B-BA18-416F2A38B771}" type="slidenum">
              <a:rPr lang="en-US"/>
              <a:pPr/>
              <a:t>‹#›</a:t>
            </a:fld>
            <a:endParaRPr lang="en-US"/>
          </a:p>
        </p:txBody>
      </p:sp>
      <p:sp>
        <p:nvSpPr>
          <p:cNvPr id="7" name="Footer Placeholder 6">
            <a:extLst>
              <a:ext uri="{FF2B5EF4-FFF2-40B4-BE49-F238E27FC236}">
                <a16:creationId xmlns:a16="http://schemas.microsoft.com/office/drawing/2014/main" id="{8A4A6FC1-D899-B446-801D-04B2578EB78D}"/>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3198323"/>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2FEC2DAE-AB77-E84B-B675-22838B8C0F2C}"/>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Pivot </a:t>
            </a:r>
            <a:r>
              <a:rPr sz="1200">
                <a:latin typeface="Segoe UI" panose="020B0502040204020203" pitchFamily="34" charset="0"/>
                <a:cs typeface="Segoe UI" panose="020B0502040204020203" pitchFamily="34" charset="0"/>
              </a:rPr>
              <a:t>&amp;</a:t>
            </a:r>
            <a:r>
              <a:rPr sz="1200" spc="-3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BA37103-2047-5941-B8F0-1EE0BF716B1A}"/>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B78FAFCD-A396-E74A-A58D-F85CD945D20F}"/>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5FF10E0F-B3F0-BF4B-8781-4E4FB75661B6}" type="slidenum">
              <a:rPr lang="en-US"/>
              <a:pPr/>
              <a:t>‹#›</a:t>
            </a:fld>
            <a:endParaRPr lang="en-US"/>
          </a:p>
        </p:txBody>
      </p:sp>
    </p:spTree>
    <p:extLst>
      <p:ext uri="{BB962C8B-B14F-4D97-AF65-F5344CB8AC3E}">
        <p14:creationId xmlns:p14="http://schemas.microsoft.com/office/powerpoint/2010/main" val="26871099"/>
      </p:ext>
    </p:extLst>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97" r:id="rId6"/>
    <p:sldLayoutId id="2147483698" r:id="rId7"/>
    <p:sldLayoutId id="2147483699" r:id="rId8"/>
    <p:sldLayoutId id="2147483700" r:id="rId9"/>
    <p:sldLayoutId id="2147483701" r:id="rId10"/>
    <p:sldLayoutId id="214748372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5CBE23D5-AB29-7E47-8680-95D36A6CE72C}"/>
              </a:ext>
            </a:extLst>
          </p:cNvPr>
          <p:cNvSpPr/>
          <p:nvPr/>
        </p:nvSpPr>
        <p:spPr>
          <a:xfrm>
            <a:off x="7319796" y="4105654"/>
            <a:ext cx="7310603" cy="4123945"/>
          </a:xfrm>
          <a:prstGeom prst="rect">
            <a:avLst/>
          </a:prstGeom>
          <a:solidFill>
            <a:srgbClr val="008575"/>
          </a:solidFill>
          <a:ln w="12700">
            <a:miter lim="400000"/>
          </a:ln>
        </p:spPr>
        <p:txBody>
          <a:bodyPr lIns="45719" rIns="45719"/>
          <a:lstStyle/>
          <a:p>
            <a:endParaRPr b="0" i="0">
              <a:latin typeface="Segoe UI" panose="020B0502040204020203" pitchFamily="34" charset="0"/>
            </a:endParaRPr>
          </a:p>
        </p:txBody>
      </p:sp>
      <p:sp>
        <p:nvSpPr>
          <p:cNvPr id="15" name="object 4">
            <a:extLst>
              <a:ext uri="{FF2B5EF4-FFF2-40B4-BE49-F238E27FC236}">
                <a16:creationId xmlns:a16="http://schemas.microsoft.com/office/drawing/2014/main" id="{A0045ECA-EE38-7A49-8044-E291BB3FBB1C}"/>
              </a:ext>
            </a:extLst>
          </p:cNvPr>
          <p:cNvSpPr/>
          <p:nvPr/>
        </p:nvSpPr>
        <p:spPr>
          <a:xfrm>
            <a:off x="7319796" y="-1"/>
            <a:ext cx="7310603" cy="4123946"/>
          </a:xfrm>
          <a:prstGeom prst="rect">
            <a:avLst/>
          </a:prstGeom>
          <a:solidFill>
            <a:srgbClr val="8661C5"/>
          </a:solidFill>
          <a:ln w="12700">
            <a:miter lim="400000"/>
          </a:ln>
        </p:spPr>
        <p:txBody>
          <a:bodyPr lIns="45719" rIns="45719"/>
          <a:lstStyle/>
          <a:p>
            <a:endParaRPr b="0" i="0">
              <a:latin typeface="Segoe UI" panose="020B0502040204020203" pitchFamily="34" charset="0"/>
            </a:endParaRPr>
          </a:p>
        </p:txBody>
      </p:sp>
      <p:sp>
        <p:nvSpPr>
          <p:cNvPr id="16" name="object 5">
            <a:extLst>
              <a:ext uri="{FF2B5EF4-FFF2-40B4-BE49-F238E27FC236}">
                <a16:creationId xmlns:a16="http://schemas.microsoft.com/office/drawing/2014/main" id="{28773584-DBD0-9A40-9E9B-9B5892442E3B}"/>
              </a:ext>
            </a:extLst>
          </p:cNvPr>
          <p:cNvSpPr/>
          <p:nvPr/>
        </p:nvSpPr>
        <p:spPr>
          <a:xfrm>
            <a:off x="-1" y="4123944"/>
            <a:ext cx="7319799" cy="4105656"/>
          </a:xfrm>
          <a:prstGeom prst="rect">
            <a:avLst/>
          </a:prstGeom>
          <a:solidFill>
            <a:srgbClr val="0078D4"/>
          </a:solidFill>
          <a:ln w="12700">
            <a:miter lim="400000"/>
          </a:ln>
        </p:spPr>
        <p:txBody>
          <a:bodyPr lIns="45719" rIns="45719"/>
          <a:lstStyle/>
          <a:p>
            <a:endParaRPr b="0" i="0">
              <a:latin typeface="Segoe UI" panose="020B0502040204020203" pitchFamily="34" charset="0"/>
            </a:endParaRPr>
          </a:p>
        </p:txBody>
      </p:sp>
      <p:sp>
        <p:nvSpPr>
          <p:cNvPr id="5" name="object 8">
            <a:extLst>
              <a:ext uri="{FF2B5EF4-FFF2-40B4-BE49-F238E27FC236}">
                <a16:creationId xmlns:a16="http://schemas.microsoft.com/office/drawing/2014/main" id="{9C5A670A-FD16-C548-A4B3-903A5E04ABA1}"/>
              </a:ext>
            </a:extLst>
          </p:cNvPr>
          <p:cNvSpPr/>
          <p:nvPr/>
        </p:nvSpPr>
        <p:spPr>
          <a:xfrm>
            <a:off x="1165020" y="343124"/>
            <a:ext cx="1249680" cy="241935"/>
          </a:xfrm>
          <a:custGeom>
            <a:avLst/>
            <a:gdLst/>
            <a:ahLst/>
            <a:cxnLst/>
            <a:rect l="l" t="t" r="r" b="b"/>
            <a:pathLst>
              <a:path w="1249680" h="241934">
                <a:moveTo>
                  <a:pt x="55067" y="16344"/>
                </a:moveTo>
                <a:lnTo>
                  <a:pt x="0" y="16344"/>
                </a:lnTo>
                <a:lnTo>
                  <a:pt x="0" y="237528"/>
                </a:lnTo>
                <a:lnTo>
                  <a:pt x="35483" y="237528"/>
                </a:lnTo>
                <a:lnTo>
                  <a:pt x="35483" y="64160"/>
                </a:lnTo>
                <a:lnTo>
                  <a:pt x="73600" y="64160"/>
                </a:lnTo>
                <a:lnTo>
                  <a:pt x="55067" y="16344"/>
                </a:lnTo>
                <a:close/>
              </a:path>
              <a:path w="1249680" h="241934">
                <a:moveTo>
                  <a:pt x="73600" y="64160"/>
                </a:moveTo>
                <a:lnTo>
                  <a:pt x="35940" y="64160"/>
                </a:lnTo>
                <a:lnTo>
                  <a:pt x="106286" y="237528"/>
                </a:lnTo>
                <a:lnTo>
                  <a:pt x="131724" y="237528"/>
                </a:lnTo>
                <a:lnTo>
                  <a:pt x="154382" y="180301"/>
                </a:lnTo>
                <a:lnTo>
                  <a:pt x="118617" y="180301"/>
                </a:lnTo>
                <a:lnTo>
                  <a:pt x="73600" y="64160"/>
                </a:lnTo>
                <a:close/>
              </a:path>
              <a:path w="1249680" h="241934">
                <a:moveTo>
                  <a:pt x="239394" y="64160"/>
                </a:moveTo>
                <a:lnTo>
                  <a:pt x="200990" y="64160"/>
                </a:lnTo>
                <a:lnTo>
                  <a:pt x="200990" y="237528"/>
                </a:lnTo>
                <a:lnTo>
                  <a:pt x="239394" y="237528"/>
                </a:lnTo>
                <a:lnTo>
                  <a:pt x="239394" y="64160"/>
                </a:lnTo>
                <a:close/>
              </a:path>
              <a:path w="1249680" h="241934">
                <a:moveTo>
                  <a:pt x="239394" y="16344"/>
                </a:moveTo>
                <a:lnTo>
                  <a:pt x="186639" y="16344"/>
                </a:lnTo>
                <a:lnTo>
                  <a:pt x="119545" y="180301"/>
                </a:lnTo>
                <a:lnTo>
                  <a:pt x="154382" y="180301"/>
                </a:lnTo>
                <a:lnTo>
                  <a:pt x="200367" y="64160"/>
                </a:lnTo>
                <a:lnTo>
                  <a:pt x="239394" y="64160"/>
                </a:lnTo>
                <a:lnTo>
                  <a:pt x="239394" y="16344"/>
                </a:lnTo>
                <a:close/>
              </a:path>
              <a:path w="1249680" h="241934">
                <a:moveTo>
                  <a:pt x="300761" y="11404"/>
                </a:moveTo>
                <a:lnTo>
                  <a:pt x="288010" y="11404"/>
                </a:lnTo>
                <a:lnTo>
                  <a:pt x="282701" y="13487"/>
                </a:lnTo>
                <a:lnTo>
                  <a:pt x="273748" y="21818"/>
                </a:lnTo>
                <a:lnTo>
                  <a:pt x="271513" y="26987"/>
                </a:lnTo>
                <a:lnTo>
                  <a:pt x="271562" y="39230"/>
                </a:lnTo>
                <a:lnTo>
                  <a:pt x="273697" y="44183"/>
                </a:lnTo>
                <a:lnTo>
                  <a:pt x="282435" y="52514"/>
                </a:lnTo>
                <a:lnTo>
                  <a:pt x="287807" y="54597"/>
                </a:lnTo>
                <a:lnTo>
                  <a:pt x="300558" y="54597"/>
                </a:lnTo>
                <a:lnTo>
                  <a:pt x="305955" y="52539"/>
                </a:lnTo>
                <a:lnTo>
                  <a:pt x="314807" y="44310"/>
                </a:lnTo>
                <a:lnTo>
                  <a:pt x="317017" y="39230"/>
                </a:lnTo>
                <a:lnTo>
                  <a:pt x="316931" y="26987"/>
                </a:lnTo>
                <a:lnTo>
                  <a:pt x="314858" y="22072"/>
                </a:lnTo>
                <a:lnTo>
                  <a:pt x="306222" y="13550"/>
                </a:lnTo>
                <a:lnTo>
                  <a:pt x="300761" y="11404"/>
                </a:lnTo>
                <a:close/>
              </a:path>
              <a:path w="1249680" h="241934">
                <a:moveTo>
                  <a:pt x="312699" y="78968"/>
                </a:moveTo>
                <a:lnTo>
                  <a:pt x="275374" y="78968"/>
                </a:lnTo>
                <a:lnTo>
                  <a:pt x="275374" y="237528"/>
                </a:lnTo>
                <a:lnTo>
                  <a:pt x="312699" y="237528"/>
                </a:lnTo>
                <a:lnTo>
                  <a:pt x="312699" y="78968"/>
                </a:lnTo>
                <a:close/>
              </a:path>
              <a:path w="1249680" h="241934">
                <a:moveTo>
                  <a:pt x="431520" y="74955"/>
                </a:moveTo>
                <a:lnTo>
                  <a:pt x="424522" y="74955"/>
                </a:lnTo>
                <a:lnTo>
                  <a:pt x="405172" y="76503"/>
                </a:lnTo>
                <a:lnTo>
                  <a:pt x="361124" y="99707"/>
                </a:lnTo>
                <a:lnTo>
                  <a:pt x="340157" y="144441"/>
                </a:lnTo>
                <a:lnTo>
                  <a:pt x="338759" y="162725"/>
                </a:lnTo>
                <a:lnTo>
                  <a:pt x="340129" y="179153"/>
                </a:lnTo>
                <a:lnTo>
                  <a:pt x="360667" y="219252"/>
                </a:lnTo>
                <a:lnTo>
                  <a:pt x="400888" y="240005"/>
                </a:lnTo>
                <a:lnTo>
                  <a:pt x="417575" y="241388"/>
                </a:lnTo>
                <a:lnTo>
                  <a:pt x="426631" y="241388"/>
                </a:lnTo>
                <a:lnTo>
                  <a:pt x="434936" y="240512"/>
                </a:lnTo>
                <a:lnTo>
                  <a:pt x="450049" y="237020"/>
                </a:lnTo>
                <a:lnTo>
                  <a:pt x="456819" y="234442"/>
                </a:lnTo>
                <a:lnTo>
                  <a:pt x="462775" y="231051"/>
                </a:lnTo>
                <a:lnTo>
                  <a:pt x="462775" y="210388"/>
                </a:lnTo>
                <a:lnTo>
                  <a:pt x="425919" y="210388"/>
                </a:lnTo>
                <a:lnTo>
                  <a:pt x="415313" y="209549"/>
                </a:lnTo>
                <a:lnTo>
                  <a:pt x="380739" y="180887"/>
                </a:lnTo>
                <a:lnTo>
                  <a:pt x="377482" y="159486"/>
                </a:lnTo>
                <a:lnTo>
                  <a:pt x="378330" y="147923"/>
                </a:lnTo>
                <a:lnTo>
                  <a:pt x="398371" y="114489"/>
                </a:lnTo>
                <a:lnTo>
                  <a:pt x="426681" y="106426"/>
                </a:lnTo>
                <a:lnTo>
                  <a:pt x="462775" y="106426"/>
                </a:lnTo>
                <a:lnTo>
                  <a:pt x="462775" y="83908"/>
                </a:lnTo>
                <a:lnTo>
                  <a:pt x="458558" y="81534"/>
                </a:lnTo>
                <a:lnTo>
                  <a:pt x="452881" y="79451"/>
                </a:lnTo>
                <a:lnTo>
                  <a:pt x="438581" y="75857"/>
                </a:lnTo>
                <a:lnTo>
                  <a:pt x="431520" y="74955"/>
                </a:lnTo>
                <a:close/>
              </a:path>
              <a:path w="1249680" h="241934">
                <a:moveTo>
                  <a:pt x="462775" y="196354"/>
                </a:moveTo>
                <a:lnTo>
                  <a:pt x="457123" y="200571"/>
                </a:lnTo>
                <a:lnTo>
                  <a:pt x="450951" y="203962"/>
                </a:lnTo>
                <a:lnTo>
                  <a:pt x="437578" y="209105"/>
                </a:lnTo>
                <a:lnTo>
                  <a:pt x="431469" y="210388"/>
                </a:lnTo>
                <a:lnTo>
                  <a:pt x="462775" y="210388"/>
                </a:lnTo>
                <a:lnTo>
                  <a:pt x="462775" y="196354"/>
                </a:lnTo>
                <a:close/>
              </a:path>
              <a:path w="1249680" h="241934">
                <a:moveTo>
                  <a:pt x="462775" y="106426"/>
                </a:moveTo>
                <a:lnTo>
                  <a:pt x="432955" y="106426"/>
                </a:lnTo>
                <a:lnTo>
                  <a:pt x="439102" y="107581"/>
                </a:lnTo>
                <a:lnTo>
                  <a:pt x="451129" y="112204"/>
                </a:lnTo>
                <a:lnTo>
                  <a:pt x="457022" y="115468"/>
                </a:lnTo>
                <a:lnTo>
                  <a:pt x="462775" y="119684"/>
                </a:lnTo>
                <a:lnTo>
                  <a:pt x="462775" y="106426"/>
                </a:lnTo>
                <a:close/>
              </a:path>
              <a:path w="1249680" h="241934">
                <a:moveTo>
                  <a:pt x="528180" y="78968"/>
                </a:moveTo>
                <a:lnTo>
                  <a:pt x="490842" y="78968"/>
                </a:lnTo>
                <a:lnTo>
                  <a:pt x="490842" y="237528"/>
                </a:lnTo>
                <a:lnTo>
                  <a:pt x="528180" y="237528"/>
                </a:lnTo>
                <a:lnTo>
                  <a:pt x="528180" y="157480"/>
                </a:lnTo>
                <a:lnTo>
                  <a:pt x="528773" y="146230"/>
                </a:lnTo>
                <a:lnTo>
                  <a:pt x="548208" y="113174"/>
                </a:lnTo>
                <a:lnTo>
                  <a:pt x="560882" y="110286"/>
                </a:lnTo>
                <a:lnTo>
                  <a:pt x="583082" y="110286"/>
                </a:lnTo>
                <a:lnTo>
                  <a:pt x="583082" y="103949"/>
                </a:lnTo>
                <a:lnTo>
                  <a:pt x="528180" y="103949"/>
                </a:lnTo>
                <a:lnTo>
                  <a:pt x="528180" y="78968"/>
                </a:lnTo>
                <a:close/>
              </a:path>
              <a:path w="1249680" h="241934">
                <a:moveTo>
                  <a:pt x="583082" y="110286"/>
                </a:moveTo>
                <a:lnTo>
                  <a:pt x="566216" y="110286"/>
                </a:lnTo>
                <a:lnTo>
                  <a:pt x="570776" y="110921"/>
                </a:lnTo>
                <a:lnTo>
                  <a:pt x="578281" y="113499"/>
                </a:lnTo>
                <a:lnTo>
                  <a:pt x="581126" y="114858"/>
                </a:lnTo>
                <a:lnTo>
                  <a:pt x="583082" y="116293"/>
                </a:lnTo>
                <a:lnTo>
                  <a:pt x="583082" y="110286"/>
                </a:lnTo>
                <a:close/>
              </a:path>
              <a:path w="1249680" h="241934">
                <a:moveTo>
                  <a:pt x="572033" y="76352"/>
                </a:moveTo>
                <a:lnTo>
                  <a:pt x="569048" y="76352"/>
                </a:lnTo>
                <a:lnTo>
                  <a:pt x="562060" y="76809"/>
                </a:lnTo>
                <a:lnTo>
                  <a:pt x="528789" y="103949"/>
                </a:lnTo>
                <a:lnTo>
                  <a:pt x="583082" y="103949"/>
                </a:lnTo>
                <a:lnTo>
                  <a:pt x="583082" y="78511"/>
                </a:lnTo>
                <a:lnTo>
                  <a:pt x="581444" y="77889"/>
                </a:lnTo>
                <a:lnTo>
                  <a:pt x="579437" y="77368"/>
                </a:lnTo>
                <a:lnTo>
                  <a:pt x="574700" y="76555"/>
                </a:lnTo>
                <a:lnTo>
                  <a:pt x="572033" y="76352"/>
                </a:lnTo>
                <a:close/>
              </a:path>
              <a:path w="1249680" h="241934">
                <a:moveTo>
                  <a:pt x="669010" y="75260"/>
                </a:moveTo>
                <a:lnTo>
                  <a:pt x="619500" y="88193"/>
                </a:lnTo>
                <a:lnTo>
                  <a:pt x="590654" y="125320"/>
                </a:lnTo>
                <a:lnTo>
                  <a:pt x="585101" y="160566"/>
                </a:lnTo>
                <a:lnTo>
                  <a:pt x="586456" y="178315"/>
                </a:lnTo>
                <a:lnTo>
                  <a:pt x="606780" y="219722"/>
                </a:lnTo>
                <a:lnTo>
                  <a:pt x="647832" y="240034"/>
                </a:lnTo>
                <a:lnTo>
                  <a:pt x="665314" y="241388"/>
                </a:lnTo>
                <a:lnTo>
                  <a:pt x="683438" y="239962"/>
                </a:lnTo>
                <a:lnTo>
                  <a:pt x="699557" y="235681"/>
                </a:lnTo>
                <a:lnTo>
                  <a:pt x="713670" y="228546"/>
                </a:lnTo>
                <a:lnTo>
                  <a:pt x="725779" y="218554"/>
                </a:lnTo>
                <a:lnTo>
                  <a:pt x="732182" y="210388"/>
                </a:lnTo>
                <a:lnTo>
                  <a:pt x="667473" y="210388"/>
                </a:lnTo>
                <a:lnTo>
                  <a:pt x="657594" y="209569"/>
                </a:lnTo>
                <a:lnTo>
                  <a:pt x="626794" y="181232"/>
                </a:lnTo>
                <a:lnTo>
                  <a:pt x="624050" y="160566"/>
                </a:lnTo>
                <a:lnTo>
                  <a:pt x="624104" y="157175"/>
                </a:lnTo>
                <a:lnTo>
                  <a:pt x="635317" y="120383"/>
                </a:lnTo>
                <a:lnTo>
                  <a:pt x="667169" y="106730"/>
                </a:lnTo>
                <a:lnTo>
                  <a:pt x="734178" y="106730"/>
                </a:lnTo>
                <a:lnTo>
                  <a:pt x="727087" y="97396"/>
                </a:lnTo>
                <a:lnTo>
                  <a:pt x="715621" y="87717"/>
                </a:lnTo>
                <a:lnTo>
                  <a:pt x="702121" y="80798"/>
                </a:lnTo>
                <a:lnTo>
                  <a:pt x="686584" y="76645"/>
                </a:lnTo>
                <a:lnTo>
                  <a:pt x="669010" y="75260"/>
                </a:lnTo>
                <a:close/>
              </a:path>
              <a:path w="1249680" h="241934">
                <a:moveTo>
                  <a:pt x="734178" y="106730"/>
                </a:moveTo>
                <a:lnTo>
                  <a:pt x="667169" y="106730"/>
                </a:lnTo>
                <a:lnTo>
                  <a:pt x="676560" y="107545"/>
                </a:lnTo>
                <a:lnTo>
                  <a:pt x="684845" y="109988"/>
                </a:lnTo>
                <a:lnTo>
                  <a:pt x="708428" y="146391"/>
                </a:lnTo>
                <a:lnTo>
                  <a:pt x="709046" y="157175"/>
                </a:lnTo>
                <a:lnTo>
                  <a:pt x="708998" y="160566"/>
                </a:lnTo>
                <a:lnTo>
                  <a:pt x="698474" y="197281"/>
                </a:lnTo>
                <a:lnTo>
                  <a:pt x="667473" y="210388"/>
                </a:lnTo>
                <a:lnTo>
                  <a:pt x="732182" y="210388"/>
                </a:lnTo>
                <a:lnTo>
                  <a:pt x="735497" y="206159"/>
                </a:lnTo>
                <a:lnTo>
                  <a:pt x="742438" y="191798"/>
                </a:lnTo>
                <a:lnTo>
                  <a:pt x="746603" y="175470"/>
                </a:lnTo>
                <a:lnTo>
                  <a:pt x="747991" y="157175"/>
                </a:lnTo>
                <a:lnTo>
                  <a:pt x="746684" y="139322"/>
                </a:lnTo>
                <a:lnTo>
                  <a:pt x="742764" y="123409"/>
                </a:lnTo>
                <a:lnTo>
                  <a:pt x="736231" y="109433"/>
                </a:lnTo>
                <a:lnTo>
                  <a:pt x="734178" y="106730"/>
                </a:lnTo>
                <a:close/>
              </a:path>
              <a:path w="1249680" h="241934">
                <a:moveTo>
                  <a:pt x="765721" y="196189"/>
                </a:moveTo>
                <a:lnTo>
                  <a:pt x="765721" y="232905"/>
                </a:lnTo>
                <a:lnTo>
                  <a:pt x="771283" y="235369"/>
                </a:lnTo>
                <a:lnTo>
                  <a:pt x="778040" y="237401"/>
                </a:lnTo>
                <a:lnTo>
                  <a:pt x="793978" y="240588"/>
                </a:lnTo>
                <a:lnTo>
                  <a:pt x="801255" y="241388"/>
                </a:lnTo>
                <a:lnTo>
                  <a:pt x="807834" y="241388"/>
                </a:lnTo>
                <a:lnTo>
                  <a:pt x="854341" y="227812"/>
                </a:lnTo>
                <a:lnTo>
                  <a:pt x="867382" y="211620"/>
                </a:lnTo>
                <a:lnTo>
                  <a:pt x="802538" y="211620"/>
                </a:lnTo>
                <a:lnTo>
                  <a:pt x="795439" y="210235"/>
                </a:lnTo>
                <a:lnTo>
                  <a:pt x="779818" y="204673"/>
                </a:lnTo>
                <a:lnTo>
                  <a:pt x="772515" y="200926"/>
                </a:lnTo>
                <a:lnTo>
                  <a:pt x="765721" y="196189"/>
                </a:lnTo>
                <a:close/>
              </a:path>
              <a:path w="1249680" h="241934">
                <a:moveTo>
                  <a:pt x="832510" y="74955"/>
                </a:moveTo>
                <a:lnTo>
                  <a:pt x="826960" y="74955"/>
                </a:lnTo>
                <a:lnTo>
                  <a:pt x="814018" y="75819"/>
                </a:lnTo>
                <a:lnTo>
                  <a:pt x="775311" y="96142"/>
                </a:lnTo>
                <a:lnTo>
                  <a:pt x="765721" y="124002"/>
                </a:lnTo>
                <a:lnTo>
                  <a:pt x="766261" y="131968"/>
                </a:lnTo>
                <a:lnTo>
                  <a:pt x="794086" y="166440"/>
                </a:lnTo>
                <a:lnTo>
                  <a:pt x="811685" y="174265"/>
                </a:lnTo>
                <a:lnTo>
                  <a:pt x="818305" y="177434"/>
                </a:lnTo>
                <a:lnTo>
                  <a:pt x="823524" y="180399"/>
                </a:lnTo>
                <a:lnTo>
                  <a:pt x="827341" y="183159"/>
                </a:lnTo>
                <a:lnTo>
                  <a:pt x="831507" y="186715"/>
                </a:lnTo>
                <a:lnTo>
                  <a:pt x="833589" y="191046"/>
                </a:lnTo>
                <a:lnTo>
                  <a:pt x="833589" y="201752"/>
                </a:lnTo>
                <a:lnTo>
                  <a:pt x="831595" y="205701"/>
                </a:lnTo>
                <a:lnTo>
                  <a:pt x="823569" y="210439"/>
                </a:lnTo>
                <a:lnTo>
                  <a:pt x="817346" y="211620"/>
                </a:lnTo>
                <a:lnTo>
                  <a:pt x="867382" y="211620"/>
                </a:lnTo>
                <a:lnTo>
                  <a:pt x="870463" y="202505"/>
                </a:lnTo>
                <a:lnTo>
                  <a:pt x="871537" y="191871"/>
                </a:lnTo>
                <a:lnTo>
                  <a:pt x="870973" y="184222"/>
                </a:lnTo>
                <a:lnTo>
                  <a:pt x="841474" y="149293"/>
                </a:lnTo>
                <a:lnTo>
                  <a:pt x="819505" y="140042"/>
                </a:lnTo>
                <a:lnTo>
                  <a:pt x="811999" y="136220"/>
                </a:lnTo>
                <a:lnTo>
                  <a:pt x="805205" y="130149"/>
                </a:lnTo>
                <a:lnTo>
                  <a:pt x="803516" y="125958"/>
                </a:lnTo>
                <a:lnTo>
                  <a:pt x="803516" y="115785"/>
                </a:lnTo>
                <a:lnTo>
                  <a:pt x="805497" y="111975"/>
                </a:lnTo>
                <a:lnTo>
                  <a:pt x="813409" y="106426"/>
                </a:lnTo>
                <a:lnTo>
                  <a:pt x="818946" y="105029"/>
                </a:lnTo>
                <a:lnTo>
                  <a:pt x="862901" y="105029"/>
                </a:lnTo>
                <a:lnTo>
                  <a:pt x="862901" y="81597"/>
                </a:lnTo>
                <a:lnTo>
                  <a:pt x="858265" y="79641"/>
                </a:lnTo>
                <a:lnTo>
                  <a:pt x="852512" y="78041"/>
                </a:lnTo>
                <a:lnTo>
                  <a:pt x="838733" y="75577"/>
                </a:lnTo>
                <a:lnTo>
                  <a:pt x="832510" y="74955"/>
                </a:lnTo>
                <a:close/>
              </a:path>
              <a:path w="1249680" h="241934">
                <a:moveTo>
                  <a:pt x="862901" y="105029"/>
                </a:moveTo>
                <a:lnTo>
                  <a:pt x="832510" y="105029"/>
                </a:lnTo>
                <a:lnTo>
                  <a:pt x="839038" y="106222"/>
                </a:lnTo>
                <a:lnTo>
                  <a:pt x="852208" y="110947"/>
                </a:lnTo>
                <a:lnTo>
                  <a:pt x="857961" y="113779"/>
                </a:lnTo>
                <a:lnTo>
                  <a:pt x="862901" y="117068"/>
                </a:lnTo>
                <a:lnTo>
                  <a:pt x="862901" y="105029"/>
                </a:lnTo>
                <a:close/>
              </a:path>
              <a:path w="1249680" h="241934">
                <a:moveTo>
                  <a:pt x="971486" y="75260"/>
                </a:moveTo>
                <a:lnTo>
                  <a:pt x="921974" y="88193"/>
                </a:lnTo>
                <a:lnTo>
                  <a:pt x="893130" y="125320"/>
                </a:lnTo>
                <a:lnTo>
                  <a:pt x="887577" y="160566"/>
                </a:lnTo>
                <a:lnTo>
                  <a:pt x="888932" y="178315"/>
                </a:lnTo>
                <a:lnTo>
                  <a:pt x="909243" y="219722"/>
                </a:lnTo>
                <a:lnTo>
                  <a:pt x="950297" y="240034"/>
                </a:lnTo>
                <a:lnTo>
                  <a:pt x="967778" y="241388"/>
                </a:lnTo>
                <a:lnTo>
                  <a:pt x="985901" y="239962"/>
                </a:lnTo>
                <a:lnTo>
                  <a:pt x="1002020" y="235681"/>
                </a:lnTo>
                <a:lnTo>
                  <a:pt x="1016134" y="228546"/>
                </a:lnTo>
                <a:lnTo>
                  <a:pt x="1028242" y="218554"/>
                </a:lnTo>
                <a:lnTo>
                  <a:pt x="1034645" y="210388"/>
                </a:lnTo>
                <a:lnTo>
                  <a:pt x="969937" y="210388"/>
                </a:lnTo>
                <a:lnTo>
                  <a:pt x="960057" y="209569"/>
                </a:lnTo>
                <a:lnTo>
                  <a:pt x="929257" y="181232"/>
                </a:lnTo>
                <a:lnTo>
                  <a:pt x="926513" y="160566"/>
                </a:lnTo>
                <a:lnTo>
                  <a:pt x="926568" y="157175"/>
                </a:lnTo>
                <a:lnTo>
                  <a:pt x="937780" y="120383"/>
                </a:lnTo>
                <a:lnTo>
                  <a:pt x="969632" y="106730"/>
                </a:lnTo>
                <a:lnTo>
                  <a:pt x="1036652" y="106730"/>
                </a:lnTo>
                <a:lnTo>
                  <a:pt x="1029563" y="97396"/>
                </a:lnTo>
                <a:lnTo>
                  <a:pt x="1018090" y="87717"/>
                </a:lnTo>
                <a:lnTo>
                  <a:pt x="1004587" y="80798"/>
                </a:lnTo>
                <a:lnTo>
                  <a:pt x="989053" y="76645"/>
                </a:lnTo>
                <a:lnTo>
                  <a:pt x="971486" y="75260"/>
                </a:lnTo>
                <a:close/>
              </a:path>
              <a:path w="1249680" h="241934">
                <a:moveTo>
                  <a:pt x="1036652" y="106730"/>
                </a:moveTo>
                <a:lnTo>
                  <a:pt x="969632" y="106730"/>
                </a:lnTo>
                <a:lnTo>
                  <a:pt x="979023" y="107545"/>
                </a:lnTo>
                <a:lnTo>
                  <a:pt x="987309" y="109988"/>
                </a:lnTo>
                <a:lnTo>
                  <a:pt x="1010902" y="146391"/>
                </a:lnTo>
                <a:lnTo>
                  <a:pt x="1011522" y="157175"/>
                </a:lnTo>
                <a:lnTo>
                  <a:pt x="1011474" y="160566"/>
                </a:lnTo>
                <a:lnTo>
                  <a:pt x="1000937" y="197281"/>
                </a:lnTo>
                <a:lnTo>
                  <a:pt x="969937" y="210388"/>
                </a:lnTo>
                <a:lnTo>
                  <a:pt x="1034645" y="210388"/>
                </a:lnTo>
                <a:lnTo>
                  <a:pt x="1037960" y="206159"/>
                </a:lnTo>
                <a:lnTo>
                  <a:pt x="1044902" y="191798"/>
                </a:lnTo>
                <a:lnTo>
                  <a:pt x="1049066" y="175470"/>
                </a:lnTo>
                <a:lnTo>
                  <a:pt x="1050455" y="157175"/>
                </a:lnTo>
                <a:lnTo>
                  <a:pt x="1049149" y="139322"/>
                </a:lnTo>
                <a:lnTo>
                  <a:pt x="1045233" y="123409"/>
                </a:lnTo>
                <a:lnTo>
                  <a:pt x="1038705" y="109433"/>
                </a:lnTo>
                <a:lnTo>
                  <a:pt x="1036652" y="106730"/>
                </a:lnTo>
                <a:close/>
              </a:path>
              <a:path w="1249680" h="241934">
                <a:moveTo>
                  <a:pt x="1211770" y="109512"/>
                </a:moveTo>
                <a:lnTo>
                  <a:pt x="1174292" y="109512"/>
                </a:lnTo>
                <a:lnTo>
                  <a:pt x="1174292" y="190944"/>
                </a:lnTo>
                <a:lnTo>
                  <a:pt x="1186091" y="228815"/>
                </a:lnTo>
                <a:lnTo>
                  <a:pt x="1221498" y="241388"/>
                </a:lnTo>
                <a:lnTo>
                  <a:pt x="1226845" y="241388"/>
                </a:lnTo>
                <a:lnTo>
                  <a:pt x="1232268" y="240830"/>
                </a:lnTo>
                <a:lnTo>
                  <a:pt x="1243266" y="238556"/>
                </a:lnTo>
                <a:lnTo>
                  <a:pt x="1247203" y="237324"/>
                </a:lnTo>
                <a:lnTo>
                  <a:pt x="1249565" y="235991"/>
                </a:lnTo>
                <a:lnTo>
                  <a:pt x="1249565" y="210388"/>
                </a:lnTo>
                <a:lnTo>
                  <a:pt x="1226223" y="210388"/>
                </a:lnTo>
                <a:lnTo>
                  <a:pt x="1220647" y="208381"/>
                </a:lnTo>
                <a:lnTo>
                  <a:pt x="1213548" y="200355"/>
                </a:lnTo>
                <a:lnTo>
                  <a:pt x="1211770" y="193471"/>
                </a:lnTo>
                <a:lnTo>
                  <a:pt x="1211770" y="109512"/>
                </a:lnTo>
                <a:close/>
              </a:path>
              <a:path w="1249680" h="241934">
                <a:moveTo>
                  <a:pt x="1118704" y="109512"/>
                </a:moveTo>
                <a:lnTo>
                  <a:pt x="1080909" y="109512"/>
                </a:lnTo>
                <a:lnTo>
                  <a:pt x="1080909" y="237528"/>
                </a:lnTo>
                <a:lnTo>
                  <a:pt x="1118704" y="237528"/>
                </a:lnTo>
                <a:lnTo>
                  <a:pt x="1118704" y="109512"/>
                </a:lnTo>
                <a:close/>
              </a:path>
              <a:path w="1249680" h="241934">
                <a:moveTo>
                  <a:pt x="1249565" y="205143"/>
                </a:moveTo>
                <a:lnTo>
                  <a:pt x="1247305" y="206578"/>
                </a:lnTo>
                <a:lnTo>
                  <a:pt x="1244650" y="207810"/>
                </a:lnTo>
                <a:lnTo>
                  <a:pt x="1238592" y="209867"/>
                </a:lnTo>
                <a:lnTo>
                  <a:pt x="1235989" y="210388"/>
                </a:lnTo>
                <a:lnTo>
                  <a:pt x="1249565" y="210388"/>
                </a:lnTo>
                <a:lnTo>
                  <a:pt x="1249565" y="205143"/>
                </a:lnTo>
                <a:close/>
              </a:path>
              <a:path w="1249680" h="241934">
                <a:moveTo>
                  <a:pt x="1249565" y="78968"/>
                </a:moveTo>
                <a:lnTo>
                  <a:pt x="1054379" y="78968"/>
                </a:lnTo>
                <a:lnTo>
                  <a:pt x="1054379" y="109512"/>
                </a:lnTo>
                <a:lnTo>
                  <a:pt x="1249565" y="109512"/>
                </a:lnTo>
                <a:lnTo>
                  <a:pt x="1249565" y="78968"/>
                </a:lnTo>
                <a:close/>
              </a:path>
              <a:path w="1249680" h="241934">
                <a:moveTo>
                  <a:pt x="1143431" y="0"/>
                </a:moveTo>
                <a:lnTo>
                  <a:pt x="1138910" y="0"/>
                </a:lnTo>
                <a:lnTo>
                  <a:pt x="1126758" y="997"/>
                </a:lnTo>
                <a:lnTo>
                  <a:pt x="1090060" y="24508"/>
                </a:lnTo>
                <a:lnTo>
                  <a:pt x="1080909" y="56908"/>
                </a:lnTo>
                <a:lnTo>
                  <a:pt x="1080909" y="78968"/>
                </a:lnTo>
                <a:lnTo>
                  <a:pt x="1118704" y="78968"/>
                </a:lnTo>
                <a:lnTo>
                  <a:pt x="1118704" y="50279"/>
                </a:lnTo>
                <a:lnTo>
                  <a:pt x="1120800" y="43053"/>
                </a:lnTo>
                <a:lnTo>
                  <a:pt x="1129245" y="33286"/>
                </a:lnTo>
                <a:lnTo>
                  <a:pt x="1135253" y="30848"/>
                </a:lnTo>
                <a:lnTo>
                  <a:pt x="1160195" y="30848"/>
                </a:lnTo>
                <a:lnTo>
                  <a:pt x="1160195" y="2768"/>
                </a:lnTo>
                <a:lnTo>
                  <a:pt x="1157516" y="1841"/>
                </a:lnTo>
                <a:lnTo>
                  <a:pt x="1154430" y="1155"/>
                </a:lnTo>
                <a:lnTo>
                  <a:pt x="1147445" y="228"/>
                </a:lnTo>
                <a:lnTo>
                  <a:pt x="1143431" y="0"/>
                </a:lnTo>
                <a:close/>
              </a:path>
              <a:path w="1249680" h="241934">
                <a:moveTo>
                  <a:pt x="1211770" y="31927"/>
                </a:moveTo>
                <a:lnTo>
                  <a:pt x="1174292" y="43332"/>
                </a:lnTo>
                <a:lnTo>
                  <a:pt x="1174292" y="78968"/>
                </a:lnTo>
                <a:lnTo>
                  <a:pt x="1211770" y="78968"/>
                </a:lnTo>
                <a:lnTo>
                  <a:pt x="1211770" y="31927"/>
                </a:lnTo>
                <a:close/>
              </a:path>
              <a:path w="1249680" h="241934">
                <a:moveTo>
                  <a:pt x="1160195" y="30848"/>
                </a:moveTo>
                <a:lnTo>
                  <a:pt x="1147076" y="30848"/>
                </a:lnTo>
                <a:lnTo>
                  <a:pt x="1150632" y="31356"/>
                </a:lnTo>
                <a:lnTo>
                  <a:pt x="1156792" y="33413"/>
                </a:lnTo>
                <a:lnTo>
                  <a:pt x="1158951" y="34290"/>
                </a:lnTo>
                <a:lnTo>
                  <a:pt x="1160195" y="35001"/>
                </a:lnTo>
                <a:lnTo>
                  <a:pt x="1160195" y="30848"/>
                </a:lnTo>
                <a:close/>
              </a:path>
            </a:pathLst>
          </a:custGeom>
          <a:solidFill>
            <a:srgbClr val="727272"/>
          </a:solidFill>
        </p:spPr>
        <p:txBody>
          <a:bodyPr wrap="square" lIns="0" tIns="0" rIns="0" bIns="0" rtlCol="0"/>
          <a:lstStyle/>
          <a:p>
            <a:endParaRPr/>
          </a:p>
        </p:txBody>
      </p:sp>
      <p:sp>
        <p:nvSpPr>
          <p:cNvPr id="6" name="object 9">
            <a:extLst>
              <a:ext uri="{FF2B5EF4-FFF2-40B4-BE49-F238E27FC236}">
                <a16:creationId xmlns:a16="http://schemas.microsoft.com/office/drawing/2014/main" id="{F5B27343-69E0-8748-A4DB-B3579DDD64FE}"/>
              </a:ext>
            </a:extLst>
          </p:cNvPr>
          <p:cNvSpPr/>
          <p:nvPr/>
        </p:nvSpPr>
        <p:spPr>
          <a:xfrm>
            <a:off x="685800" y="285750"/>
            <a:ext cx="368630" cy="368630"/>
          </a:xfrm>
          <a:prstGeom prst="rect">
            <a:avLst/>
          </a:prstGeom>
          <a:blipFill>
            <a:blip r:embed="rId3"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4A39A739-600E-9543-A9EF-F136569B4A0E}"/>
              </a:ext>
            </a:extLst>
          </p:cNvPr>
          <p:cNvSpPr txBox="1"/>
          <p:nvPr/>
        </p:nvSpPr>
        <p:spPr>
          <a:xfrm>
            <a:off x="673099" y="7590179"/>
            <a:ext cx="3890647" cy="37478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marR="5080" indent="12700">
              <a:lnSpc>
                <a:spcPct val="104200"/>
              </a:lnSpc>
              <a:defRPr sz="1200">
                <a:solidFill>
                  <a:srgbClr val="FFFFFF"/>
                </a:solidFill>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 </a:t>
            </a:r>
            <a:r>
              <a:rPr b="0" i="0" spc="-5">
                <a:latin typeface="Segoe UI" panose="020B0502040204020203" pitchFamily="34" charset="0"/>
                <a:ea typeface="Segoe UI Historic" panose="020B0502040204020203" pitchFamily="34" charset="0"/>
                <a:cs typeface="Segoe UI" panose="020B0502040204020203" pitchFamily="34" charset="0"/>
              </a:rPr>
              <a:t>Microsoft 2020 Licensed </a:t>
            </a:r>
            <a:r>
              <a:rPr b="0" i="0">
                <a:latin typeface="Segoe UI" panose="020B0502040204020203" pitchFamily="34" charset="0"/>
                <a:ea typeface="Segoe UI Historic" panose="020B0502040204020203" pitchFamily="34" charset="0"/>
                <a:cs typeface="Segoe UI" panose="020B0502040204020203" pitchFamily="34" charset="0"/>
              </a:rPr>
              <a:t>under </a:t>
            </a:r>
            <a:r>
              <a:rPr b="0" i="0" spc="-10">
                <a:latin typeface="Segoe UI" panose="020B0502040204020203" pitchFamily="34" charset="0"/>
                <a:ea typeface="Segoe UI Historic" panose="020B0502040204020203" pitchFamily="34" charset="0"/>
                <a:cs typeface="Segoe UI" panose="020B0502040204020203" pitchFamily="34" charset="0"/>
              </a:rPr>
              <a:t>Creative </a:t>
            </a:r>
            <a:r>
              <a:rPr b="0" i="0" spc="-5">
                <a:latin typeface="Segoe UI" panose="020B0502040204020203" pitchFamily="34" charset="0"/>
                <a:ea typeface="Segoe UI Historic" panose="020B0502040204020203" pitchFamily="34" charset="0"/>
                <a:cs typeface="Segoe UI" panose="020B0502040204020203" pitchFamily="34" charset="0"/>
              </a:rPr>
              <a:t>Commons  </a:t>
            </a:r>
            <a:r>
              <a:rPr b="0" i="0" spc="-5" err="1">
                <a:latin typeface="Segoe UI" panose="020B0502040204020203" pitchFamily="34" charset="0"/>
                <a:ea typeface="Segoe UI Historic" panose="020B0502040204020203" pitchFamily="34" charset="0"/>
                <a:cs typeface="Segoe UI" panose="020B0502040204020203" pitchFamily="34" charset="0"/>
              </a:rPr>
              <a:t>AttributionNonCommercial-NoDerivatives</a:t>
            </a:r>
            <a:r>
              <a:rPr b="0" i="0" spc="-5">
                <a:latin typeface="Segoe UI" panose="020B0502040204020203" pitchFamily="34" charset="0"/>
                <a:ea typeface="Segoe UI Historic" panose="020B0502040204020203" pitchFamily="34" charset="0"/>
                <a:cs typeface="Segoe UI" panose="020B0502040204020203" pitchFamily="34" charset="0"/>
              </a:rPr>
              <a:t> </a:t>
            </a:r>
            <a:r>
              <a:rPr b="0" i="0" spc="-15">
                <a:latin typeface="Segoe UI" panose="020B0502040204020203" pitchFamily="34" charset="0"/>
                <a:ea typeface="Segoe UI Historic" panose="020B0502040204020203" pitchFamily="34" charset="0"/>
                <a:cs typeface="Segoe UI" panose="020B0502040204020203" pitchFamily="34" charset="0"/>
              </a:rPr>
              <a:t>(CC</a:t>
            </a:r>
            <a:r>
              <a:rPr b="0" i="0" spc="6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BY-NC-ND)</a:t>
            </a:r>
          </a:p>
        </p:txBody>
      </p:sp>
    </p:spTree>
    <p:extLst>
      <p:ext uri="{BB962C8B-B14F-4D97-AF65-F5344CB8AC3E}">
        <p14:creationId xmlns:p14="http://schemas.microsoft.com/office/powerpoint/2010/main" val="2312551036"/>
      </p:ext>
    </p:extLst>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00.xml.rels><?xml version="1.0" encoding="UTF-8" standalone="yes"?>
<Relationships xmlns="http://schemas.openxmlformats.org/package/2006/relationships"><Relationship Id="rId3" Type="http://schemas.openxmlformats.org/officeDocument/2006/relationships/hyperlink" Target="https://forms.office.com/Pages/ResponsePage.aspx?id=v4j5cvGGr0GRqy180BHbRyVMVauYU4FKq-OM6yM4JUZUQlc2OUEyVjU2SThGOThWMzBXUDFTUDFETC4u" TargetMode="External"/><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hyperlink" Target="https://forms.office.com/Pages/ResponsePage.aspx?id=v4j5cvGGr0GRqy180BHbRyVMVauYU4FKq-OM6yM4JUZUN1FKTUdFMTVWWlJSN0lMUVpXVUFKMTBOWC4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video" Target="https://www.youtube.com/embed/zTiJfhvenRU?feature=oembed" TargetMode="External"/><Relationship Id="rId1" Type="http://schemas.openxmlformats.org/officeDocument/2006/relationships/video" Target="https://www.youtube.com/embed/videoseries?list=PL6ihFEvicZRCOEbfvjkWPculxOhSsNwt2" TargetMode="Externa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video" Target="https://www.youtube.com/embed/c0vjzdVojKw?feature=oembed" TargetMode="External"/><Relationship Id="rId1" Type="http://schemas.openxmlformats.org/officeDocument/2006/relationships/video" Target="https://www.youtube.com/embed/videoseries?list=PL6ihFEvicZRCOEbfvjkWPculxOhSsNwt2" TargetMode="External"/><Relationship Id="rId6" Type="http://schemas.openxmlformats.org/officeDocument/2006/relationships/image" Target="../media/image16.jpe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video" Target="https://www.youtube.com/embed/P6djsqiiXRM?feature=oembed" TargetMode="External"/><Relationship Id="rId5" Type="http://schemas.openxmlformats.org/officeDocument/2006/relationships/image" Target="../media/image18.jpe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www.vimgenius.com/lessons/vim-intro" TargetMode="Externa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video" Target="https://www.youtube.com/embed/mX6cQKFelf0?feature=oembed" TargetMode="External"/><Relationship Id="rId5" Type="http://schemas.openxmlformats.org/officeDocument/2006/relationships/image" Target="../media/image20.jpe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video" Target="https://www.youtube.com/embed/videoseries?list=PL6ihFEvicZRCOEbfvjkWPculxOhSsNwt2" TargetMode="External"/><Relationship Id="rId5" Type="http://schemas.openxmlformats.org/officeDocument/2006/relationships/image" Target="../media/image5.jpe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video" Target="https://www.youtube.com/embed/OoM3oNIYUFc?feature=oembed" TargetMode="External"/><Relationship Id="rId5" Type="http://schemas.openxmlformats.org/officeDocument/2006/relationships/image" Target="../media/image21.jpe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video" Target="https://www.youtube.com/embed/FUHktK96sjA?feature=oembed" TargetMode="External"/><Relationship Id="rId5" Type="http://schemas.openxmlformats.org/officeDocument/2006/relationships/image" Target="../media/image26.jpe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7.png"/><Relationship Id="rId2" Type="http://schemas.openxmlformats.org/officeDocument/2006/relationships/video" Target="https://www.youtube.com/embed/tZke7zw1eq0?feature=oembed" TargetMode="External"/><Relationship Id="rId1" Type="http://schemas.openxmlformats.org/officeDocument/2006/relationships/video" Target="https://www.youtube.com/embed/videoseries?list=PL6ihFEvicZRCOEbfvjkWPculxOhSsNwt2" TargetMode="Externa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video" Target="https://www.youtube.com/embed/cHHEhevWZYE?feature=oembed" TargetMode="External"/><Relationship Id="rId5" Type="http://schemas.openxmlformats.org/officeDocument/2006/relationships/image" Target="../media/image28.jpe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4.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0.xml"/></Relationships>
</file>

<file path=ppt/slides/_rels/slide9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9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video" Target="https://www.youtube.com/embed/-WkQfgnU8GE?feature=oembed" TargetMode="External"/><Relationship Id="rId5" Type="http://schemas.openxmlformats.org/officeDocument/2006/relationships/image" Target="../media/image31.jpe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B4ABED-BCFA-7847-A68F-E38B4162C251}"/>
              </a:ext>
            </a:extLst>
          </p:cNvPr>
          <p:cNvSpPr/>
          <p:nvPr/>
        </p:nvSpPr>
        <p:spPr>
          <a:xfrm>
            <a:off x="7315200" y="0"/>
            <a:ext cx="7315200" cy="8229600"/>
          </a:xfrm>
          <a:prstGeom prst="rect">
            <a:avLst/>
          </a:prstGeom>
          <a:solidFill>
            <a:srgbClr val="23423E"/>
          </a:solidFill>
          <a:ln>
            <a:solidFill>
              <a:srgbClr val="234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6938AD0-1D66-3147-8B7C-15CD20D0CE38}"/>
              </a:ext>
            </a:extLst>
          </p:cNvPr>
          <p:cNvSpPr/>
          <p:nvPr/>
        </p:nvSpPr>
        <p:spPr>
          <a:xfrm>
            <a:off x="368300" y="123721"/>
            <a:ext cx="5803900" cy="3276600"/>
          </a:xfrm>
          <a:prstGeom prst="rect">
            <a:avLst/>
          </a:prstGeom>
          <a:solidFill>
            <a:srgbClr val="128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bject 3">
            <a:extLst>
              <a:ext uri="{FF2B5EF4-FFF2-40B4-BE49-F238E27FC236}">
                <a16:creationId xmlns:a16="http://schemas.microsoft.com/office/drawing/2014/main" id="{2E09EF7A-6EEB-064A-A182-A53B8F310BCD}"/>
              </a:ext>
            </a:extLst>
          </p:cNvPr>
          <p:cNvSpPr txBox="1"/>
          <p:nvPr/>
        </p:nvSpPr>
        <p:spPr>
          <a:xfrm>
            <a:off x="673100" y="1221922"/>
            <a:ext cx="6642100" cy="1762021"/>
          </a:xfrm>
          <a:prstGeom prst="rect">
            <a:avLst/>
          </a:prstGeom>
        </p:spPr>
        <p:txBody>
          <a:bodyPr vert="horz" wrap="square" lIns="0" tIns="281940" rIns="0" bIns="0" rtlCol="0">
            <a:spAutoFit/>
          </a:bodyPr>
          <a:lstStyle/>
          <a:p>
            <a:pPr marL="12700" marR="848360">
              <a:spcBef>
                <a:spcPts val="1440"/>
              </a:spcBef>
            </a:pPr>
            <a:endParaRPr sz="9600" dirty="0">
              <a:solidFill>
                <a:schemeClr val="bg1"/>
              </a:solidFill>
              <a:latin typeface="Segoe UI" panose="020B0502040204020203" pitchFamily="34" charset="0"/>
              <a:cs typeface="Segoe UI" panose="020B0502040204020203" pitchFamily="34" charset="0"/>
            </a:endParaRPr>
          </a:p>
        </p:txBody>
      </p:sp>
      <p:pic>
        <p:nvPicPr>
          <p:cNvPr id="8" name="Picture 7" descr="A picture containing drawing&#10;&#10;Description automatically generated">
            <a:extLst>
              <a:ext uri="{FF2B5EF4-FFF2-40B4-BE49-F238E27FC236}">
                <a16:creationId xmlns:a16="http://schemas.microsoft.com/office/drawing/2014/main" id="{5C687399-4F4D-A842-BBEF-7606888D5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320" y="505761"/>
            <a:ext cx="5398477" cy="7218077"/>
          </a:xfrm>
          <a:prstGeom prst="rect">
            <a:avLst/>
          </a:prstGeom>
          <a:noFill/>
        </p:spPr>
      </p:pic>
      <p:grpSp>
        <p:nvGrpSpPr>
          <p:cNvPr id="12" name="Group 11">
            <a:extLst>
              <a:ext uri="{FF2B5EF4-FFF2-40B4-BE49-F238E27FC236}">
                <a16:creationId xmlns:a16="http://schemas.microsoft.com/office/drawing/2014/main" id="{687B5381-640C-2A4F-B6E9-D6E9295CE85E}"/>
              </a:ext>
            </a:extLst>
          </p:cNvPr>
          <p:cNvGrpSpPr/>
          <p:nvPr/>
        </p:nvGrpSpPr>
        <p:grpSpPr>
          <a:xfrm>
            <a:off x="673100" y="0"/>
            <a:ext cx="6642100" cy="2983943"/>
            <a:chOff x="1511300" y="0"/>
            <a:chExt cx="6642100" cy="2983943"/>
          </a:xfrm>
        </p:grpSpPr>
        <p:sp>
          <p:nvSpPr>
            <p:cNvPr id="13" name="object 3">
              <a:extLst>
                <a:ext uri="{FF2B5EF4-FFF2-40B4-BE49-F238E27FC236}">
                  <a16:creationId xmlns:a16="http://schemas.microsoft.com/office/drawing/2014/main" id="{62C16AA0-4738-694D-90CE-8BD25B8744D4}"/>
                </a:ext>
              </a:extLst>
            </p:cNvPr>
            <p:cNvSpPr txBox="1"/>
            <p:nvPr/>
          </p:nvSpPr>
          <p:spPr>
            <a:xfrm>
              <a:off x="1511300" y="0"/>
              <a:ext cx="6642100" cy="1762021"/>
            </a:xfrm>
            <a:prstGeom prst="rect">
              <a:avLst/>
            </a:prstGeom>
          </p:spPr>
          <p:txBody>
            <a:bodyPr vert="horz" wrap="square" lIns="0" tIns="281940" rIns="0" bIns="0" rtlCol="0">
              <a:spAutoFit/>
            </a:bodyPr>
            <a:lstStyle/>
            <a:p>
              <a:pPr marL="12700" marR="848360">
                <a:spcBef>
                  <a:spcPts val="1440"/>
                </a:spcBef>
              </a:pPr>
              <a:r>
                <a:rPr lang="en-US" sz="9600" spc="-60" dirty="0">
                  <a:solidFill>
                    <a:schemeClr val="bg1"/>
                  </a:solidFill>
                  <a:latin typeface="Segoe UI" panose="020B0502040204020203" pitchFamily="34" charset="0"/>
                  <a:cs typeface="Segoe UI" panose="020B0502040204020203" pitchFamily="34" charset="0"/>
                </a:rPr>
                <a:t>Mentee</a:t>
              </a:r>
              <a:endParaRPr sz="9600" dirty="0">
                <a:solidFill>
                  <a:schemeClr val="bg1"/>
                </a:solidFill>
                <a:latin typeface="Segoe UI" panose="020B0502040204020203" pitchFamily="34" charset="0"/>
                <a:cs typeface="Segoe UI" panose="020B0502040204020203" pitchFamily="34" charset="0"/>
              </a:endParaRPr>
            </a:p>
          </p:txBody>
        </p:sp>
        <p:sp>
          <p:nvSpPr>
            <p:cNvPr id="14" name="object 3">
              <a:extLst>
                <a:ext uri="{FF2B5EF4-FFF2-40B4-BE49-F238E27FC236}">
                  <a16:creationId xmlns:a16="http://schemas.microsoft.com/office/drawing/2014/main" id="{B0FBACA5-5AAE-F74B-A262-BD85BC2FC311}"/>
                </a:ext>
              </a:extLst>
            </p:cNvPr>
            <p:cNvSpPr txBox="1"/>
            <p:nvPr/>
          </p:nvSpPr>
          <p:spPr>
            <a:xfrm>
              <a:off x="1511300" y="1221922"/>
              <a:ext cx="6642100" cy="1762021"/>
            </a:xfrm>
            <a:prstGeom prst="rect">
              <a:avLst/>
            </a:prstGeom>
          </p:spPr>
          <p:txBody>
            <a:bodyPr vert="horz" wrap="square" lIns="0" tIns="281940" rIns="0" bIns="0" rtlCol="0">
              <a:spAutoFit/>
            </a:bodyPr>
            <a:lstStyle/>
            <a:p>
              <a:pPr marL="12700" marR="848360">
                <a:spcBef>
                  <a:spcPts val="1440"/>
                </a:spcBef>
              </a:pPr>
              <a:r>
                <a:rPr lang="en-US" sz="9600" spc="-60" dirty="0">
                  <a:solidFill>
                    <a:schemeClr val="bg1"/>
                  </a:solidFill>
                  <a:latin typeface="Segoe UI" panose="020B0502040204020203" pitchFamily="34" charset="0"/>
                  <a:cs typeface="Segoe UI" panose="020B0502040204020203" pitchFamily="34" charset="0"/>
                </a:rPr>
                <a:t>Slides</a:t>
              </a:r>
              <a:endParaRPr sz="9600" dirty="0">
                <a:solidFill>
                  <a:schemeClr val="bg1"/>
                </a:solidFill>
                <a:latin typeface="Segoe UI" panose="020B0502040204020203" pitchFamily="34" charset="0"/>
                <a:cs typeface="Segoe UI" panose="020B0502040204020203" pitchFamily="34" charset="0"/>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73100" y="2574851"/>
            <a:ext cx="5651500" cy="849079"/>
          </a:xfrm>
          <a:prstGeom prst="rect">
            <a:avLst/>
          </a:prstGeom>
        </p:spPr>
        <p:txBody>
          <a:bodyPr vert="horz" wrap="square" lIns="0" tIns="6985" rIns="0" bIns="0" rtlCol="0">
            <a:spAutoFit/>
          </a:bodyPr>
          <a:lstStyle/>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Introduce yourselves (names, personal pronouns).</a:t>
            </a: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Take turns practicing speaking (2 minutes) and reflecting back (&lt; 1 minute).</a:t>
            </a:r>
          </a:p>
        </p:txBody>
      </p:sp>
      <p:sp>
        <p:nvSpPr>
          <p:cNvPr id="13" name="object 5">
            <a:extLst>
              <a:ext uri="{FF2B5EF4-FFF2-40B4-BE49-F238E27FC236}">
                <a16:creationId xmlns:a16="http://schemas.microsoft.com/office/drawing/2014/main" id="{964E3FCF-32D4-BF47-9344-7A030D90CCDF}"/>
              </a:ext>
            </a:extLst>
          </p:cNvPr>
          <p:cNvSpPr txBox="1"/>
          <p:nvPr/>
        </p:nvSpPr>
        <p:spPr>
          <a:xfrm>
            <a:off x="7988300" y="2574851"/>
            <a:ext cx="5651500" cy="1115049"/>
          </a:xfrm>
          <a:prstGeom prst="rect">
            <a:avLst/>
          </a:prstGeom>
        </p:spPr>
        <p:txBody>
          <a:bodyPr vert="horz" wrap="square" lIns="0" tIns="6985" rIns="0" bIns="0" rtlCol="0">
            <a:spAutoFit/>
          </a:bodyPr>
          <a:lstStyle/>
          <a:p>
            <a:r>
              <a:rPr lang="en-US" b="1" spc="-5" dirty="0">
                <a:solidFill>
                  <a:schemeClr val="bg1"/>
                </a:solidFill>
                <a:latin typeface="Segoe UI Semibold" panose="020B0502040204020203" pitchFamily="34" charset="0"/>
                <a:cs typeface="Segoe UI Semibold" panose="020B0502040204020203" pitchFamily="34" charset="0"/>
              </a:rPr>
              <a:t>Choose something to share about</a:t>
            </a:r>
          </a:p>
          <a:p>
            <a:pPr marL="285750" indent="-285750">
              <a:buFont typeface="Arial" panose="020B0604020202020204" pitchFamily="34" charset="0"/>
              <a:buChar char="•"/>
            </a:pPr>
            <a:r>
              <a:rPr lang="en-US" b="1" spc="-5" dirty="0">
                <a:solidFill>
                  <a:schemeClr val="bg1"/>
                </a:solidFill>
                <a:latin typeface="Segoe UI Semibold" panose="020B0502040204020203" pitchFamily="34" charset="0"/>
                <a:cs typeface="Segoe UI Semibold" panose="020B0502040204020203" pitchFamily="34" charset="0"/>
              </a:rPr>
              <a:t>Your current CS class experience</a:t>
            </a:r>
          </a:p>
          <a:p>
            <a:pPr marL="285750" indent="-285750">
              <a:buFont typeface="Arial" panose="020B0604020202020204" pitchFamily="34" charset="0"/>
              <a:buChar char="•"/>
            </a:pPr>
            <a:r>
              <a:rPr lang="en-US" b="1" spc="-5" dirty="0">
                <a:solidFill>
                  <a:schemeClr val="bg1"/>
                </a:solidFill>
                <a:latin typeface="Segoe UI Semibold" panose="020B0502040204020203" pitchFamily="34" charset="0"/>
                <a:cs typeface="Segoe UI Semibold" panose="020B0502040204020203" pitchFamily="34" charset="0"/>
              </a:rPr>
              <a:t>Your plans for the future</a:t>
            </a:r>
          </a:p>
          <a:p>
            <a:pPr marL="285750" indent="-285750">
              <a:buFont typeface="Arial" panose="020B0604020202020204" pitchFamily="34" charset="0"/>
              <a:buChar char="•"/>
            </a:pPr>
            <a:r>
              <a:rPr lang="en-US" b="1" spc="-5" dirty="0">
                <a:solidFill>
                  <a:schemeClr val="bg1"/>
                </a:solidFill>
                <a:latin typeface="Segoe UI Semibold" panose="020B0502040204020203" pitchFamily="34" charset="0"/>
                <a:cs typeface="Segoe UI Semibold" panose="020B0502040204020203" pitchFamily="34" charset="0"/>
              </a:rPr>
              <a:t>Something that resonated from the video</a:t>
            </a:r>
          </a:p>
        </p:txBody>
      </p:sp>
      <p:sp>
        <p:nvSpPr>
          <p:cNvPr id="12" name="Rectangle 11">
            <a:extLst>
              <a:ext uri="{FF2B5EF4-FFF2-40B4-BE49-F238E27FC236}">
                <a16:creationId xmlns:a16="http://schemas.microsoft.com/office/drawing/2014/main" id="{F7EB577E-797B-064D-B51B-1A04773AC905}"/>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bject 3">
            <a:extLst>
              <a:ext uri="{FF2B5EF4-FFF2-40B4-BE49-F238E27FC236}">
                <a16:creationId xmlns:a16="http://schemas.microsoft.com/office/drawing/2014/main" id="{628F3C3D-05A7-8442-A5B2-75EF6C55844C}"/>
              </a:ext>
            </a:extLst>
          </p:cNvPr>
          <p:cNvSpPr txBox="1">
            <a:spLocks/>
          </p:cNvSpPr>
          <p:nvPr/>
        </p:nvSpPr>
        <p:spPr>
          <a:xfrm>
            <a:off x="673100" y="1294768"/>
            <a:ext cx="54229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a:latin typeface="Segoe UI Semibold" panose="020B0502040204020203" pitchFamily="34" charset="0"/>
                <a:cs typeface="Segoe UI Semibold" panose="020B0502040204020203" pitchFamily="34" charset="0"/>
              </a:rPr>
              <a:t>Active Listening</a:t>
            </a:r>
            <a:r>
              <a:rPr lang="en-US" sz="3600" b="1" spc="-20">
                <a:latin typeface="Segoe UI Semibold" panose="020B0502040204020203" pitchFamily="34" charset="0"/>
                <a:cs typeface="Segoe UI Semibold" panose="020B0502040204020203" pitchFamily="34" charset="0"/>
              </a:rPr>
              <a:t> </a:t>
            </a:r>
            <a:r>
              <a:rPr lang="en-US" sz="3600" b="1" spc="-25">
                <a:solidFill>
                  <a:srgbClr val="008575"/>
                </a:solidFill>
                <a:latin typeface="Segoe UI Semibold" panose="020B0502040204020203" pitchFamily="34" charset="0"/>
                <a:cs typeface="Segoe UI Semibold" panose="020B0502040204020203" pitchFamily="34" charset="0"/>
              </a:rPr>
              <a:t>activity</a:t>
            </a:r>
            <a:endParaRPr lang="en-US" sz="3600" b="1">
              <a:solidFill>
                <a:srgbClr val="1378CD"/>
              </a:solidFill>
              <a:latin typeface="Segoe UI Semibold" panose="020B0502040204020203" pitchFamily="34" charset="0"/>
              <a:cs typeface="Segoe UI Semibold" panose="020B0502040204020203" pitchFamily="34" charset="0"/>
            </a:endParaRPr>
          </a:p>
        </p:txBody>
      </p:sp>
      <p:sp>
        <p:nvSpPr>
          <p:cNvPr id="3" name="Slide Number Placeholder 2">
            <a:extLst>
              <a:ext uri="{FF2B5EF4-FFF2-40B4-BE49-F238E27FC236}">
                <a16:creationId xmlns:a16="http://schemas.microsoft.com/office/drawing/2014/main" id="{7F4105C3-5045-B042-9F58-B240E3529E6D}"/>
              </a:ext>
            </a:extLst>
          </p:cNvPr>
          <p:cNvSpPr>
            <a:spLocks noGrp="1"/>
          </p:cNvSpPr>
          <p:nvPr>
            <p:ph type="sldNum" sz="quarter" idx="11"/>
          </p:nvPr>
        </p:nvSpPr>
        <p:spPr/>
        <p:txBody>
          <a:bodyPr/>
          <a:lstStyle/>
          <a:p>
            <a:fld id="{EA54778E-4E51-5441-9EBB-208B74909D2B}" type="slidenum">
              <a:rPr lang="en-US"/>
              <a:pPr/>
              <a:t>10</a:t>
            </a:fld>
            <a:endParaRPr lang="en-US"/>
          </a:p>
        </p:txBody>
      </p:sp>
    </p:spTree>
    <p:extLst>
      <p:ext uri="{BB962C8B-B14F-4D97-AF65-F5344CB8AC3E}">
        <p14:creationId xmlns:p14="http://schemas.microsoft.com/office/powerpoint/2010/main" val="15671432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US" sz="3600" b="1" spc="-15" dirty="0">
                <a:solidFill>
                  <a:prstClr val="black"/>
                </a:solidFill>
                <a:latin typeface="Segoe UI Semibold" panose="020B0502040204020203" pitchFamily="34" charset="0"/>
                <a:cs typeface="Segoe UI Semibold" panose="020B0502040204020203" pitchFamily="34" charset="0"/>
              </a:rPr>
              <a:t>Survey</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5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object 8">
            <a:extLst>
              <a:ext uri="{FF2B5EF4-FFF2-40B4-BE49-F238E27FC236}">
                <a16:creationId xmlns:a16="http://schemas.microsoft.com/office/drawing/2014/main" id="{FE62DA6C-9E90-B74C-8A25-F5E1C9E572CC}"/>
              </a:ext>
            </a:extLst>
          </p:cNvPr>
          <p:cNvSpPr txBox="1">
            <a:spLocks/>
          </p:cNvSpPr>
          <p:nvPr/>
        </p:nvSpPr>
        <p:spPr>
          <a:xfrm>
            <a:off x="953768" y="1234187"/>
            <a:ext cx="12722863" cy="174874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dirty="0">
                <a:solidFill>
                  <a:schemeClr val="bg1"/>
                </a:solidFill>
              </a:rPr>
              <a:t>Please take this survey by yourself. This isn’t a test! Please be honest.</a:t>
            </a:r>
          </a:p>
        </p:txBody>
      </p:sp>
      <p:sp>
        <p:nvSpPr>
          <p:cNvPr id="7" name="Slide Number Placeholder 6">
            <a:extLst>
              <a:ext uri="{FF2B5EF4-FFF2-40B4-BE49-F238E27FC236}">
                <a16:creationId xmlns:a16="http://schemas.microsoft.com/office/drawing/2014/main" id="{73A3CAED-15EC-764F-89F5-3DDFD71A564C}"/>
              </a:ext>
            </a:extLst>
          </p:cNvPr>
          <p:cNvSpPr>
            <a:spLocks noGrp="1"/>
          </p:cNvSpPr>
          <p:nvPr>
            <p:ph type="sldNum" sz="quarter" idx="11"/>
          </p:nvPr>
        </p:nvSpPr>
        <p:spPr/>
        <p:txBody>
          <a:bodyPr/>
          <a:lstStyle/>
          <a:p>
            <a:fld id="{5FF10E0F-B3F0-BF4B-8781-4E4FB75661B6}" type="slidenum">
              <a:rPr lang="en-US"/>
              <a:pPr/>
              <a:t>100</a:t>
            </a:fld>
            <a:endParaRPr lang="en-US"/>
          </a:p>
        </p:txBody>
      </p:sp>
      <p:sp>
        <p:nvSpPr>
          <p:cNvPr id="13" name="TextBox 12">
            <a:extLst>
              <a:ext uri="{FF2B5EF4-FFF2-40B4-BE49-F238E27FC236}">
                <a16:creationId xmlns:a16="http://schemas.microsoft.com/office/drawing/2014/main" id="{34BC2EA5-C762-4A27-8D23-395355CCA383}"/>
              </a:ext>
            </a:extLst>
          </p:cNvPr>
          <p:cNvSpPr txBox="1"/>
          <p:nvPr/>
        </p:nvSpPr>
        <p:spPr>
          <a:xfrm>
            <a:off x="564776" y="2055923"/>
            <a:ext cx="6552304" cy="923330"/>
          </a:xfrm>
          <a:prstGeom prst="rect">
            <a:avLst/>
          </a:prstGeom>
          <a:noFill/>
        </p:spPr>
        <p:txBody>
          <a:bodyPr wrap="square">
            <a:spAutoFit/>
          </a:bodyPr>
          <a:lstStyle/>
          <a:p>
            <a:r>
              <a:rPr lang="en-US" dirty="0">
                <a:hlinkClick r:id="rId3"/>
              </a:rPr>
              <a:t>https://forms.office.com/Pages/ResponsePage.aspx?id=v4j5cvGGr0GRqy180BHbRyVMVauYU4FKq-OM6yM4JUZUQlc2OUEyVjU2SThGOThWMzBXUDFTUDFETC4u</a:t>
            </a:r>
            <a:r>
              <a:rPr lang="en-US" dirty="0"/>
              <a:t> </a:t>
            </a:r>
          </a:p>
        </p:txBody>
      </p:sp>
    </p:spTree>
    <p:extLst>
      <p:ext uri="{BB962C8B-B14F-4D97-AF65-F5344CB8AC3E}">
        <p14:creationId xmlns:p14="http://schemas.microsoft.com/office/powerpoint/2010/main" val="252185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5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6">
            <a:extLst>
              <a:ext uri="{FF2B5EF4-FFF2-40B4-BE49-F238E27FC236}">
                <a16:creationId xmlns:a16="http://schemas.microsoft.com/office/drawing/2014/main" id="{73A3CAED-15EC-764F-89F5-3DDFD71A564C}"/>
              </a:ext>
            </a:extLst>
          </p:cNvPr>
          <p:cNvSpPr>
            <a:spLocks noGrp="1"/>
          </p:cNvSpPr>
          <p:nvPr>
            <p:ph type="sldNum" sz="quarter" idx="11"/>
          </p:nvPr>
        </p:nvSpPr>
        <p:spPr/>
        <p:txBody>
          <a:bodyPr/>
          <a:lstStyle/>
          <a:p>
            <a:fld id="{5FF10E0F-B3F0-BF4B-8781-4E4FB75661B6}" type="slidenum">
              <a:rPr lang="en-US"/>
              <a:pPr/>
              <a:t>101</a:t>
            </a:fld>
            <a:endParaRPr lang="en-US"/>
          </a:p>
        </p:txBody>
      </p:sp>
      <p:sp>
        <p:nvSpPr>
          <p:cNvPr id="6" name="object 4">
            <a:extLst>
              <a:ext uri="{FF2B5EF4-FFF2-40B4-BE49-F238E27FC236}">
                <a16:creationId xmlns:a16="http://schemas.microsoft.com/office/drawing/2014/main" id="{0D446DA3-D571-47E2-92BD-08F423F7F816}"/>
              </a:ext>
            </a:extLst>
          </p:cNvPr>
          <p:cNvSpPr txBox="1"/>
          <p:nvPr/>
        </p:nvSpPr>
        <p:spPr>
          <a:xfrm>
            <a:off x="673100" y="1289050"/>
            <a:ext cx="5878318" cy="3454535"/>
          </a:xfrm>
          <a:prstGeom prst="rect">
            <a:avLst/>
          </a:prstGeom>
        </p:spPr>
        <p:txBody>
          <a:bodyPr vert="horz" wrap="square" lIns="0" tIns="83820" rIns="0" bIns="0" rtlCol="0">
            <a:spAutoFit/>
          </a:bodyPr>
          <a:lstStyle/>
          <a:p>
            <a:pPr marL="12700" marR="1886585">
              <a:lnSpc>
                <a:spcPts val="3800"/>
              </a:lnSpc>
              <a:spcBef>
                <a:spcPts val="660"/>
              </a:spcBef>
            </a:pPr>
            <a:r>
              <a:rPr lang="en-US" sz="3600" b="1" spc="-30" dirty="0">
                <a:solidFill>
                  <a:srgbClr val="1378CD"/>
                </a:solidFill>
                <a:latin typeface="Segoe UI Semibold" panose="020B0502040204020203" pitchFamily="34" charset="0"/>
                <a:cs typeface="Segoe UI Semibold" panose="020B0502040204020203" pitchFamily="34" charset="0"/>
              </a:rPr>
              <a:t>Further Exploration </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sz="1800" b="1" dirty="0">
                <a:latin typeface="Segoe UI Semibold" panose="020B0502040204020203" pitchFamily="34" charset="0"/>
                <a:cs typeface="Segoe UI Semibold" panose="020B0502040204020203" pitchFamily="34" charset="0"/>
              </a:rPr>
              <a:t>Pick 2-3 scenarios tha</a:t>
            </a:r>
            <a:r>
              <a:rPr lang="en-US" b="1" dirty="0">
                <a:latin typeface="Segoe UI Semibold" panose="020B0502040204020203" pitchFamily="34" charset="0"/>
                <a:cs typeface="Segoe UI Semibold" panose="020B0502040204020203" pitchFamily="34" charset="0"/>
              </a:rPr>
              <a:t>t are most out of your comfort zone. You can choose from this slide, from the prompts showed earlier today, or from your personal experience. </a:t>
            </a: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We’ll discuss how the skills learned today can apply. </a:t>
            </a:r>
          </a:p>
          <a:p>
            <a:pPr marL="12700" marR="5080">
              <a:lnSpc>
                <a:spcPct val="101899"/>
              </a:lnSpc>
              <a:spcBef>
                <a:spcPts val="1750"/>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1750"/>
              </a:spcBef>
            </a:pPr>
            <a:endParaRPr lang="en-US" sz="1800" b="1" dirty="0">
              <a:latin typeface="Segoe UI Semibold" panose="020B0502040204020203" pitchFamily="34" charset="0"/>
              <a:cs typeface="Segoe UI Semibold" panose="020B0502040204020203" pitchFamily="34" charset="0"/>
            </a:endParaRPr>
          </a:p>
        </p:txBody>
      </p:sp>
      <p:sp>
        <p:nvSpPr>
          <p:cNvPr id="8" name="object 6">
            <a:extLst>
              <a:ext uri="{FF2B5EF4-FFF2-40B4-BE49-F238E27FC236}">
                <a16:creationId xmlns:a16="http://schemas.microsoft.com/office/drawing/2014/main" id="{A0CA9E34-2D48-4B2E-9A03-BE5334D55F37}"/>
              </a:ext>
            </a:extLst>
          </p:cNvPr>
          <p:cNvSpPr txBox="1"/>
          <p:nvPr/>
        </p:nvSpPr>
        <p:spPr>
          <a:xfrm>
            <a:off x="7819770" y="943651"/>
            <a:ext cx="6582030" cy="7486665"/>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During an interview or conversation when your mind goes blank</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Knowing how to respond when your supervisor or instructor questions your work from an angle you know nothing about </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Adapting during a presentation when the tech fails</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Pivoting on a plan when your team faces a setback on a group project</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Knowing how to reset when your teams’ motivation is declining </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Recovering from a setback </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Asking for clarifying feedback from an instructor, supervisor, or peer when the feedback isn’t specific or clear </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Resetting expectations when it’s clear you volunteered for something you no longer can commit to </a:t>
            </a:r>
          </a:p>
          <a:p>
            <a:pPr marL="12065">
              <a:lnSpc>
                <a:spcPct val="100000"/>
              </a:lnSpc>
              <a:spcBef>
                <a:spcPts val="2000"/>
              </a:spcBef>
              <a:tabLst>
                <a:tab pos="206375" algn="l"/>
              </a:tabLst>
            </a:pPr>
            <a:endParaRPr lang="en-US"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55152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1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Open Discussion </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a:t>
            </a: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0</a:t>
            </a:r>
            <a:r>
              <a:rPr kumimoji="0" sz="2800" b="0" i="0" u="none" strike="noStrike" kern="1200" cap="none" spc="-8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object 8">
            <a:extLst>
              <a:ext uri="{FF2B5EF4-FFF2-40B4-BE49-F238E27FC236}">
                <a16:creationId xmlns:a16="http://schemas.microsoft.com/office/drawing/2014/main" id="{13388F06-A15F-554C-AA28-E25D4B80F68A}"/>
              </a:ext>
            </a:extLst>
          </p:cNvPr>
          <p:cNvSpPr txBox="1">
            <a:spLocks/>
          </p:cNvSpPr>
          <p:nvPr/>
        </p:nvSpPr>
        <p:spPr>
          <a:xfrm>
            <a:off x="953768" y="1234187"/>
            <a:ext cx="13143232" cy="174874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spc="-5" dirty="0">
                <a:solidFill>
                  <a:schemeClr val="bg1"/>
                </a:solidFill>
              </a:rPr>
              <a:t>What </a:t>
            </a:r>
            <a:r>
              <a:rPr lang="en-US" dirty="0">
                <a:solidFill>
                  <a:schemeClr val="bg1"/>
                </a:solidFill>
              </a:rPr>
              <a:t>have you found to be the most useful about this program and experience?</a:t>
            </a:r>
          </a:p>
        </p:txBody>
      </p:sp>
      <p:sp>
        <p:nvSpPr>
          <p:cNvPr id="15" name="object 9">
            <a:extLst>
              <a:ext uri="{FF2B5EF4-FFF2-40B4-BE49-F238E27FC236}">
                <a16:creationId xmlns:a16="http://schemas.microsoft.com/office/drawing/2014/main" id="{85114231-32EC-134F-8C75-2EB8A6397B68}"/>
              </a:ext>
            </a:extLst>
          </p:cNvPr>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chemeClr val="bg1"/>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594894D4-C649-E344-A393-2A98A2C054BB}"/>
              </a:ext>
            </a:extLst>
          </p:cNvPr>
          <p:cNvSpPr>
            <a:spLocks noGrp="1"/>
          </p:cNvSpPr>
          <p:nvPr>
            <p:ph type="sldNum" sz="quarter" idx="11"/>
          </p:nvPr>
        </p:nvSpPr>
        <p:spPr/>
        <p:txBody>
          <a:bodyPr/>
          <a:lstStyle/>
          <a:p>
            <a:fld id="{5FF10E0F-B3F0-BF4B-8781-4E4FB75661B6}" type="slidenum">
              <a:rPr lang="en-US"/>
              <a:pPr/>
              <a:t>102</a:t>
            </a:fld>
            <a:endParaRPr lang="en-US"/>
          </a:p>
        </p:txBody>
      </p:sp>
    </p:spTree>
    <p:extLst>
      <p:ext uri="{BB962C8B-B14F-4D97-AF65-F5344CB8AC3E}">
        <p14:creationId xmlns:p14="http://schemas.microsoft.com/office/powerpoint/2010/main" val="25393078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100" y="1527239"/>
            <a:ext cx="4889500" cy="1118768"/>
          </a:xfrm>
          <a:prstGeom prst="rect">
            <a:avLst/>
          </a:prstGeom>
        </p:spPr>
        <p:txBody>
          <a:bodyPr vert="horz" wrap="square" lIns="0" tIns="6985" rIns="0" bIns="0" rtlCol="0">
            <a:spAutoFit/>
          </a:bodyPr>
          <a:lstStyle/>
          <a:p>
            <a:pPr marL="12700" marR="5080">
              <a:lnSpc>
                <a:spcPct val="101899"/>
              </a:lnSpc>
              <a:spcBef>
                <a:spcPts val="55"/>
              </a:spcBef>
            </a:pPr>
            <a:r>
              <a:rPr sz="1800" b="1" spc="-30">
                <a:latin typeface="Segoe UI Semibold" panose="020B0502040204020203" pitchFamily="34" charset="0"/>
                <a:cs typeface="Segoe UI Semibold" panose="020B0502040204020203" pitchFamily="34" charset="0"/>
              </a:rPr>
              <a:t>We </a:t>
            </a:r>
            <a:r>
              <a:rPr sz="1800" b="1" spc="-5">
                <a:latin typeface="Segoe UI Semibold" panose="020B0502040204020203" pitchFamily="34" charset="0"/>
                <a:cs typeface="Segoe UI Semibold" panose="020B0502040204020203" pitchFamily="34" charset="0"/>
              </a:rPr>
              <a:t>thank </a:t>
            </a:r>
            <a:r>
              <a:rPr sz="1800" b="1" spc="-10">
                <a:latin typeface="Segoe UI Semibold" panose="020B0502040204020203" pitchFamily="34" charset="0"/>
                <a:cs typeface="Segoe UI Semibold" panose="020B0502040204020203" pitchFamily="34" charset="0"/>
              </a:rPr>
              <a:t>Audrey </a:t>
            </a:r>
            <a:r>
              <a:rPr sz="1800" b="1" spc="-30">
                <a:latin typeface="Segoe UI Semibold" panose="020B0502040204020203" pitchFamily="34" charset="0"/>
                <a:cs typeface="Segoe UI Semibold" panose="020B0502040204020203" pitchFamily="34" charset="0"/>
              </a:rPr>
              <a:t>St. </a:t>
            </a:r>
            <a:r>
              <a:rPr sz="1800" b="1">
                <a:latin typeface="Segoe UI Semibold" panose="020B0502040204020203" pitchFamily="34" charset="0"/>
                <a:cs typeface="Segoe UI Semibold" panose="020B0502040204020203" pitchFamily="34" charset="0"/>
              </a:rPr>
              <a:t>John, Becky </a:t>
            </a:r>
            <a:r>
              <a:rPr sz="1800" b="1" spc="-10">
                <a:latin typeface="Segoe UI Semibold" panose="020B0502040204020203" pitchFamily="34" charset="0"/>
                <a:cs typeface="Segoe UI Semibold" panose="020B0502040204020203" pitchFamily="34" charset="0"/>
              </a:rPr>
              <a:t>Wai-Ling</a:t>
            </a:r>
            <a:r>
              <a:rPr lang="en-US" sz="1800" b="1" spc="-10">
                <a:latin typeface="Segoe UI Semibold" panose="020B0502040204020203" pitchFamily="34" charset="0"/>
                <a:cs typeface="Segoe UI Semibold" panose="020B0502040204020203" pitchFamily="34" charset="0"/>
              </a:rPr>
              <a:t> Packard</a:t>
            </a:r>
            <a:r>
              <a:rPr sz="1800" b="1" spc="-10">
                <a:latin typeface="Segoe UI Semibold" panose="020B0502040204020203" pitchFamily="34" charset="0"/>
                <a:cs typeface="Segoe UI Semibold" panose="020B0502040204020203" pitchFamily="34" charset="0"/>
              </a:rPr>
              <a:t>, </a:t>
            </a:r>
            <a:r>
              <a:rPr sz="1800" b="1">
                <a:latin typeface="Segoe UI Semibold" panose="020B0502040204020203" pitchFamily="34" charset="0"/>
                <a:cs typeface="Segoe UI Semibold" panose="020B0502040204020203" pitchFamily="34" charset="0"/>
              </a:rPr>
              <a:t>and Heather </a:t>
            </a:r>
            <a:r>
              <a:rPr lang="en-US" sz="1800" b="1" spc="10">
                <a:latin typeface="Segoe UI Semibold" panose="020B0502040204020203" pitchFamily="34" charset="0"/>
                <a:cs typeface="Segoe UI Semibold" panose="020B0502040204020203" pitchFamily="34" charset="0"/>
              </a:rPr>
              <a:t>P</a:t>
            </a:r>
            <a:r>
              <a:rPr sz="1800" b="1" spc="10">
                <a:latin typeface="Segoe UI Semibold" panose="020B0502040204020203" pitchFamily="34" charset="0"/>
                <a:cs typeface="Segoe UI Semibold" panose="020B0502040204020203" pitchFamily="34" charset="0"/>
              </a:rPr>
              <a:t>on-Barry </a:t>
            </a:r>
            <a:r>
              <a:rPr sz="1800" b="1" spc="-15">
                <a:latin typeface="Segoe UI Semibold" panose="020B0502040204020203" pitchFamily="34" charset="0"/>
                <a:cs typeface="Segoe UI Semibold" panose="020B0502040204020203" pitchFamily="34" charset="0"/>
              </a:rPr>
              <a:t>from </a:t>
            </a:r>
            <a:r>
              <a:rPr sz="1800" b="1" spc="-5">
                <a:latin typeface="Segoe UI Semibold" panose="020B0502040204020203" pitchFamily="34" charset="0"/>
                <a:cs typeface="Segoe UI Semibold" panose="020B0502040204020203" pitchFamily="34" charset="0"/>
              </a:rPr>
              <a:t>Mount </a:t>
            </a:r>
            <a:r>
              <a:rPr sz="1800" b="1" spc="-10">
                <a:latin typeface="Segoe UI Semibold" panose="020B0502040204020203" pitchFamily="34" charset="0"/>
                <a:cs typeface="Segoe UI Semibold" panose="020B0502040204020203" pitchFamily="34" charset="0"/>
              </a:rPr>
              <a:t>Holyoke </a:t>
            </a:r>
            <a:r>
              <a:rPr sz="1800" b="1" spc="-5">
                <a:latin typeface="Segoe UI Semibold" panose="020B0502040204020203" pitchFamily="34" charset="0"/>
                <a:cs typeface="Segoe UI Semibold" panose="020B0502040204020203" pitchFamily="34" charset="0"/>
              </a:rPr>
              <a:t>College </a:t>
            </a:r>
            <a:r>
              <a:rPr lang="en-US" sz="1800" b="1" spc="-5">
                <a:latin typeface="Segoe UI Semibold" panose="020B0502040204020203" pitchFamily="34" charset="0"/>
                <a:cs typeface="Segoe UI Semibold" panose="020B0502040204020203" pitchFamily="34" charset="0"/>
              </a:rPr>
              <a:t>and MetaView Mentors </a:t>
            </a:r>
            <a:r>
              <a:rPr sz="1800" b="1" spc="-5">
                <a:latin typeface="Segoe UI Semibold" panose="020B0502040204020203" pitchFamily="34" charset="0"/>
                <a:cs typeface="Segoe UI Semibold" panose="020B0502040204020203" pitchFamily="34" charset="0"/>
              </a:rPr>
              <a:t>for their leadership </a:t>
            </a:r>
            <a:r>
              <a:rPr sz="1800" b="1">
                <a:latin typeface="Segoe UI Semibold" panose="020B0502040204020203" pitchFamily="34" charset="0"/>
                <a:cs typeface="Segoe UI Semibold" panose="020B0502040204020203" pitchFamily="34" charset="0"/>
              </a:rPr>
              <a:t>and</a:t>
            </a:r>
            <a:r>
              <a:rPr sz="1800" b="1" spc="-60">
                <a:latin typeface="Segoe UI Semibold" panose="020B0502040204020203" pitchFamily="34" charset="0"/>
                <a:cs typeface="Segoe UI Semibold" panose="020B0502040204020203" pitchFamily="34" charset="0"/>
              </a:rPr>
              <a:t> </a:t>
            </a:r>
            <a:r>
              <a:rPr sz="1800" b="1" spc="-5">
                <a:latin typeface="Segoe UI Semibold" panose="020B0502040204020203" pitchFamily="34" charset="0"/>
                <a:cs typeface="Segoe UI Semibold" panose="020B0502040204020203" pitchFamily="34" charset="0"/>
              </a:rPr>
              <a:t>collaboration.</a:t>
            </a:r>
            <a:endParaRPr sz="1800" b="1">
              <a:latin typeface="Segoe UI Semibold" panose="020B0502040204020203" pitchFamily="34" charset="0"/>
              <a:cs typeface="Segoe UI Semibold" panose="020B0502040204020203" pitchFamily="34" charset="0"/>
            </a:endParaRPr>
          </a:p>
        </p:txBody>
      </p:sp>
      <p:sp>
        <p:nvSpPr>
          <p:cNvPr id="8" name="object 8"/>
          <p:cNvSpPr/>
          <p:nvPr/>
        </p:nvSpPr>
        <p:spPr>
          <a:xfrm>
            <a:off x="1165020" y="343124"/>
            <a:ext cx="1249680" cy="241935"/>
          </a:xfrm>
          <a:custGeom>
            <a:avLst/>
            <a:gdLst/>
            <a:ahLst/>
            <a:cxnLst/>
            <a:rect l="l" t="t" r="r" b="b"/>
            <a:pathLst>
              <a:path w="1249680" h="241934">
                <a:moveTo>
                  <a:pt x="55067" y="16344"/>
                </a:moveTo>
                <a:lnTo>
                  <a:pt x="0" y="16344"/>
                </a:lnTo>
                <a:lnTo>
                  <a:pt x="0" y="237528"/>
                </a:lnTo>
                <a:lnTo>
                  <a:pt x="35483" y="237528"/>
                </a:lnTo>
                <a:lnTo>
                  <a:pt x="35483" y="64160"/>
                </a:lnTo>
                <a:lnTo>
                  <a:pt x="73600" y="64160"/>
                </a:lnTo>
                <a:lnTo>
                  <a:pt x="55067" y="16344"/>
                </a:lnTo>
                <a:close/>
              </a:path>
              <a:path w="1249680" h="241934">
                <a:moveTo>
                  <a:pt x="73600" y="64160"/>
                </a:moveTo>
                <a:lnTo>
                  <a:pt x="35940" y="64160"/>
                </a:lnTo>
                <a:lnTo>
                  <a:pt x="106286" y="237528"/>
                </a:lnTo>
                <a:lnTo>
                  <a:pt x="131724" y="237528"/>
                </a:lnTo>
                <a:lnTo>
                  <a:pt x="154382" y="180301"/>
                </a:lnTo>
                <a:lnTo>
                  <a:pt x="118617" y="180301"/>
                </a:lnTo>
                <a:lnTo>
                  <a:pt x="73600" y="64160"/>
                </a:lnTo>
                <a:close/>
              </a:path>
              <a:path w="1249680" h="241934">
                <a:moveTo>
                  <a:pt x="239394" y="64160"/>
                </a:moveTo>
                <a:lnTo>
                  <a:pt x="200990" y="64160"/>
                </a:lnTo>
                <a:lnTo>
                  <a:pt x="200990" y="237528"/>
                </a:lnTo>
                <a:lnTo>
                  <a:pt x="239394" y="237528"/>
                </a:lnTo>
                <a:lnTo>
                  <a:pt x="239394" y="64160"/>
                </a:lnTo>
                <a:close/>
              </a:path>
              <a:path w="1249680" h="241934">
                <a:moveTo>
                  <a:pt x="239394" y="16344"/>
                </a:moveTo>
                <a:lnTo>
                  <a:pt x="186639" y="16344"/>
                </a:lnTo>
                <a:lnTo>
                  <a:pt x="119545" y="180301"/>
                </a:lnTo>
                <a:lnTo>
                  <a:pt x="154382" y="180301"/>
                </a:lnTo>
                <a:lnTo>
                  <a:pt x="200367" y="64160"/>
                </a:lnTo>
                <a:lnTo>
                  <a:pt x="239394" y="64160"/>
                </a:lnTo>
                <a:lnTo>
                  <a:pt x="239394" y="16344"/>
                </a:lnTo>
                <a:close/>
              </a:path>
              <a:path w="1249680" h="241934">
                <a:moveTo>
                  <a:pt x="300761" y="11404"/>
                </a:moveTo>
                <a:lnTo>
                  <a:pt x="288010" y="11404"/>
                </a:lnTo>
                <a:lnTo>
                  <a:pt x="282701" y="13487"/>
                </a:lnTo>
                <a:lnTo>
                  <a:pt x="273748" y="21818"/>
                </a:lnTo>
                <a:lnTo>
                  <a:pt x="271513" y="26987"/>
                </a:lnTo>
                <a:lnTo>
                  <a:pt x="271562" y="39230"/>
                </a:lnTo>
                <a:lnTo>
                  <a:pt x="273697" y="44183"/>
                </a:lnTo>
                <a:lnTo>
                  <a:pt x="282435" y="52514"/>
                </a:lnTo>
                <a:lnTo>
                  <a:pt x="287807" y="54597"/>
                </a:lnTo>
                <a:lnTo>
                  <a:pt x="300558" y="54597"/>
                </a:lnTo>
                <a:lnTo>
                  <a:pt x="305955" y="52539"/>
                </a:lnTo>
                <a:lnTo>
                  <a:pt x="314807" y="44310"/>
                </a:lnTo>
                <a:lnTo>
                  <a:pt x="317017" y="39230"/>
                </a:lnTo>
                <a:lnTo>
                  <a:pt x="316931" y="26987"/>
                </a:lnTo>
                <a:lnTo>
                  <a:pt x="314858" y="22072"/>
                </a:lnTo>
                <a:lnTo>
                  <a:pt x="306222" y="13550"/>
                </a:lnTo>
                <a:lnTo>
                  <a:pt x="300761" y="11404"/>
                </a:lnTo>
                <a:close/>
              </a:path>
              <a:path w="1249680" h="241934">
                <a:moveTo>
                  <a:pt x="312699" y="78968"/>
                </a:moveTo>
                <a:lnTo>
                  <a:pt x="275374" y="78968"/>
                </a:lnTo>
                <a:lnTo>
                  <a:pt x="275374" y="237528"/>
                </a:lnTo>
                <a:lnTo>
                  <a:pt x="312699" y="237528"/>
                </a:lnTo>
                <a:lnTo>
                  <a:pt x="312699" y="78968"/>
                </a:lnTo>
                <a:close/>
              </a:path>
              <a:path w="1249680" h="241934">
                <a:moveTo>
                  <a:pt x="431520" y="74955"/>
                </a:moveTo>
                <a:lnTo>
                  <a:pt x="424522" y="74955"/>
                </a:lnTo>
                <a:lnTo>
                  <a:pt x="405172" y="76503"/>
                </a:lnTo>
                <a:lnTo>
                  <a:pt x="361124" y="99707"/>
                </a:lnTo>
                <a:lnTo>
                  <a:pt x="340157" y="144441"/>
                </a:lnTo>
                <a:lnTo>
                  <a:pt x="338759" y="162725"/>
                </a:lnTo>
                <a:lnTo>
                  <a:pt x="340129" y="179153"/>
                </a:lnTo>
                <a:lnTo>
                  <a:pt x="360667" y="219252"/>
                </a:lnTo>
                <a:lnTo>
                  <a:pt x="400888" y="240005"/>
                </a:lnTo>
                <a:lnTo>
                  <a:pt x="417575" y="241388"/>
                </a:lnTo>
                <a:lnTo>
                  <a:pt x="426631" y="241388"/>
                </a:lnTo>
                <a:lnTo>
                  <a:pt x="434936" y="240512"/>
                </a:lnTo>
                <a:lnTo>
                  <a:pt x="450049" y="237020"/>
                </a:lnTo>
                <a:lnTo>
                  <a:pt x="456819" y="234442"/>
                </a:lnTo>
                <a:lnTo>
                  <a:pt x="462775" y="231051"/>
                </a:lnTo>
                <a:lnTo>
                  <a:pt x="462775" y="210388"/>
                </a:lnTo>
                <a:lnTo>
                  <a:pt x="425919" y="210388"/>
                </a:lnTo>
                <a:lnTo>
                  <a:pt x="415313" y="209549"/>
                </a:lnTo>
                <a:lnTo>
                  <a:pt x="380739" y="180887"/>
                </a:lnTo>
                <a:lnTo>
                  <a:pt x="377482" y="159486"/>
                </a:lnTo>
                <a:lnTo>
                  <a:pt x="378330" y="147923"/>
                </a:lnTo>
                <a:lnTo>
                  <a:pt x="398371" y="114489"/>
                </a:lnTo>
                <a:lnTo>
                  <a:pt x="426681" y="106426"/>
                </a:lnTo>
                <a:lnTo>
                  <a:pt x="462775" y="106426"/>
                </a:lnTo>
                <a:lnTo>
                  <a:pt x="462775" y="83908"/>
                </a:lnTo>
                <a:lnTo>
                  <a:pt x="458558" y="81534"/>
                </a:lnTo>
                <a:lnTo>
                  <a:pt x="452881" y="79451"/>
                </a:lnTo>
                <a:lnTo>
                  <a:pt x="438581" y="75857"/>
                </a:lnTo>
                <a:lnTo>
                  <a:pt x="431520" y="74955"/>
                </a:lnTo>
                <a:close/>
              </a:path>
              <a:path w="1249680" h="241934">
                <a:moveTo>
                  <a:pt x="462775" y="196354"/>
                </a:moveTo>
                <a:lnTo>
                  <a:pt x="457123" y="200571"/>
                </a:lnTo>
                <a:lnTo>
                  <a:pt x="450951" y="203962"/>
                </a:lnTo>
                <a:lnTo>
                  <a:pt x="437578" y="209105"/>
                </a:lnTo>
                <a:lnTo>
                  <a:pt x="431469" y="210388"/>
                </a:lnTo>
                <a:lnTo>
                  <a:pt x="462775" y="210388"/>
                </a:lnTo>
                <a:lnTo>
                  <a:pt x="462775" y="196354"/>
                </a:lnTo>
                <a:close/>
              </a:path>
              <a:path w="1249680" h="241934">
                <a:moveTo>
                  <a:pt x="462775" y="106426"/>
                </a:moveTo>
                <a:lnTo>
                  <a:pt x="432955" y="106426"/>
                </a:lnTo>
                <a:lnTo>
                  <a:pt x="439102" y="107581"/>
                </a:lnTo>
                <a:lnTo>
                  <a:pt x="451129" y="112204"/>
                </a:lnTo>
                <a:lnTo>
                  <a:pt x="457022" y="115468"/>
                </a:lnTo>
                <a:lnTo>
                  <a:pt x="462775" y="119684"/>
                </a:lnTo>
                <a:lnTo>
                  <a:pt x="462775" y="106426"/>
                </a:lnTo>
                <a:close/>
              </a:path>
              <a:path w="1249680" h="241934">
                <a:moveTo>
                  <a:pt x="528180" y="78968"/>
                </a:moveTo>
                <a:lnTo>
                  <a:pt x="490842" y="78968"/>
                </a:lnTo>
                <a:lnTo>
                  <a:pt x="490842" y="237528"/>
                </a:lnTo>
                <a:lnTo>
                  <a:pt x="528180" y="237528"/>
                </a:lnTo>
                <a:lnTo>
                  <a:pt x="528180" y="157480"/>
                </a:lnTo>
                <a:lnTo>
                  <a:pt x="528773" y="146230"/>
                </a:lnTo>
                <a:lnTo>
                  <a:pt x="548208" y="113174"/>
                </a:lnTo>
                <a:lnTo>
                  <a:pt x="560882" y="110286"/>
                </a:lnTo>
                <a:lnTo>
                  <a:pt x="583082" y="110286"/>
                </a:lnTo>
                <a:lnTo>
                  <a:pt x="583082" y="103949"/>
                </a:lnTo>
                <a:lnTo>
                  <a:pt x="528180" y="103949"/>
                </a:lnTo>
                <a:lnTo>
                  <a:pt x="528180" y="78968"/>
                </a:lnTo>
                <a:close/>
              </a:path>
              <a:path w="1249680" h="241934">
                <a:moveTo>
                  <a:pt x="583082" y="110286"/>
                </a:moveTo>
                <a:lnTo>
                  <a:pt x="566216" y="110286"/>
                </a:lnTo>
                <a:lnTo>
                  <a:pt x="570776" y="110921"/>
                </a:lnTo>
                <a:lnTo>
                  <a:pt x="578281" y="113499"/>
                </a:lnTo>
                <a:lnTo>
                  <a:pt x="581126" y="114858"/>
                </a:lnTo>
                <a:lnTo>
                  <a:pt x="583082" y="116293"/>
                </a:lnTo>
                <a:lnTo>
                  <a:pt x="583082" y="110286"/>
                </a:lnTo>
                <a:close/>
              </a:path>
              <a:path w="1249680" h="241934">
                <a:moveTo>
                  <a:pt x="572033" y="76352"/>
                </a:moveTo>
                <a:lnTo>
                  <a:pt x="569048" y="76352"/>
                </a:lnTo>
                <a:lnTo>
                  <a:pt x="562060" y="76809"/>
                </a:lnTo>
                <a:lnTo>
                  <a:pt x="528789" y="103949"/>
                </a:lnTo>
                <a:lnTo>
                  <a:pt x="583082" y="103949"/>
                </a:lnTo>
                <a:lnTo>
                  <a:pt x="583082" y="78511"/>
                </a:lnTo>
                <a:lnTo>
                  <a:pt x="581444" y="77889"/>
                </a:lnTo>
                <a:lnTo>
                  <a:pt x="579437" y="77368"/>
                </a:lnTo>
                <a:lnTo>
                  <a:pt x="574700" y="76555"/>
                </a:lnTo>
                <a:lnTo>
                  <a:pt x="572033" y="76352"/>
                </a:lnTo>
                <a:close/>
              </a:path>
              <a:path w="1249680" h="241934">
                <a:moveTo>
                  <a:pt x="669010" y="75260"/>
                </a:moveTo>
                <a:lnTo>
                  <a:pt x="619500" y="88193"/>
                </a:lnTo>
                <a:lnTo>
                  <a:pt x="590654" y="125320"/>
                </a:lnTo>
                <a:lnTo>
                  <a:pt x="585101" y="160566"/>
                </a:lnTo>
                <a:lnTo>
                  <a:pt x="586456" y="178315"/>
                </a:lnTo>
                <a:lnTo>
                  <a:pt x="606780" y="219722"/>
                </a:lnTo>
                <a:lnTo>
                  <a:pt x="647832" y="240034"/>
                </a:lnTo>
                <a:lnTo>
                  <a:pt x="665314" y="241388"/>
                </a:lnTo>
                <a:lnTo>
                  <a:pt x="683438" y="239962"/>
                </a:lnTo>
                <a:lnTo>
                  <a:pt x="699557" y="235681"/>
                </a:lnTo>
                <a:lnTo>
                  <a:pt x="713670" y="228546"/>
                </a:lnTo>
                <a:lnTo>
                  <a:pt x="725779" y="218554"/>
                </a:lnTo>
                <a:lnTo>
                  <a:pt x="732182" y="210388"/>
                </a:lnTo>
                <a:lnTo>
                  <a:pt x="667473" y="210388"/>
                </a:lnTo>
                <a:lnTo>
                  <a:pt x="657594" y="209569"/>
                </a:lnTo>
                <a:lnTo>
                  <a:pt x="626794" y="181232"/>
                </a:lnTo>
                <a:lnTo>
                  <a:pt x="624050" y="160566"/>
                </a:lnTo>
                <a:lnTo>
                  <a:pt x="624104" y="157175"/>
                </a:lnTo>
                <a:lnTo>
                  <a:pt x="635317" y="120383"/>
                </a:lnTo>
                <a:lnTo>
                  <a:pt x="667169" y="106730"/>
                </a:lnTo>
                <a:lnTo>
                  <a:pt x="734178" y="106730"/>
                </a:lnTo>
                <a:lnTo>
                  <a:pt x="727087" y="97396"/>
                </a:lnTo>
                <a:lnTo>
                  <a:pt x="715621" y="87717"/>
                </a:lnTo>
                <a:lnTo>
                  <a:pt x="702121" y="80798"/>
                </a:lnTo>
                <a:lnTo>
                  <a:pt x="686584" y="76645"/>
                </a:lnTo>
                <a:lnTo>
                  <a:pt x="669010" y="75260"/>
                </a:lnTo>
                <a:close/>
              </a:path>
              <a:path w="1249680" h="241934">
                <a:moveTo>
                  <a:pt x="734178" y="106730"/>
                </a:moveTo>
                <a:lnTo>
                  <a:pt x="667169" y="106730"/>
                </a:lnTo>
                <a:lnTo>
                  <a:pt x="676560" y="107545"/>
                </a:lnTo>
                <a:lnTo>
                  <a:pt x="684845" y="109988"/>
                </a:lnTo>
                <a:lnTo>
                  <a:pt x="708428" y="146391"/>
                </a:lnTo>
                <a:lnTo>
                  <a:pt x="709046" y="157175"/>
                </a:lnTo>
                <a:lnTo>
                  <a:pt x="708998" y="160566"/>
                </a:lnTo>
                <a:lnTo>
                  <a:pt x="698474" y="197281"/>
                </a:lnTo>
                <a:lnTo>
                  <a:pt x="667473" y="210388"/>
                </a:lnTo>
                <a:lnTo>
                  <a:pt x="732182" y="210388"/>
                </a:lnTo>
                <a:lnTo>
                  <a:pt x="735497" y="206159"/>
                </a:lnTo>
                <a:lnTo>
                  <a:pt x="742438" y="191798"/>
                </a:lnTo>
                <a:lnTo>
                  <a:pt x="746603" y="175470"/>
                </a:lnTo>
                <a:lnTo>
                  <a:pt x="747991" y="157175"/>
                </a:lnTo>
                <a:lnTo>
                  <a:pt x="746684" y="139322"/>
                </a:lnTo>
                <a:lnTo>
                  <a:pt x="742764" y="123409"/>
                </a:lnTo>
                <a:lnTo>
                  <a:pt x="736231" y="109433"/>
                </a:lnTo>
                <a:lnTo>
                  <a:pt x="734178" y="106730"/>
                </a:lnTo>
                <a:close/>
              </a:path>
              <a:path w="1249680" h="241934">
                <a:moveTo>
                  <a:pt x="765721" y="196189"/>
                </a:moveTo>
                <a:lnTo>
                  <a:pt x="765721" y="232905"/>
                </a:lnTo>
                <a:lnTo>
                  <a:pt x="771283" y="235369"/>
                </a:lnTo>
                <a:lnTo>
                  <a:pt x="778040" y="237401"/>
                </a:lnTo>
                <a:lnTo>
                  <a:pt x="793978" y="240588"/>
                </a:lnTo>
                <a:lnTo>
                  <a:pt x="801255" y="241388"/>
                </a:lnTo>
                <a:lnTo>
                  <a:pt x="807834" y="241388"/>
                </a:lnTo>
                <a:lnTo>
                  <a:pt x="854341" y="227812"/>
                </a:lnTo>
                <a:lnTo>
                  <a:pt x="867382" y="211620"/>
                </a:lnTo>
                <a:lnTo>
                  <a:pt x="802538" y="211620"/>
                </a:lnTo>
                <a:lnTo>
                  <a:pt x="795439" y="210235"/>
                </a:lnTo>
                <a:lnTo>
                  <a:pt x="779818" y="204673"/>
                </a:lnTo>
                <a:lnTo>
                  <a:pt x="772515" y="200926"/>
                </a:lnTo>
                <a:lnTo>
                  <a:pt x="765721" y="196189"/>
                </a:lnTo>
                <a:close/>
              </a:path>
              <a:path w="1249680" h="241934">
                <a:moveTo>
                  <a:pt x="832510" y="74955"/>
                </a:moveTo>
                <a:lnTo>
                  <a:pt x="826960" y="74955"/>
                </a:lnTo>
                <a:lnTo>
                  <a:pt x="814018" y="75819"/>
                </a:lnTo>
                <a:lnTo>
                  <a:pt x="775311" y="96142"/>
                </a:lnTo>
                <a:lnTo>
                  <a:pt x="765721" y="124002"/>
                </a:lnTo>
                <a:lnTo>
                  <a:pt x="766261" y="131968"/>
                </a:lnTo>
                <a:lnTo>
                  <a:pt x="794086" y="166440"/>
                </a:lnTo>
                <a:lnTo>
                  <a:pt x="811685" y="174265"/>
                </a:lnTo>
                <a:lnTo>
                  <a:pt x="818305" y="177434"/>
                </a:lnTo>
                <a:lnTo>
                  <a:pt x="823524" y="180399"/>
                </a:lnTo>
                <a:lnTo>
                  <a:pt x="827341" y="183159"/>
                </a:lnTo>
                <a:lnTo>
                  <a:pt x="831507" y="186715"/>
                </a:lnTo>
                <a:lnTo>
                  <a:pt x="833589" y="191046"/>
                </a:lnTo>
                <a:lnTo>
                  <a:pt x="833589" y="201752"/>
                </a:lnTo>
                <a:lnTo>
                  <a:pt x="831595" y="205701"/>
                </a:lnTo>
                <a:lnTo>
                  <a:pt x="823569" y="210439"/>
                </a:lnTo>
                <a:lnTo>
                  <a:pt x="817346" y="211620"/>
                </a:lnTo>
                <a:lnTo>
                  <a:pt x="867382" y="211620"/>
                </a:lnTo>
                <a:lnTo>
                  <a:pt x="870463" y="202505"/>
                </a:lnTo>
                <a:lnTo>
                  <a:pt x="871537" y="191871"/>
                </a:lnTo>
                <a:lnTo>
                  <a:pt x="870973" y="184222"/>
                </a:lnTo>
                <a:lnTo>
                  <a:pt x="841474" y="149293"/>
                </a:lnTo>
                <a:lnTo>
                  <a:pt x="819505" y="140042"/>
                </a:lnTo>
                <a:lnTo>
                  <a:pt x="811999" y="136220"/>
                </a:lnTo>
                <a:lnTo>
                  <a:pt x="805205" y="130149"/>
                </a:lnTo>
                <a:lnTo>
                  <a:pt x="803516" y="125958"/>
                </a:lnTo>
                <a:lnTo>
                  <a:pt x="803516" y="115785"/>
                </a:lnTo>
                <a:lnTo>
                  <a:pt x="805497" y="111975"/>
                </a:lnTo>
                <a:lnTo>
                  <a:pt x="813409" y="106426"/>
                </a:lnTo>
                <a:lnTo>
                  <a:pt x="818946" y="105029"/>
                </a:lnTo>
                <a:lnTo>
                  <a:pt x="862901" y="105029"/>
                </a:lnTo>
                <a:lnTo>
                  <a:pt x="862901" y="81597"/>
                </a:lnTo>
                <a:lnTo>
                  <a:pt x="858265" y="79641"/>
                </a:lnTo>
                <a:lnTo>
                  <a:pt x="852512" y="78041"/>
                </a:lnTo>
                <a:lnTo>
                  <a:pt x="838733" y="75577"/>
                </a:lnTo>
                <a:lnTo>
                  <a:pt x="832510" y="74955"/>
                </a:lnTo>
                <a:close/>
              </a:path>
              <a:path w="1249680" h="241934">
                <a:moveTo>
                  <a:pt x="862901" y="105029"/>
                </a:moveTo>
                <a:lnTo>
                  <a:pt x="832510" y="105029"/>
                </a:lnTo>
                <a:lnTo>
                  <a:pt x="839038" y="106222"/>
                </a:lnTo>
                <a:lnTo>
                  <a:pt x="852208" y="110947"/>
                </a:lnTo>
                <a:lnTo>
                  <a:pt x="857961" y="113779"/>
                </a:lnTo>
                <a:lnTo>
                  <a:pt x="862901" y="117068"/>
                </a:lnTo>
                <a:lnTo>
                  <a:pt x="862901" y="105029"/>
                </a:lnTo>
                <a:close/>
              </a:path>
              <a:path w="1249680" h="241934">
                <a:moveTo>
                  <a:pt x="971486" y="75260"/>
                </a:moveTo>
                <a:lnTo>
                  <a:pt x="921974" y="88193"/>
                </a:lnTo>
                <a:lnTo>
                  <a:pt x="893130" y="125320"/>
                </a:lnTo>
                <a:lnTo>
                  <a:pt x="887577" y="160566"/>
                </a:lnTo>
                <a:lnTo>
                  <a:pt x="888932" y="178315"/>
                </a:lnTo>
                <a:lnTo>
                  <a:pt x="909243" y="219722"/>
                </a:lnTo>
                <a:lnTo>
                  <a:pt x="950297" y="240034"/>
                </a:lnTo>
                <a:lnTo>
                  <a:pt x="967778" y="241388"/>
                </a:lnTo>
                <a:lnTo>
                  <a:pt x="985901" y="239962"/>
                </a:lnTo>
                <a:lnTo>
                  <a:pt x="1002020" y="235681"/>
                </a:lnTo>
                <a:lnTo>
                  <a:pt x="1016134" y="228546"/>
                </a:lnTo>
                <a:lnTo>
                  <a:pt x="1028242" y="218554"/>
                </a:lnTo>
                <a:lnTo>
                  <a:pt x="1034645" y="210388"/>
                </a:lnTo>
                <a:lnTo>
                  <a:pt x="969937" y="210388"/>
                </a:lnTo>
                <a:lnTo>
                  <a:pt x="960057" y="209569"/>
                </a:lnTo>
                <a:lnTo>
                  <a:pt x="929257" y="181232"/>
                </a:lnTo>
                <a:lnTo>
                  <a:pt x="926513" y="160566"/>
                </a:lnTo>
                <a:lnTo>
                  <a:pt x="926568" y="157175"/>
                </a:lnTo>
                <a:lnTo>
                  <a:pt x="937780" y="120383"/>
                </a:lnTo>
                <a:lnTo>
                  <a:pt x="969632" y="106730"/>
                </a:lnTo>
                <a:lnTo>
                  <a:pt x="1036652" y="106730"/>
                </a:lnTo>
                <a:lnTo>
                  <a:pt x="1029563" y="97396"/>
                </a:lnTo>
                <a:lnTo>
                  <a:pt x="1018090" y="87717"/>
                </a:lnTo>
                <a:lnTo>
                  <a:pt x="1004587" y="80798"/>
                </a:lnTo>
                <a:lnTo>
                  <a:pt x="989053" y="76645"/>
                </a:lnTo>
                <a:lnTo>
                  <a:pt x="971486" y="75260"/>
                </a:lnTo>
                <a:close/>
              </a:path>
              <a:path w="1249680" h="241934">
                <a:moveTo>
                  <a:pt x="1036652" y="106730"/>
                </a:moveTo>
                <a:lnTo>
                  <a:pt x="969632" y="106730"/>
                </a:lnTo>
                <a:lnTo>
                  <a:pt x="979023" y="107545"/>
                </a:lnTo>
                <a:lnTo>
                  <a:pt x="987309" y="109988"/>
                </a:lnTo>
                <a:lnTo>
                  <a:pt x="1010902" y="146391"/>
                </a:lnTo>
                <a:lnTo>
                  <a:pt x="1011522" y="157175"/>
                </a:lnTo>
                <a:lnTo>
                  <a:pt x="1011474" y="160566"/>
                </a:lnTo>
                <a:lnTo>
                  <a:pt x="1000937" y="197281"/>
                </a:lnTo>
                <a:lnTo>
                  <a:pt x="969937" y="210388"/>
                </a:lnTo>
                <a:lnTo>
                  <a:pt x="1034645" y="210388"/>
                </a:lnTo>
                <a:lnTo>
                  <a:pt x="1037960" y="206159"/>
                </a:lnTo>
                <a:lnTo>
                  <a:pt x="1044902" y="191798"/>
                </a:lnTo>
                <a:lnTo>
                  <a:pt x="1049066" y="175470"/>
                </a:lnTo>
                <a:lnTo>
                  <a:pt x="1050455" y="157175"/>
                </a:lnTo>
                <a:lnTo>
                  <a:pt x="1049149" y="139322"/>
                </a:lnTo>
                <a:lnTo>
                  <a:pt x="1045233" y="123409"/>
                </a:lnTo>
                <a:lnTo>
                  <a:pt x="1038705" y="109433"/>
                </a:lnTo>
                <a:lnTo>
                  <a:pt x="1036652" y="106730"/>
                </a:lnTo>
                <a:close/>
              </a:path>
              <a:path w="1249680" h="241934">
                <a:moveTo>
                  <a:pt x="1211770" y="109512"/>
                </a:moveTo>
                <a:lnTo>
                  <a:pt x="1174292" y="109512"/>
                </a:lnTo>
                <a:lnTo>
                  <a:pt x="1174292" y="190944"/>
                </a:lnTo>
                <a:lnTo>
                  <a:pt x="1186091" y="228815"/>
                </a:lnTo>
                <a:lnTo>
                  <a:pt x="1221498" y="241388"/>
                </a:lnTo>
                <a:lnTo>
                  <a:pt x="1226845" y="241388"/>
                </a:lnTo>
                <a:lnTo>
                  <a:pt x="1232268" y="240830"/>
                </a:lnTo>
                <a:lnTo>
                  <a:pt x="1243266" y="238556"/>
                </a:lnTo>
                <a:lnTo>
                  <a:pt x="1247203" y="237324"/>
                </a:lnTo>
                <a:lnTo>
                  <a:pt x="1249565" y="235991"/>
                </a:lnTo>
                <a:lnTo>
                  <a:pt x="1249565" y="210388"/>
                </a:lnTo>
                <a:lnTo>
                  <a:pt x="1226223" y="210388"/>
                </a:lnTo>
                <a:lnTo>
                  <a:pt x="1220647" y="208381"/>
                </a:lnTo>
                <a:lnTo>
                  <a:pt x="1213548" y="200355"/>
                </a:lnTo>
                <a:lnTo>
                  <a:pt x="1211770" y="193471"/>
                </a:lnTo>
                <a:lnTo>
                  <a:pt x="1211770" y="109512"/>
                </a:lnTo>
                <a:close/>
              </a:path>
              <a:path w="1249680" h="241934">
                <a:moveTo>
                  <a:pt x="1118704" y="109512"/>
                </a:moveTo>
                <a:lnTo>
                  <a:pt x="1080909" y="109512"/>
                </a:lnTo>
                <a:lnTo>
                  <a:pt x="1080909" y="237528"/>
                </a:lnTo>
                <a:lnTo>
                  <a:pt x="1118704" y="237528"/>
                </a:lnTo>
                <a:lnTo>
                  <a:pt x="1118704" y="109512"/>
                </a:lnTo>
                <a:close/>
              </a:path>
              <a:path w="1249680" h="241934">
                <a:moveTo>
                  <a:pt x="1249565" y="205143"/>
                </a:moveTo>
                <a:lnTo>
                  <a:pt x="1247305" y="206578"/>
                </a:lnTo>
                <a:lnTo>
                  <a:pt x="1244650" y="207810"/>
                </a:lnTo>
                <a:lnTo>
                  <a:pt x="1238592" y="209867"/>
                </a:lnTo>
                <a:lnTo>
                  <a:pt x="1235989" y="210388"/>
                </a:lnTo>
                <a:lnTo>
                  <a:pt x="1249565" y="210388"/>
                </a:lnTo>
                <a:lnTo>
                  <a:pt x="1249565" y="205143"/>
                </a:lnTo>
                <a:close/>
              </a:path>
              <a:path w="1249680" h="241934">
                <a:moveTo>
                  <a:pt x="1249565" y="78968"/>
                </a:moveTo>
                <a:lnTo>
                  <a:pt x="1054379" y="78968"/>
                </a:lnTo>
                <a:lnTo>
                  <a:pt x="1054379" y="109512"/>
                </a:lnTo>
                <a:lnTo>
                  <a:pt x="1249565" y="109512"/>
                </a:lnTo>
                <a:lnTo>
                  <a:pt x="1249565" y="78968"/>
                </a:lnTo>
                <a:close/>
              </a:path>
              <a:path w="1249680" h="241934">
                <a:moveTo>
                  <a:pt x="1143431" y="0"/>
                </a:moveTo>
                <a:lnTo>
                  <a:pt x="1138910" y="0"/>
                </a:lnTo>
                <a:lnTo>
                  <a:pt x="1126758" y="997"/>
                </a:lnTo>
                <a:lnTo>
                  <a:pt x="1090060" y="24508"/>
                </a:lnTo>
                <a:lnTo>
                  <a:pt x="1080909" y="56908"/>
                </a:lnTo>
                <a:lnTo>
                  <a:pt x="1080909" y="78968"/>
                </a:lnTo>
                <a:lnTo>
                  <a:pt x="1118704" y="78968"/>
                </a:lnTo>
                <a:lnTo>
                  <a:pt x="1118704" y="50279"/>
                </a:lnTo>
                <a:lnTo>
                  <a:pt x="1120800" y="43053"/>
                </a:lnTo>
                <a:lnTo>
                  <a:pt x="1129245" y="33286"/>
                </a:lnTo>
                <a:lnTo>
                  <a:pt x="1135253" y="30848"/>
                </a:lnTo>
                <a:lnTo>
                  <a:pt x="1160195" y="30848"/>
                </a:lnTo>
                <a:lnTo>
                  <a:pt x="1160195" y="2768"/>
                </a:lnTo>
                <a:lnTo>
                  <a:pt x="1157516" y="1841"/>
                </a:lnTo>
                <a:lnTo>
                  <a:pt x="1154430" y="1155"/>
                </a:lnTo>
                <a:lnTo>
                  <a:pt x="1147445" y="228"/>
                </a:lnTo>
                <a:lnTo>
                  <a:pt x="1143431" y="0"/>
                </a:lnTo>
                <a:close/>
              </a:path>
              <a:path w="1249680" h="241934">
                <a:moveTo>
                  <a:pt x="1211770" y="31927"/>
                </a:moveTo>
                <a:lnTo>
                  <a:pt x="1174292" y="43332"/>
                </a:lnTo>
                <a:lnTo>
                  <a:pt x="1174292" y="78968"/>
                </a:lnTo>
                <a:lnTo>
                  <a:pt x="1211770" y="78968"/>
                </a:lnTo>
                <a:lnTo>
                  <a:pt x="1211770" y="31927"/>
                </a:lnTo>
                <a:close/>
              </a:path>
              <a:path w="1249680" h="241934">
                <a:moveTo>
                  <a:pt x="1160195" y="30848"/>
                </a:moveTo>
                <a:lnTo>
                  <a:pt x="1147076" y="30848"/>
                </a:lnTo>
                <a:lnTo>
                  <a:pt x="1150632" y="31356"/>
                </a:lnTo>
                <a:lnTo>
                  <a:pt x="1156792" y="33413"/>
                </a:lnTo>
                <a:lnTo>
                  <a:pt x="1158951" y="34290"/>
                </a:lnTo>
                <a:lnTo>
                  <a:pt x="1160195" y="35001"/>
                </a:lnTo>
                <a:lnTo>
                  <a:pt x="1160195" y="30848"/>
                </a:lnTo>
                <a:close/>
              </a:path>
            </a:pathLst>
          </a:custGeom>
          <a:solidFill>
            <a:srgbClr val="727272"/>
          </a:solidFill>
        </p:spPr>
        <p:txBody>
          <a:bodyPr wrap="square" lIns="0" tIns="0" rIns="0" bIns="0" rtlCol="0"/>
          <a:lstStyle/>
          <a:p>
            <a:endParaRPr/>
          </a:p>
        </p:txBody>
      </p:sp>
      <p:sp>
        <p:nvSpPr>
          <p:cNvPr id="9" name="object 9"/>
          <p:cNvSpPr/>
          <p:nvPr/>
        </p:nvSpPr>
        <p:spPr>
          <a:xfrm>
            <a:off x="685800" y="285750"/>
            <a:ext cx="368630" cy="36863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8" y="1301372"/>
            <a:ext cx="6238395" cy="1149033"/>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Active Listening</a:t>
            </a:r>
            <a:r>
              <a:rPr sz="3600" b="1" spc="-25" dirty="0">
                <a:solidFill>
                  <a:srgbClr val="FFFFFF"/>
                </a:solidFill>
                <a:latin typeface="Segoe UI Semibold" panose="020B0502040204020203" pitchFamily="34" charset="0"/>
                <a:cs typeface="Segoe UI Semibold" panose="020B0502040204020203" pitchFamily="34" charset="0"/>
              </a:rPr>
              <a:t> </a:t>
            </a:r>
            <a:endParaRPr lang="en-US" sz="3600" b="1" spc="-35" dirty="0">
              <a:solidFill>
                <a:srgbClr val="50E6FF"/>
              </a:solidFill>
              <a:latin typeface="Segoe UI Semibold" panose="020B0502040204020203" pitchFamily="34" charset="0"/>
              <a:cs typeface="Segoe UI Semibold" panose="020B0502040204020203" pitchFamily="34" charset="0"/>
            </a:endParaRPr>
          </a:p>
          <a:p>
            <a:pPr marL="12700" marR="2527935">
              <a:lnSpc>
                <a:spcPts val="3800"/>
              </a:lnSpc>
              <a:spcBef>
                <a:spcPts val="660"/>
              </a:spcBef>
            </a:pPr>
            <a:r>
              <a:rPr lang="en-US" sz="3600" b="1" spc="-35" dirty="0">
                <a:solidFill>
                  <a:srgbClr val="2AE0CA"/>
                </a:solidFill>
                <a:latin typeface="Segoe UI Semibold" panose="020B0502040204020203" pitchFamily="34" charset="0"/>
                <a:cs typeface="Segoe UI Semibold" panose="020B0502040204020203" pitchFamily="34" charset="0"/>
              </a:rPr>
              <a:t>cohort discussion</a:t>
            </a:r>
            <a:endParaRPr sz="3600" b="1" dirty="0">
              <a:solidFill>
                <a:srgbClr val="2AE0CA"/>
              </a:solidFill>
              <a:latin typeface="Segoe UI Semibold" panose="020B0502040204020203" pitchFamily="34" charset="0"/>
              <a:cs typeface="Segoe UI Semibold" panose="020B0502040204020203" pitchFamily="34" charset="0"/>
            </a:endParaRPr>
          </a:p>
        </p:txBody>
      </p:sp>
      <p:sp>
        <p:nvSpPr>
          <p:cNvPr id="14" name="Rectangle 13">
            <a:extLst>
              <a:ext uri="{FF2B5EF4-FFF2-40B4-BE49-F238E27FC236}">
                <a16:creationId xmlns:a16="http://schemas.microsoft.com/office/drawing/2014/main" id="{8D9960BD-1B22-F348-BC59-649788AA3968}"/>
              </a:ext>
            </a:extLst>
          </p:cNvPr>
          <p:cNvSpPr/>
          <p:nvPr/>
        </p:nvSpPr>
        <p:spPr>
          <a:xfrm>
            <a:off x="673100" y="0"/>
            <a:ext cx="1612900" cy="645459"/>
          </a:xfrm>
          <a:prstGeom prst="rect">
            <a:avLst/>
          </a:prstGeom>
          <a:solidFill>
            <a:srgbClr val="128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8475"/>
              </a:solidFill>
            </a:endParaRPr>
          </a:p>
        </p:txBody>
      </p:sp>
      <p:sp>
        <p:nvSpPr>
          <p:cNvPr id="15" name="object 5">
            <a:extLst>
              <a:ext uri="{FF2B5EF4-FFF2-40B4-BE49-F238E27FC236}">
                <a16:creationId xmlns:a16="http://schemas.microsoft.com/office/drawing/2014/main" id="{6FD1BBC4-43AF-A24B-A599-EBF4EE60E4E7}"/>
              </a:ext>
            </a:extLst>
          </p:cNvPr>
          <p:cNvSpPr txBox="1"/>
          <p:nvPr/>
        </p:nvSpPr>
        <p:spPr>
          <a:xfrm>
            <a:off x="7585181" y="1328960"/>
            <a:ext cx="6238395" cy="2711127"/>
          </a:xfrm>
          <a:prstGeom prst="rect">
            <a:avLst/>
          </a:prstGeom>
        </p:spPr>
        <p:txBody>
          <a:bodyPr vert="horz" wrap="square" lIns="0" tIns="12700" rIns="0" bIns="0" rtlCol="0">
            <a:spAutoFit/>
          </a:bodyPr>
          <a:lstStyle/>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Listen with purpose:</a:t>
            </a:r>
          </a:p>
          <a:p>
            <a:pPr marL="355600" marR="5080" indent="-342900">
              <a:lnSpc>
                <a:spcPct val="108300"/>
              </a:lnSpc>
              <a:spcBef>
                <a:spcPts val="100"/>
              </a:spcBef>
              <a:buFont typeface="Arial" panose="020B0604020202020204" pitchFamily="34" charset="0"/>
              <a:buChar char="•"/>
            </a:pPr>
            <a:r>
              <a:rPr lang="en-US" sz="2000" b="1" dirty="0">
                <a:solidFill>
                  <a:srgbClr val="FFFFFF"/>
                </a:solidFill>
                <a:latin typeface="Segoe UI Semibold" panose="020B0502040204020203" pitchFamily="34" charset="0"/>
                <a:cs typeface="Segoe UI Semibold" panose="020B0502040204020203" pitchFamily="34" charset="0"/>
              </a:rPr>
              <a:t>Create space</a:t>
            </a:r>
          </a:p>
          <a:p>
            <a:pPr marL="355600" marR="5080" indent="-342900">
              <a:lnSpc>
                <a:spcPct val="108300"/>
              </a:lnSpc>
              <a:spcBef>
                <a:spcPts val="100"/>
              </a:spcBef>
              <a:buFont typeface="Arial" panose="020B0604020202020204" pitchFamily="34" charset="0"/>
              <a:buChar char="•"/>
            </a:pPr>
            <a:r>
              <a:rPr lang="en-US" sz="2000" b="1" dirty="0">
                <a:solidFill>
                  <a:srgbClr val="FFFFFF"/>
                </a:solidFill>
                <a:latin typeface="Segoe UI Semibold" panose="020B0502040204020203" pitchFamily="34" charset="0"/>
                <a:cs typeface="Segoe UI Semibold" panose="020B0502040204020203" pitchFamily="34" charset="0"/>
              </a:rPr>
              <a:t>Mirror to clarify</a:t>
            </a:r>
          </a:p>
          <a:p>
            <a:pPr marL="355600" marR="5080" indent="-342900">
              <a:lnSpc>
                <a:spcPct val="108300"/>
              </a:lnSpc>
              <a:spcBef>
                <a:spcPts val="100"/>
              </a:spcBef>
              <a:buFont typeface="Arial" panose="020B0604020202020204" pitchFamily="34" charset="0"/>
              <a:buChar char="•"/>
            </a:pPr>
            <a:r>
              <a:rPr lang="en-US" sz="2000" b="1" dirty="0">
                <a:solidFill>
                  <a:srgbClr val="FFFFFF"/>
                </a:solidFill>
                <a:latin typeface="Segoe UI Semibold" panose="020B0502040204020203" pitchFamily="34" charset="0"/>
                <a:cs typeface="Segoe UI Semibold" panose="020B0502040204020203" pitchFamily="34" charset="0"/>
              </a:rPr>
              <a:t>Try on perspective</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Intent vs. impact:</a:t>
            </a:r>
            <a:br>
              <a:rPr lang="en-US" sz="2000" b="1" dirty="0">
                <a:solidFill>
                  <a:srgbClr val="FFFFFF"/>
                </a:solidFill>
                <a:latin typeface="Segoe UI Semibold" panose="020B0502040204020203" pitchFamily="34" charset="0"/>
                <a:cs typeface="Segoe UI Semibold" panose="020B0502040204020203" pitchFamily="34" charset="0"/>
              </a:rPr>
            </a:br>
            <a:r>
              <a:rPr lang="en-US" sz="2000" b="1" dirty="0">
                <a:solidFill>
                  <a:srgbClr val="FFFFFF"/>
                </a:solidFill>
                <a:latin typeface="Segoe UI Semibold" panose="020B0502040204020203" pitchFamily="34" charset="0"/>
                <a:cs typeface="Segoe UI Semibold" panose="020B0502040204020203" pitchFamily="34" charset="0"/>
              </a:rPr>
              <a:t>A well-intended message can still come across otherwise.</a:t>
            </a:r>
          </a:p>
        </p:txBody>
      </p:sp>
      <p:sp>
        <p:nvSpPr>
          <p:cNvPr id="3" name="Slide Number Placeholder 2">
            <a:extLst>
              <a:ext uri="{FF2B5EF4-FFF2-40B4-BE49-F238E27FC236}">
                <a16:creationId xmlns:a16="http://schemas.microsoft.com/office/drawing/2014/main" id="{4D9FD48F-088F-4F46-A9F9-549EA0777FDD}"/>
              </a:ext>
            </a:extLst>
          </p:cNvPr>
          <p:cNvSpPr>
            <a:spLocks noGrp="1"/>
          </p:cNvSpPr>
          <p:nvPr>
            <p:ph type="sldNum" sz="quarter" idx="11"/>
          </p:nvPr>
        </p:nvSpPr>
        <p:spPr/>
        <p:txBody>
          <a:bodyPr/>
          <a:lstStyle/>
          <a:p>
            <a:fld id="{EA54778E-4E51-5441-9EBB-208B74909D2B}" type="slidenum">
              <a:rPr lang="en-US"/>
              <a:pPr/>
              <a:t>11</a:t>
            </a:fld>
            <a:endParaRPr lang="en-US"/>
          </a:p>
        </p:txBody>
      </p:sp>
    </p:spTree>
    <p:extLst>
      <p:ext uri="{BB962C8B-B14F-4D97-AF65-F5344CB8AC3E}">
        <p14:creationId xmlns:p14="http://schemas.microsoft.com/office/powerpoint/2010/main" val="225141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008575"/>
          </a:solidFill>
        </p:spPr>
        <p:txBody>
          <a:bodyPr wrap="square" lIns="0" tIns="0" rIns="0" bIns="0" rtlCol="0"/>
          <a:lstStyle/>
          <a:p>
            <a:endParaRPr/>
          </a:p>
        </p:txBody>
      </p:sp>
      <p:sp>
        <p:nvSpPr>
          <p:cNvPr id="3" name="object 3"/>
          <p:cNvSpPr txBox="1">
            <a:spLocks noGrp="1"/>
          </p:cNvSpPr>
          <p:nvPr>
            <p:ph type="title"/>
          </p:nvPr>
        </p:nvSpPr>
        <p:spPr>
          <a:xfrm>
            <a:off x="673100" y="1303958"/>
            <a:ext cx="3822700" cy="566822"/>
          </a:xfrm>
          <a:prstGeom prst="rect">
            <a:avLst/>
          </a:prstGeom>
        </p:spPr>
        <p:txBody>
          <a:bodyPr vert="horz" wrap="square" lIns="0" tIns="12700" rIns="0" bIns="0" rtlCol="0">
            <a:spAutoFit/>
          </a:bodyPr>
          <a:lstStyle/>
          <a:p>
            <a:pPr marL="12700">
              <a:lnSpc>
                <a:spcPct val="100000"/>
              </a:lnSpc>
              <a:spcBef>
                <a:spcPts val="100"/>
              </a:spcBef>
            </a:pPr>
            <a:r>
              <a:rPr lang="en-US" sz="3600" b="1" spc="-30">
                <a:latin typeface="Segoe UI Semibold" panose="020B0502040204020203" pitchFamily="34" charset="0"/>
                <a:cs typeface="Segoe UI Semibold" panose="020B0502040204020203" pitchFamily="34" charset="0"/>
              </a:rPr>
              <a:t>Ground Rules</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274A46"/>
          </a:solidFill>
        </p:spPr>
        <p:txBody>
          <a:bodyPr wrap="square" lIns="0" tIns="0" rIns="0" bIns="0" rtlCol="0"/>
          <a:lstStyle/>
          <a:p>
            <a:endParaRPr/>
          </a:p>
        </p:txBody>
      </p:sp>
      <p:sp>
        <p:nvSpPr>
          <p:cNvPr id="5" name="object 5"/>
          <p:cNvSpPr txBox="1"/>
          <p:nvPr/>
        </p:nvSpPr>
        <p:spPr>
          <a:xfrm>
            <a:off x="7585181" y="1328960"/>
            <a:ext cx="6238395" cy="5127686"/>
          </a:xfrm>
          <a:prstGeom prst="rect">
            <a:avLst/>
          </a:prstGeom>
        </p:spPr>
        <p:txBody>
          <a:bodyPr vert="horz" wrap="square" lIns="0" tIns="12700" rIns="0" bIns="0" rtlCol="0">
            <a:spAutoFit/>
          </a:bodyPr>
          <a:lstStyle/>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Be open-minded.</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Speak from your own perspective.</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Facilitation means interruption &amp; allowing for silence.</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Be patient &amp; create space for all to learn.</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Assume good intention; </a:t>
            </a:r>
            <a:br>
              <a:rPr lang="en-US" sz="2000" b="1" dirty="0">
                <a:solidFill>
                  <a:srgbClr val="FFFFFF"/>
                </a:solidFill>
                <a:latin typeface="Segoe UI Semibold" panose="020B0502040204020203" pitchFamily="34" charset="0"/>
                <a:cs typeface="Segoe UI Semibold" panose="020B0502040204020203" pitchFamily="34" charset="0"/>
              </a:rPr>
            </a:br>
            <a:r>
              <a:rPr lang="en-US" sz="2000" b="1" dirty="0">
                <a:solidFill>
                  <a:srgbClr val="FFFFFF"/>
                </a:solidFill>
                <a:latin typeface="Segoe UI Semibold" panose="020B0502040204020203" pitchFamily="34" charset="0"/>
                <a:cs typeface="Segoe UI Semibold" panose="020B0502040204020203" pitchFamily="34" charset="0"/>
              </a:rPr>
              <a:t>recognize intent vs. impact.</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What’s said here stays here; </a:t>
            </a:r>
            <a:br>
              <a:rPr lang="en-US" sz="2000" b="1" dirty="0">
                <a:solidFill>
                  <a:srgbClr val="FFFFFF"/>
                </a:solidFill>
                <a:latin typeface="Segoe UI Semibold" panose="020B0502040204020203" pitchFamily="34" charset="0"/>
                <a:cs typeface="Segoe UI Semibold" panose="020B0502040204020203" pitchFamily="34" charset="0"/>
              </a:rPr>
            </a:br>
            <a:r>
              <a:rPr lang="en-US" sz="2000" b="1" dirty="0">
                <a:solidFill>
                  <a:srgbClr val="FFFFFF"/>
                </a:solidFill>
                <a:latin typeface="Segoe UI Semibold" panose="020B0502040204020203" pitchFamily="34" charset="0"/>
                <a:cs typeface="Segoe UI Semibold" panose="020B0502040204020203" pitchFamily="34" charset="0"/>
              </a:rPr>
              <a:t>what’s learned can be shared.</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Our role: mentors and facilitators not tutors </a:t>
            </a: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058570" y="7550929"/>
            <a:ext cx="1505336"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1" name="Slide Number Placeholder 10">
            <a:extLst>
              <a:ext uri="{FF2B5EF4-FFF2-40B4-BE49-F238E27FC236}">
                <a16:creationId xmlns:a16="http://schemas.microsoft.com/office/drawing/2014/main" id="{70E41697-D296-144A-A1F7-70CEFDF063FF}"/>
              </a:ext>
            </a:extLst>
          </p:cNvPr>
          <p:cNvSpPr>
            <a:spLocks noGrp="1"/>
          </p:cNvSpPr>
          <p:nvPr>
            <p:ph type="sldNum" sz="quarter" idx="11"/>
          </p:nvPr>
        </p:nvSpPr>
        <p:spPr/>
        <p:txBody>
          <a:bodyPr/>
          <a:lstStyle/>
          <a:p>
            <a:fld id="{EA54778E-4E51-5441-9EBB-208B74909D2B}" type="slidenum">
              <a:rPr lang="en-US"/>
              <a:pPr/>
              <a:t>12</a:t>
            </a:fld>
            <a:endParaRPr lang="en-US"/>
          </a:p>
        </p:txBody>
      </p:sp>
    </p:spTree>
    <p:extLst>
      <p:ext uri="{BB962C8B-B14F-4D97-AF65-F5344CB8AC3E}">
        <p14:creationId xmlns:p14="http://schemas.microsoft.com/office/powerpoint/2010/main" val="306205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0" y="270876"/>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pSp>
        <p:nvGrpSpPr>
          <p:cNvPr id="57" name="Group 56">
            <a:extLst>
              <a:ext uri="{FF2B5EF4-FFF2-40B4-BE49-F238E27FC236}">
                <a16:creationId xmlns:a16="http://schemas.microsoft.com/office/drawing/2014/main" id="{AA18E396-26CC-2B4D-BA41-4A3525C105D0}"/>
              </a:ext>
            </a:extLst>
          </p:cNvPr>
          <p:cNvGrpSpPr/>
          <p:nvPr/>
        </p:nvGrpSpPr>
        <p:grpSpPr>
          <a:xfrm>
            <a:off x="678242" y="7550929"/>
            <a:ext cx="1948143" cy="466794"/>
            <a:chOff x="678242" y="7550929"/>
            <a:chExt cx="1948143" cy="466794"/>
          </a:xfrm>
        </p:grpSpPr>
        <p:sp>
          <p:nvSpPr>
            <p:cNvPr id="58" name="object 9">
              <a:extLst>
                <a:ext uri="{FF2B5EF4-FFF2-40B4-BE49-F238E27FC236}">
                  <a16:creationId xmlns:a16="http://schemas.microsoft.com/office/drawing/2014/main" id="{97BE3C12-3FE9-2B4B-9445-5F6C26308E1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9" name="object 3">
              <a:extLst>
                <a:ext uri="{FF2B5EF4-FFF2-40B4-BE49-F238E27FC236}">
                  <a16:creationId xmlns:a16="http://schemas.microsoft.com/office/drawing/2014/main" id="{D0A3A112-2D65-BF4C-93C2-1A337F9272B9}"/>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60" name="object 4">
              <a:extLst>
                <a:ext uri="{FF2B5EF4-FFF2-40B4-BE49-F238E27FC236}">
                  <a16:creationId xmlns:a16="http://schemas.microsoft.com/office/drawing/2014/main" id="{5CF6C87F-9EE0-0643-B617-3784B925EF45}"/>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sp>
        <p:nvSpPr>
          <p:cNvPr id="18" name="Rectangle 17">
            <a:extLst>
              <a:ext uri="{FF2B5EF4-FFF2-40B4-BE49-F238E27FC236}">
                <a16:creationId xmlns:a16="http://schemas.microsoft.com/office/drawing/2014/main" id="{76548CE7-715B-9941-92F6-4E631D4BFFF3}"/>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bject 8">
            <a:extLst>
              <a:ext uri="{FF2B5EF4-FFF2-40B4-BE49-F238E27FC236}">
                <a16:creationId xmlns:a16="http://schemas.microsoft.com/office/drawing/2014/main" id="{C16ED120-7C33-8343-8E3E-91E0E4CB3C3D}"/>
              </a:ext>
            </a:extLst>
          </p:cNvPr>
          <p:cNvSpPr txBox="1">
            <a:spLocks/>
          </p:cNvSpPr>
          <p:nvPr/>
        </p:nvSpPr>
        <p:spPr>
          <a:xfrm>
            <a:off x="953768" y="1234187"/>
            <a:ext cx="12722863" cy="117166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spc="-5" dirty="0">
                <a:solidFill>
                  <a:schemeClr val="bg1"/>
                </a:solidFill>
              </a:rPr>
              <a:t>What can you apply from today to your life?</a:t>
            </a:r>
            <a:endParaRPr lang="en-US" dirty="0">
              <a:solidFill>
                <a:schemeClr val="bg1"/>
              </a:solidFill>
            </a:endParaRPr>
          </a:p>
        </p:txBody>
      </p:sp>
      <p:sp>
        <p:nvSpPr>
          <p:cNvPr id="20" name="object 9">
            <a:extLst>
              <a:ext uri="{FF2B5EF4-FFF2-40B4-BE49-F238E27FC236}">
                <a16:creationId xmlns:a16="http://schemas.microsoft.com/office/drawing/2014/main" id="{46035BF5-557F-2F44-A26A-E0CE662F615E}"/>
              </a:ext>
            </a:extLst>
          </p:cNvPr>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rgbClr val="FFFFFF"/>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Slide Number Placeholder 3">
            <a:extLst>
              <a:ext uri="{FF2B5EF4-FFF2-40B4-BE49-F238E27FC236}">
                <a16:creationId xmlns:a16="http://schemas.microsoft.com/office/drawing/2014/main" id="{2A99AE4A-4D78-9743-BDF3-EF6BBAC474D9}"/>
              </a:ext>
            </a:extLst>
          </p:cNvPr>
          <p:cNvSpPr>
            <a:spLocks noGrp="1"/>
          </p:cNvSpPr>
          <p:nvPr>
            <p:ph type="sldNum" sz="quarter" idx="11"/>
          </p:nvPr>
        </p:nvSpPr>
        <p:spPr/>
        <p:txBody>
          <a:bodyPr/>
          <a:lstStyle/>
          <a:p>
            <a:fld id="{EA54778E-4E51-5441-9EBB-208B74909D2B}" type="slidenum">
              <a:rPr lang="en-US"/>
              <a:pPr/>
              <a:t>13</a:t>
            </a:fld>
            <a:endParaRPr lang="en-US"/>
          </a:p>
        </p:txBody>
      </p:sp>
    </p:spTree>
    <p:extLst>
      <p:ext uri="{BB962C8B-B14F-4D97-AF65-F5344CB8AC3E}">
        <p14:creationId xmlns:p14="http://schemas.microsoft.com/office/powerpoint/2010/main" val="155346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235246"/>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US" sz="3600" b="1" spc="-15" dirty="0">
                <a:solidFill>
                  <a:prstClr val="black"/>
                </a:solidFill>
                <a:latin typeface="Segoe UI Semibold" panose="020B0502040204020203" pitchFamily="34" charset="0"/>
                <a:cs typeface="Segoe UI Semibold" panose="020B0502040204020203" pitchFamily="34" charset="0"/>
              </a:rPr>
              <a:t>Survey</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Recognize</a:t>
            </a:r>
            <a:r>
              <a:rPr kumimoji="0" sz="1200" b="0" i="0" u="none" strike="noStrike" kern="1200" cap="none" spc="-2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1200" b="0" i="0" u="none" strike="noStrike" kern="1200" cap="none" spc="-1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Discomfort</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5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object 8">
            <a:extLst>
              <a:ext uri="{FF2B5EF4-FFF2-40B4-BE49-F238E27FC236}">
                <a16:creationId xmlns:a16="http://schemas.microsoft.com/office/drawing/2014/main" id="{4F46A610-56DB-804D-89AE-F0471DC2B73B}"/>
              </a:ext>
            </a:extLst>
          </p:cNvPr>
          <p:cNvSpPr txBox="1">
            <a:spLocks/>
          </p:cNvSpPr>
          <p:nvPr/>
        </p:nvSpPr>
        <p:spPr>
          <a:xfrm>
            <a:off x="953768" y="1234187"/>
            <a:ext cx="12722863" cy="4095545"/>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dirty="0">
                <a:solidFill>
                  <a:schemeClr val="bg1"/>
                </a:solidFill>
              </a:rPr>
              <a:t>Please take this survey by yourself. This isn’t a test! Please do take this and be honest.</a:t>
            </a:r>
          </a:p>
          <a:p>
            <a:pPr marL="6647180" marR="5080">
              <a:lnSpc>
                <a:spcPts val="4500"/>
              </a:lnSpc>
              <a:spcBef>
                <a:spcPts val="100"/>
              </a:spcBef>
            </a:pPr>
            <a:endParaRPr lang="en-US" dirty="0">
              <a:solidFill>
                <a:schemeClr val="bg1"/>
              </a:solidFill>
            </a:endParaRPr>
          </a:p>
          <a:p>
            <a:pPr marL="6647180" marR="5080">
              <a:lnSpc>
                <a:spcPts val="4500"/>
              </a:lnSpc>
              <a:spcBef>
                <a:spcPts val="100"/>
              </a:spcBef>
            </a:pPr>
            <a:endParaRPr lang="en-US" dirty="0">
              <a:solidFill>
                <a:schemeClr val="bg1"/>
              </a:solidFill>
            </a:endParaRPr>
          </a:p>
          <a:p>
            <a:pPr marL="6647180" marR="5080">
              <a:lnSpc>
                <a:spcPts val="4500"/>
              </a:lnSpc>
              <a:spcBef>
                <a:spcPts val="100"/>
              </a:spcBef>
            </a:pPr>
            <a:endParaRPr lang="en-US" dirty="0">
              <a:solidFill>
                <a:schemeClr val="bg1"/>
              </a:solidFill>
            </a:endParaRPr>
          </a:p>
        </p:txBody>
      </p:sp>
      <p:sp>
        <p:nvSpPr>
          <p:cNvPr id="13" name="Rectangle 12">
            <a:extLst>
              <a:ext uri="{FF2B5EF4-FFF2-40B4-BE49-F238E27FC236}">
                <a16:creationId xmlns:a16="http://schemas.microsoft.com/office/drawing/2014/main" id="{674DF221-DDB4-3149-A249-4922C4D580EF}"/>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0CF2389B-8998-A642-98BB-190C7C019A18}"/>
              </a:ext>
            </a:extLst>
          </p:cNvPr>
          <p:cNvSpPr>
            <a:spLocks noGrp="1"/>
          </p:cNvSpPr>
          <p:nvPr>
            <p:ph type="sldNum" sz="quarter" idx="11"/>
          </p:nvPr>
        </p:nvSpPr>
        <p:spPr/>
        <p:txBody>
          <a:bodyPr/>
          <a:lstStyle/>
          <a:p>
            <a:fld id="{EA54778E-4E51-5441-9EBB-208B74909D2B}" type="slidenum">
              <a:rPr lang="en-US"/>
              <a:pPr/>
              <a:t>14</a:t>
            </a:fld>
            <a:endParaRPr lang="en-US"/>
          </a:p>
        </p:txBody>
      </p:sp>
      <p:sp>
        <p:nvSpPr>
          <p:cNvPr id="14" name="TextBox 13">
            <a:extLst>
              <a:ext uri="{FF2B5EF4-FFF2-40B4-BE49-F238E27FC236}">
                <a16:creationId xmlns:a16="http://schemas.microsoft.com/office/drawing/2014/main" id="{13667F02-3826-4B5D-9A33-73063045C841}"/>
              </a:ext>
            </a:extLst>
          </p:cNvPr>
          <p:cNvSpPr txBox="1"/>
          <p:nvPr/>
        </p:nvSpPr>
        <p:spPr>
          <a:xfrm>
            <a:off x="569386" y="2456304"/>
            <a:ext cx="4787474" cy="954107"/>
          </a:xfrm>
          <a:prstGeom prst="rect">
            <a:avLst/>
          </a:prstGeom>
          <a:noFill/>
        </p:spPr>
        <p:txBody>
          <a:bodyPr wrap="square">
            <a:spAutoFit/>
          </a:bodyPr>
          <a:lstStyle/>
          <a:p>
            <a:pPr marL="0" marR="0">
              <a:spcBef>
                <a:spcPts val="0"/>
              </a:spcBef>
              <a:spcAft>
                <a:spcPts val="0"/>
              </a:spcAft>
            </a:pPr>
            <a:r>
              <a:rPr lang="en-US" sz="1400" dirty="0">
                <a:effectLst/>
                <a:latin typeface="Calibri" panose="020F0502020204030204" pitchFamily="34" charset="0"/>
                <a:ea typeface="Calibri" panose="020F0502020204030204" pitchFamily="34" charset="0"/>
                <a:hlinkClick r:id="rId4"/>
              </a:rPr>
              <a:t>https://forms.office.com/Pages/ResponsePage.aspx?id=v4j5cvGGr0GRqy180BHbRyVMVauYU4FKq-OM6yM4JUZUN1FKTUdFMTVWWlJSN0lMUVpXVUFKMTBOWC4u</a:t>
            </a:r>
            <a:r>
              <a:rPr lang="en-US" sz="14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483122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DCA84AC-74D4-2B4C-A6C0-9B8BE294AD20}"/>
              </a:ext>
            </a:extLst>
          </p:cNvPr>
          <p:cNvSpPr>
            <a:spLocks noGrp="1"/>
          </p:cNvSpPr>
          <p:nvPr>
            <p:ph type="body" sz="quarter" idx="10"/>
          </p:nvPr>
        </p:nvSpPr>
        <p:spPr/>
        <p:txBody>
          <a:bodyPr/>
          <a:lstStyle/>
          <a:p>
            <a:r>
              <a:rPr lang="en-US" spc="-155">
                <a:solidFill>
                  <a:srgbClr val="FFFFFF"/>
                </a:solidFill>
              </a:rPr>
              <a:t>to </a:t>
            </a:r>
            <a:r>
              <a:rPr lang="en-US" spc="-15">
                <a:solidFill>
                  <a:srgbClr val="FFFFFF"/>
                </a:solidFill>
              </a:rPr>
              <a:t>engage, </a:t>
            </a:r>
            <a:r>
              <a:rPr lang="en-US" spc="-10">
                <a:solidFill>
                  <a:srgbClr val="FFFFFF"/>
                </a:solidFill>
              </a:rPr>
              <a:t>not</a:t>
            </a:r>
            <a:r>
              <a:rPr lang="en-US">
                <a:solidFill>
                  <a:srgbClr val="FFFFFF"/>
                </a:solidFill>
              </a:rPr>
              <a:t> </a:t>
            </a:r>
            <a:r>
              <a:rPr lang="en-US" spc="-15">
                <a:solidFill>
                  <a:srgbClr val="FFFFFF"/>
                </a:solidFill>
              </a:rPr>
              <a:t>avoid</a:t>
            </a:r>
            <a:endParaRPr lang="en-US"/>
          </a:p>
          <a:p>
            <a:endParaRPr lang="en-US"/>
          </a:p>
        </p:txBody>
      </p:sp>
      <p:sp>
        <p:nvSpPr>
          <p:cNvPr id="12" name="Title 11">
            <a:extLst>
              <a:ext uri="{FF2B5EF4-FFF2-40B4-BE49-F238E27FC236}">
                <a16:creationId xmlns:a16="http://schemas.microsoft.com/office/drawing/2014/main" id="{15D81E78-5C6D-8347-86D6-72FB913B6A41}"/>
              </a:ext>
            </a:extLst>
          </p:cNvPr>
          <p:cNvSpPr>
            <a:spLocks noGrp="1"/>
          </p:cNvSpPr>
          <p:nvPr>
            <p:ph type="title"/>
          </p:nvPr>
        </p:nvSpPr>
        <p:spPr>
          <a:xfrm>
            <a:off x="685800" y="676656"/>
            <a:ext cx="5867400" cy="1590675"/>
          </a:xfrm>
        </p:spPr>
        <p:txBody>
          <a:bodyPr/>
          <a:lstStyle/>
          <a:p>
            <a:pPr marL="12700">
              <a:lnSpc>
                <a:spcPct val="100000"/>
              </a:lnSpc>
              <a:spcBef>
                <a:spcPts val="105"/>
              </a:spcBef>
            </a:pPr>
            <a:r>
              <a:rPr lang="en-US" sz="4800" spc="-30" dirty="0"/>
              <a:t>Recognize  </a:t>
            </a:r>
            <a:br>
              <a:rPr lang="en-US" sz="4800" spc="-30" dirty="0"/>
            </a:br>
            <a:r>
              <a:rPr lang="en-US" sz="4800" spc="-30" dirty="0"/>
              <a:t>Discomfo</a:t>
            </a:r>
            <a:r>
              <a:rPr lang="en-US" sz="4800" spc="125" dirty="0"/>
              <a:t>r</a:t>
            </a:r>
            <a:r>
              <a:rPr lang="en-US" sz="4800" dirty="0"/>
              <a:t>t</a:t>
            </a:r>
            <a:br>
              <a:rPr lang="en-US" sz="4800" dirty="0"/>
            </a:br>
            <a:endParaRPr lang="en-US" dirty="0"/>
          </a:p>
        </p:txBody>
      </p:sp>
      <p:sp>
        <p:nvSpPr>
          <p:cNvPr id="2" name="Slide Number Placeholder 1">
            <a:extLst>
              <a:ext uri="{FF2B5EF4-FFF2-40B4-BE49-F238E27FC236}">
                <a16:creationId xmlns:a16="http://schemas.microsoft.com/office/drawing/2014/main" id="{6613FEB2-2067-0144-8CCE-C31FC434410D}"/>
              </a:ext>
            </a:extLst>
          </p:cNvPr>
          <p:cNvSpPr>
            <a:spLocks noGrp="1"/>
          </p:cNvSpPr>
          <p:nvPr>
            <p:ph type="sldNum" sz="quarter" idx="11"/>
          </p:nvPr>
        </p:nvSpPr>
        <p:spPr/>
        <p:txBody>
          <a:bodyPr/>
          <a:lstStyle/>
          <a:p>
            <a:fld id="{B6FB284A-1CBE-3544-A6BA-AACCBEB65937}" type="slidenum">
              <a:rPr lang="en-US"/>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3D0372-4506-1140-91D2-910E0A598568}"/>
              </a:ext>
            </a:extLst>
          </p:cNvPr>
          <p:cNvSpPr>
            <a:spLocks noGrp="1"/>
          </p:cNvSpPr>
          <p:nvPr>
            <p:ph type="sldNum" sz="quarter" idx="10"/>
          </p:nvPr>
        </p:nvSpPr>
        <p:spPr/>
        <p:txBody>
          <a:bodyPr/>
          <a:lstStyle/>
          <a:p>
            <a:fld id="{0C9EBD9B-6A21-934F-BF93-1018DA2DA493}" type="slidenum">
              <a:r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50E6FF"/>
          </a:solidFill>
        </p:spPr>
        <p:txBody>
          <a:bodyPr wrap="square" lIns="0" tIns="0" rIns="0" bIns="0" rtlCol="0"/>
          <a:lstStyle/>
          <a:p>
            <a:endParaRPr/>
          </a:p>
        </p:txBody>
      </p:sp>
      <p:sp>
        <p:nvSpPr>
          <p:cNvPr id="3" name="object 3"/>
          <p:cNvSpPr txBox="1"/>
          <p:nvPr/>
        </p:nvSpPr>
        <p:spPr>
          <a:xfrm>
            <a:off x="673100" y="0"/>
            <a:ext cx="11595100" cy="7989495"/>
          </a:xfrm>
          <a:prstGeom prst="rect">
            <a:avLst/>
          </a:prstGeom>
        </p:spPr>
        <p:txBody>
          <a:bodyPr vert="horz" wrap="square" lIns="0" tIns="281940" rIns="0" bIns="0" rtlCol="0">
            <a:spAutoFit/>
          </a:bodyPr>
          <a:lstStyle/>
          <a:p>
            <a:pPr marL="12700" marR="5080">
              <a:lnSpc>
                <a:spcPts val="11600"/>
              </a:lnSpc>
              <a:spcBef>
                <a:spcPts val="2220"/>
              </a:spcBef>
            </a:pPr>
            <a:r>
              <a:rPr lang="en-US" sz="11400" spc="-105">
                <a:solidFill>
                  <a:srgbClr val="0078D3"/>
                </a:solidFill>
                <a:latin typeface="Segoe UI" panose="020B0502040204020203" pitchFamily="34" charset="0"/>
                <a:cs typeface="Segoe UI" panose="020B0502040204020203" pitchFamily="34" charset="0"/>
              </a:rPr>
              <a:t>self-efficacy</a:t>
            </a:r>
            <a:r>
              <a:rPr lang="en-US" sz="11400" spc="-235">
                <a:solidFill>
                  <a:srgbClr val="0078D3"/>
                </a:solidFill>
                <a:latin typeface="Segoe UI" panose="020B0502040204020203" pitchFamily="34" charset="0"/>
                <a:cs typeface="Segoe UI" panose="020B0502040204020203" pitchFamily="34" charset="0"/>
              </a:rPr>
              <a:t> </a:t>
            </a:r>
            <a:r>
              <a:rPr lang="en-US" sz="11400">
                <a:solidFill>
                  <a:srgbClr val="0078D3"/>
                </a:solidFill>
                <a:latin typeface="Segoe UI" panose="020B0502040204020203" pitchFamily="34" charset="0"/>
                <a:cs typeface="Segoe UI" panose="020B0502040204020203" pitchFamily="34" charset="0"/>
              </a:rPr>
              <a:t>&amp;</a:t>
            </a:r>
            <a:r>
              <a:rPr lang="en-US" sz="11400" spc="-105">
                <a:solidFill>
                  <a:srgbClr val="0078D3"/>
                </a:solidFill>
                <a:latin typeface="Segoe UI" panose="020B0502040204020203" pitchFamily="34" charset="0"/>
                <a:cs typeface="Segoe UI" panose="020B0502040204020203" pitchFamily="34" charset="0"/>
              </a:rPr>
              <a:t> </a:t>
            </a:r>
            <a:r>
              <a:rPr sz="11400" spc="-50">
                <a:solidFill>
                  <a:srgbClr val="0078D3"/>
                </a:solidFill>
                <a:latin typeface="Segoe UI" panose="020B0502040204020203" pitchFamily="34" charset="0"/>
                <a:cs typeface="Segoe UI" panose="020B0502040204020203" pitchFamily="34" charset="0"/>
              </a:rPr>
              <a:t>mindset</a:t>
            </a:r>
            <a:endParaRPr sz="11400">
              <a:latin typeface="Segoe UI" panose="020B0502040204020203" pitchFamily="34" charset="0"/>
              <a:cs typeface="Segoe UI" panose="020B0502040204020203" pitchFamily="34" charset="0"/>
            </a:endParaRPr>
          </a:p>
          <a:p>
            <a:pPr marL="12700" marR="848360">
              <a:lnSpc>
                <a:spcPts val="18800"/>
              </a:lnSpc>
              <a:spcBef>
                <a:spcPts val="1440"/>
              </a:spcBef>
            </a:pPr>
            <a:r>
              <a:rPr sz="11400" spc="-60">
                <a:solidFill>
                  <a:srgbClr val="23395E"/>
                </a:solidFill>
                <a:latin typeface="Segoe UI" panose="020B0502040204020203" pitchFamily="34" charset="0"/>
                <a:cs typeface="Segoe UI" panose="020B0502040204020203" pitchFamily="34" charset="0"/>
              </a:rPr>
              <a:t>belongingness  </a:t>
            </a:r>
            <a:r>
              <a:rPr sz="11400" spc="-110">
                <a:solidFill>
                  <a:srgbClr val="23395E"/>
                </a:solidFill>
                <a:latin typeface="Segoe UI" panose="020B0502040204020203" pitchFamily="34" charset="0"/>
                <a:cs typeface="Segoe UI" panose="020B0502040204020203" pitchFamily="34" charset="0"/>
              </a:rPr>
              <a:t>self-regulation</a:t>
            </a:r>
            <a:r>
              <a:rPr sz="11400" spc="-170">
                <a:solidFill>
                  <a:srgbClr val="23395E"/>
                </a:solidFill>
                <a:latin typeface="Segoe UI" panose="020B0502040204020203" pitchFamily="34" charset="0"/>
                <a:cs typeface="Segoe UI" panose="020B0502040204020203" pitchFamily="34" charset="0"/>
              </a:rPr>
              <a:t> </a:t>
            </a:r>
            <a:r>
              <a:rPr sz="11400">
                <a:solidFill>
                  <a:srgbClr val="23395E"/>
                </a:solidFill>
                <a:latin typeface="Segoe UI" panose="020B0502040204020203" pitchFamily="34" charset="0"/>
                <a:cs typeface="Segoe UI" panose="020B0502040204020203" pitchFamily="34" charset="0"/>
              </a:rPr>
              <a:t>&amp;</a:t>
            </a:r>
            <a:endParaRPr sz="1140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896F671A-0CAE-3A41-8C95-7376028BC76A}"/>
              </a:ext>
            </a:extLst>
          </p:cNvPr>
          <p:cNvSpPr>
            <a:spLocks noGrp="1"/>
          </p:cNvSpPr>
          <p:nvPr>
            <p:ph type="sldNum" sz="quarter" idx="12"/>
          </p:nvPr>
        </p:nvSpPr>
        <p:spPr/>
        <p:txBody>
          <a:bodyPr/>
          <a:lstStyle/>
          <a:p>
            <a:fld id="{9BAC8279-8CB5-4B43-9F60-F14DDFE43274}"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b="1" spc="-20">
                <a:solidFill>
                  <a:srgbClr val="000000"/>
                </a:solidFill>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p:txBody>
      </p:sp>
      <p:sp>
        <p:nvSpPr>
          <p:cNvPr id="4" name="object 4"/>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5" name="object 5"/>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9131300" y="3192061"/>
            <a:ext cx="260350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aphicFrame>
        <p:nvGraphicFramePr>
          <p:cNvPr id="9" name="object 2">
            <a:extLst>
              <a:ext uri="{FF2B5EF4-FFF2-40B4-BE49-F238E27FC236}">
                <a16:creationId xmlns:a16="http://schemas.microsoft.com/office/drawing/2014/main" id="{CDD82EB2-3817-6A4A-AFA2-F3A1A0FAE792}"/>
              </a:ext>
            </a:extLst>
          </p:cNvPr>
          <p:cNvGraphicFramePr>
            <a:graphicFrameLocks noGrp="1"/>
          </p:cNvGraphicFramePr>
          <p:nvPr>
            <p:extLst>
              <p:ext uri="{D42A27DB-BD31-4B8C-83A1-F6EECF244321}">
                <p14:modId xmlns:p14="http://schemas.microsoft.com/office/powerpoint/2010/main" val="1728132163"/>
              </p:ext>
            </p:extLst>
          </p:nvPr>
        </p:nvGraphicFramePr>
        <p:xfrm>
          <a:off x="673100" y="3429310"/>
          <a:ext cx="13260069" cy="2487241"/>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15</a:t>
                      </a:r>
                      <a:r>
                        <a:rPr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Introduction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dirty="0">
                          <a:latin typeface="Segoe UI Semibold" panose="020B0502040204020203" pitchFamily="34" charset="0"/>
                          <a:cs typeface="Segoe UI Semibold" panose="020B0502040204020203" pitchFamily="34" charset="0"/>
                        </a:rPr>
                        <a:t>                      </a:t>
                      </a: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5" dirty="0">
                          <a:solidFill>
                            <a:srgbClr val="FFFFFF"/>
                          </a:solidFill>
                          <a:latin typeface="Segoe UI Semibold" panose="020B0502040204020203" pitchFamily="34" charset="0"/>
                          <a:cs typeface="Segoe UI Semibold" panose="020B0502040204020203" pitchFamily="34" charset="0"/>
                        </a:rPr>
                        <a:t>Prompt</a:t>
                      </a:r>
                      <a:endParaRPr lang="en-US" sz="1800" b="1" i="0" dirty="0">
                        <a:latin typeface="Segoe UI Semibold" panose="020B0502040204020203" pitchFamily="34" charset="0"/>
                        <a:cs typeface="Segoe UI Semibold" panose="020B0502040204020203" pitchFamily="34" charset="0"/>
                      </a:endParaRPr>
                    </a:p>
                  </a:txBody>
                  <a:tcPr marL="0" marR="0" marT="91440" marB="0">
                    <a:solidFill>
                      <a:srgbClr val="0078D3"/>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20</a:t>
                      </a:r>
                      <a:r>
                        <a:rPr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1: Can I do it?</a:t>
                      </a:r>
                      <a:endParaRPr sz="1800" b="0"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Self-efficacy Video</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40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dirty="0">
                          <a:solidFill>
                            <a:srgbClr val="FFFFFF"/>
                          </a:solidFill>
                          <a:latin typeface="Segoe UI Semibold" panose="020B0502040204020203" pitchFamily="34" charset="0"/>
                          <a:cs typeface="Segoe UI Semibold" panose="020B0502040204020203" pitchFamily="34" charset="0"/>
                        </a:rPr>
                        <a:t>Collab Exercise: Can I hack it? </a:t>
                      </a:r>
                      <a:br>
                        <a:rPr lang="en-US" sz="1800" b="1" i="0" dirty="0">
                          <a:solidFill>
                            <a:srgbClr val="FFFFFF"/>
                          </a:solidFill>
                          <a:latin typeface="Segoe UI Semibold" panose="020B0502040204020203" pitchFamily="34" charset="0"/>
                          <a:cs typeface="Segoe UI Semibold" panose="020B0502040204020203" pitchFamily="34" charset="0"/>
                        </a:rPr>
                      </a:br>
                      <a:r>
                        <a:rPr lang="en-US" sz="1800" b="1" i="0" dirty="0">
                          <a:solidFill>
                            <a:srgbClr val="FFFFFF"/>
                          </a:solidFill>
                          <a:latin typeface="Segoe UI Semibold" panose="020B0502040204020203" pitchFamily="34" charset="0"/>
                          <a:cs typeface="Segoe UI Semibold" panose="020B0502040204020203" pitchFamily="34" charset="0"/>
                        </a:rPr>
                        <a:t>(Parts 1 and 2)</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0" dirty="0">
                          <a:solidFill>
                            <a:srgbClr val="FFFFFF"/>
                          </a:solidFill>
                          <a:latin typeface="Segoe UI Semibold" panose="020B0502040204020203" pitchFamily="34" charset="0"/>
                          <a:cs typeface="Segoe UI Semibold" panose="020B0502040204020203" pitchFamily="34" charset="0"/>
                        </a:rPr>
                        <a:t>Activity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2: Is it possible?</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Mindset Video </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20</a:t>
                      </a:r>
                      <a:r>
                        <a:rPr lang="en-US" sz="1800" b="1" i="0" spc="-10">
                          <a:solidFill>
                            <a:srgbClr val="FFFFFF"/>
                          </a:solidFill>
                          <a:latin typeface="Segoe UI Semibold" panose="020B0502040204020203" pitchFamily="34" charset="0"/>
                          <a:cs typeface="Segoe UI Semibold" panose="020B0502040204020203" pitchFamily="34" charset="0"/>
                        </a:rPr>
                        <a:t> </a:t>
                      </a:r>
                      <a:r>
                        <a:rPr lang="en-US"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r>
                        <a:rPr lang="en-US" sz="1800" b="1" i="0">
                          <a:solidFill>
                            <a:srgbClr val="FFFFFF"/>
                          </a:solidFill>
                          <a:latin typeface="Segoe UI Semibold" panose="020B0502040204020203" pitchFamily="34" charset="0"/>
                          <a:cs typeface="Segoe UI Semibold" panose="020B0502040204020203" pitchFamily="34" charset="0"/>
                        </a:rPr>
                        <a:t> and discussion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Mentee Slides</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4"/>
                  </a:ext>
                </a:extLst>
              </a:tr>
            </a:tbl>
          </a:graphicData>
        </a:graphic>
      </p:graphicFrame>
      <p:sp>
        <p:nvSpPr>
          <p:cNvPr id="8" name="Slide Number Placeholder 7">
            <a:extLst>
              <a:ext uri="{FF2B5EF4-FFF2-40B4-BE49-F238E27FC236}">
                <a16:creationId xmlns:a16="http://schemas.microsoft.com/office/drawing/2014/main" id="{17F136DF-1E47-7944-9542-8CA8D1FD2B70}"/>
              </a:ext>
            </a:extLst>
          </p:cNvPr>
          <p:cNvSpPr>
            <a:spLocks noGrp="1"/>
          </p:cNvSpPr>
          <p:nvPr>
            <p:ph type="sldNum" sz="quarter" idx="10"/>
          </p:nvPr>
        </p:nvSpPr>
        <p:spPr/>
        <p:txBody>
          <a:bodyPr/>
          <a:lstStyle/>
          <a:p>
            <a:fld id="{0C9EBD9B-6A21-934F-BF93-1018DA2DA493}" type="slidenum">
              <a:r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5C9AFCDF-F025-7443-B9DD-EBAD6FDC1380}"/>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3" name="object 3"/>
          <p:cNvSpPr txBox="1"/>
          <p:nvPr/>
        </p:nvSpPr>
        <p:spPr>
          <a:xfrm>
            <a:off x="673100" y="1308100"/>
            <a:ext cx="3060700" cy="1059264"/>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 Can I hack it?</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83019992-E64C-8249-92CE-3E600804023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t="45370" b="4630"/>
          <a:stretch/>
        </p:blipFill>
        <p:spPr>
          <a:xfrm>
            <a:off x="7315200" y="0"/>
            <a:ext cx="7315200" cy="4114800"/>
          </a:xfrm>
          <a:prstGeom prst="rect">
            <a:avLst/>
          </a:prstGeom>
        </p:spPr>
      </p:pic>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3412344"/>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“I’ve mapped the site, but need to create a detailed blueprint of each building. If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I sketch the walls for a building, can you tell me where place LiDAR scanners? Time is of the essence, so make sure you’re optimizing their placement!”</a:t>
            </a:r>
          </a:p>
        </p:txBody>
      </p:sp>
      <p:sp>
        <p:nvSpPr>
          <p:cNvPr id="10" name="Slide Number Placeholder 9">
            <a:extLst>
              <a:ext uri="{FF2B5EF4-FFF2-40B4-BE49-F238E27FC236}">
                <a16:creationId xmlns:a16="http://schemas.microsoft.com/office/drawing/2014/main" id="{20D2A717-44AF-D54B-8E60-C8802732ABEA}"/>
              </a:ext>
            </a:extLst>
          </p:cNvPr>
          <p:cNvSpPr>
            <a:spLocks noGrp="1"/>
          </p:cNvSpPr>
          <p:nvPr>
            <p:ph type="sldNum" sz="quarter" idx="12"/>
          </p:nvPr>
        </p:nvSpPr>
        <p:spPr/>
        <p:txBody>
          <a:bodyPr/>
          <a:lstStyle/>
          <a:p>
            <a:fld id="{9BAC8279-8CB5-4B43-9F60-F14DDFE43274}"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3D7F62-11A6-7242-9DFE-EAE0BDC88282}"/>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4">
            <a:extLst>
              <a:ext uri="{FF2B5EF4-FFF2-40B4-BE49-F238E27FC236}">
                <a16:creationId xmlns:a16="http://schemas.microsoft.com/office/drawing/2014/main" id="{51511955-CE2F-374A-8B4E-6927C69F7164}"/>
              </a:ext>
            </a:extLst>
          </p:cNvPr>
          <p:cNvSpPr txBox="1"/>
          <p:nvPr/>
        </p:nvSpPr>
        <p:spPr>
          <a:xfrm>
            <a:off x="673100" y="3359150"/>
            <a:ext cx="4813300" cy="566822"/>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sz="3600" spc="-5">
                <a:solidFill>
                  <a:srgbClr val="274A46"/>
                </a:solidFill>
                <a:latin typeface="Segoe UI" panose="020B0502040204020203" pitchFamily="34" charset="0"/>
                <a:cs typeface="Segoe UI" panose="020B0502040204020203" pitchFamily="34" charset="0"/>
              </a:rPr>
              <a:t>Settle in </a:t>
            </a:r>
            <a:r>
              <a:rPr sz="3600">
                <a:solidFill>
                  <a:srgbClr val="274A46"/>
                </a:solidFill>
                <a:latin typeface="Segoe UI" panose="020B0502040204020203" pitchFamily="34" charset="0"/>
                <a:cs typeface="Segoe UI" panose="020B0502040204020203" pitchFamily="34" charset="0"/>
              </a:rPr>
              <a:t>and get</a:t>
            </a:r>
            <a:r>
              <a:rPr sz="3600" spc="-80">
                <a:solidFill>
                  <a:srgbClr val="274A46"/>
                </a:solidFill>
                <a:latin typeface="Segoe UI" panose="020B0502040204020203" pitchFamily="34" charset="0"/>
                <a:cs typeface="Segoe UI" panose="020B0502040204020203" pitchFamily="34" charset="0"/>
              </a:rPr>
              <a:t> </a:t>
            </a:r>
            <a:r>
              <a:rPr sz="3600" spc="-50">
                <a:solidFill>
                  <a:srgbClr val="274A46"/>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F8F10BB0-532C-BE45-A459-273CE44C5202}"/>
              </a:ext>
            </a:extLst>
          </p:cNvPr>
          <p:cNvSpPr>
            <a:spLocks noGrp="1"/>
          </p:cNvSpPr>
          <p:nvPr>
            <p:ph type="sldNum" sz="quarter" idx="11"/>
          </p:nvPr>
        </p:nvSpPr>
        <p:spPr/>
        <p:txBody>
          <a:bodyPr/>
          <a:lstStyle/>
          <a:p>
            <a:fld id="{EA54778E-4E51-5441-9EBB-208B74909D2B}" type="slidenum">
              <a:rPr lang="en-US"/>
              <a:pPr/>
              <a:t>2</a:t>
            </a:fld>
            <a:endParaRPr lang="en-US"/>
          </a:p>
        </p:txBody>
      </p:sp>
    </p:spTree>
    <p:extLst>
      <p:ext uri="{BB962C8B-B14F-4D97-AF65-F5344CB8AC3E}">
        <p14:creationId xmlns:p14="http://schemas.microsoft.com/office/powerpoint/2010/main" val="74345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p:nvPr/>
        </p:nvSpPr>
        <p:spPr>
          <a:xfrm>
            <a:off x="7315200" y="1270"/>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4" name="object 4"/>
          <p:cNvSpPr txBox="1"/>
          <p:nvPr/>
        </p:nvSpPr>
        <p:spPr>
          <a:xfrm>
            <a:off x="673100" y="1289050"/>
            <a:ext cx="5878318" cy="2119298"/>
          </a:xfrm>
          <a:prstGeom prst="rect">
            <a:avLst/>
          </a:prstGeom>
        </p:spPr>
        <p:txBody>
          <a:bodyPr vert="horz" wrap="square" lIns="0" tIns="83820" rIns="0" bIns="0" rtlCol="0">
            <a:spAutoFit/>
          </a:bodyPr>
          <a:lstStyle/>
          <a:p>
            <a:pPr marL="12700" marR="1886585">
              <a:lnSpc>
                <a:spcPts val="3800"/>
              </a:lnSpc>
              <a:spcBef>
                <a:spcPts val="660"/>
              </a:spcBef>
            </a:pPr>
            <a:r>
              <a:rPr sz="3600" b="1" spc="-30" dirty="0">
                <a:latin typeface="Segoe UI Semibold" panose="020B0502040204020203" pitchFamily="34" charset="0"/>
                <a:cs typeface="Segoe UI Semibold" panose="020B0502040204020203" pitchFamily="34" charset="0"/>
              </a:rPr>
              <a:t>Explore</a:t>
            </a:r>
            <a:r>
              <a:rPr sz="3600" b="1" spc="-100" dirty="0">
                <a:latin typeface="Segoe UI Semibold" panose="020B0502040204020203" pitchFamily="34" charset="0"/>
                <a:cs typeface="Segoe UI Semibold" panose="020B0502040204020203" pitchFamily="34" charset="0"/>
              </a:rPr>
              <a:t> </a:t>
            </a:r>
            <a:r>
              <a:rPr sz="3600" b="1" spc="-5" dirty="0">
                <a:latin typeface="Segoe UI Semibold" panose="020B0502040204020203" pitchFamily="34" charset="0"/>
                <a:cs typeface="Segoe UI Semibold" panose="020B0502040204020203" pitchFamily="34" charset="0"/>
              </a:rPr>
              <a:t>discomfort  </a:t>
            </a:r>
            <a:r>
              <a:rPr lang="en-US" sz="3600" b="1" spc="-25" dirty="0">
                <a:solidFill>
                  <a:srgbClr val="1378CD"/>
                </a:solidFill>
                <a:latin typeface="Segoe UI Semibold" panose="020B0502040204020203" pitchFamily="34" charset="0"/>
                <a:cs typeface="Segoe UI Semibold" panose="020B0502040204020203" pitchFamily="34" charset="0"/>
              </a:rPr>
              <a:t>prompts</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sz="1800" b="1" dirty="0">
                <a:latin typeface="Segoe UI Semibold" panose="020B0502040204020203" pitchFamily="34" charset="0"/>
                <a:cs typeface="Segoe UI Semibold" panose="020B0502040204020203" pitchFamily="34" charset="0"/>
              </a:rPr>
              <a:t>For each </a:t>
            </a:r>
            <a:r>
              <a:rPr sz="1800" b="1" spc="-5" dirty="0">
                <a:latin typeface="Segoe UI Semibold" panose="020B0502040204020203" pitchFamily="34" charset="0"/>
                <a:cs typeface="Segoe UI Semibold" panose="020B0502040204020203" pitchFamily="34" charset="0"/>
              </a:rPr>
              <a:t>situation, please decide </a:t>
            </a:r>
            <a:r>
              <a:rPr sz="1800" b="1" dirty="0">
                <a:latin typeface="Segoe UI Semibold" panose="020B0502040204020203" pitchFamily="34" charset="0"/>
                <a:cs typeface="Segoe UI Semibold" panose="020B0502040204020203" pitchFamily="34" charset="0"/>
              </a:rPr>
              <a:t>if </a:t>
            </a:r>
            <a:r>
              <a:rPr sz="1800" b="1" spc="-5" dirty="0">
                <a:latin typeface="Segoe UI Semibold" panose="020B0502040204020203" pitchFamily="34" charset="0"/>
                <a:cs typeface="Segoe UI Semibold" panose="020B0502040204020203" pitchFamily="34" charset="0"/>
              </a:rPr>
              <a:t>it is </a:t>
            </a:r>
            <a:r>
              <a:rPr sz="1800" b="1" dirty="0">
                <a:latin typeface="Segoe UI Semibold" panose="020B0502040204020203" pitchFamily="34" charset="0"/>
                <a:cs typeface="Segoe UI Semibold" panose="020B0502040204020203" pitchFamily="34" charset="0"/>
              </a:rPr>
              <a:t>“in </a:t>
            </a:r>
            <a:r>
              <a:rPr sz="1800" b="1" spc="-10" dirty="0">
                <a:latin typeface="Segoe UI Semibold" panose="020B0502040204020203" pitchFamily="34" charset="0"/>
                <a:cs typeface="Segoe UI Semibold" panose="020B0502040204020203" pitchFamily="34" charset="0"/>
              </a:rPr>
              <a:t>your </a:t>
            </a:r>
            <a:r>
              <a:rPr sz="1800" b="1" spc="5" dirty="0">
                <a:latin typeface="Segoe UI Semibold" panose="020B0502040204020203" pitchFamily="34" charset="0"/>
                <a:cs typeface="Segoe UI Semibold" panose="020B0502040204020203" pitchFamily="34" charset="0"/>
              </a:rPr>
              <a:t>comfort  </a:t>
            </a:r>
            <a:r>
              <a:rPr sz="1800" b="1" spc="-45" dirty="0">
                <a:latin typeface="Segoe UI Semibold" panose="020B0502040204020203" pitchFamily="34" charset="0"/>
                <a:cs typeface="Segoe UI Semibold" panose="020B0502040204020203" pitchFamily="34" charset="0"/>
              </a:rPr>
              <a:t>zone,” </a:t>
            </a:r>
            <a:r>
              <a:rPr sz="1800" b="1" dirty="0">
                <a:latin typeface="Segoe UI Semibold" panose="020B0502040204020203" pitchFamily="34" charset="0"/>
                <a:cs typeface="Segoe UI Semibold" panose="020B0502040204020203" pitchFamily="34" charset="0"/>
              </a:rPr>
              <a:t>“outside </a:t>
            </a:r>
            <a:r>
              <a:rPr sz="1800" b="1" spc="-25" dirty="0">
                <a:latin typeface="Segoe UI Semibold" panose="020B0502040204020203" pitchFamily="34" charset="0"/>
                <a:cs typeface="Segoe UI Semibold" panose="020B0502040204020203" pitchFamily="34" charset="0"/>
              </a:rPr>
              <a:t>of </a:t>
            </a:r>
            <a:r>
              <a:rPr sz="1800" b="1" spc="-10" dirty="0">
                <a:latin typeface="Segoe UI Semibold" panose="020B0502040204020203" pitchFamily="34" charset="0"/>
                <a:cs typeface="Segoe UI Semibold" panose="020B0502040204020203" pitchFamily="34" charset="0"/>
              </a:rPr>
              <a:t>your </a:t>
            </a:r>
            <a:r>
              <a:rPr sz="1800" b="1" spc="5" dirty="0">
                <a:latin typeface="Segoe UI Semibold" panose="020B0502040204020203" pitchFamily="34" charset="0"/>
                <a:cs typeface="Segoe UI Semibold" panose="020B0502040204020203" pitchFamily="34" charset="0"/>
              </a:rPr>
              <a:t>comfort </a:t>
            </a:r>
            <a:r>
              <a:rPr sz="1800" b="1" spc="-45" dirty="0">
                <a:latin typeface="Segoe UI Semibold" panose="020B0502040204020203" pitchFamily="34" charset="0"/>
                <a:cs typeface="Segoe UI Semibold" panose="020B0502040204020203" pitchFamily="34" charset="0"/>
              </a:rPr>
              <a:t>zone,” </a:t>
            </a:r>
            <a:r>
              <a:rPr sz="1800" b="1" spc="-5" dirty="0">
                <a:latin typeface="Segoe UI Semibold" panose="020B0502040204020203" pitchFamily="34" charset="0"/>
                <a:cs typeface="Segoe UI Semibold" panose="020B0502040204020203" pitchFamily="34" charset="0"/>
              </a:rPr>
              <a:t>or </a:t>
            </a:r>
            <a:r>
              <a:rPr sz="1800" b="1" dirty="0">
                <a:latin typeface="Segoe UI Semibold" panose="020B0502040204020203" pitchFamily="34" charset="0"/>
                <a:cs typeface="Segoe UI Semibold" panose="020B0502040204020203" pitchFamily="34" charset="0"/>
              </a:rPr>
              <a:t>if </a:t>
            </a:r>
            <a:r>
              <a:rPr sz="1800" b="1" spc="-10" dirty="0">
                <a:latin typeface="Segoe UI Semibold" panose="020B0502040204020203" pitchFamily="34" charset="0"/>
                <a:cs typeface="Segoe UI Semibold" panose="020B0502040204020203" pitchFamily="34" charset="0"/>
              </a:rPr>
              <a:t>you </a:t>
            </a:r>
            <a:r>
              <a:rPr sz="1800" b="1" dirty="0">
                <a:latin typeface="Segoe UI Semibold" panose="020B0502040204020203" pitchFamily="34" charset="0"/>
                <a:cs typeface="Segoe UI Semibold" panose="020B0502040204020203" pitchFamily="34" charset="0"/>
              </a:rPr>
              <a:t>“feel  </a:t>
            </a:r>
            <a:r>
              <a:rPr sz="1800" b="1" spc="-30" dirty="0">
                <a:latin typeface="Segoe UI Semibold" panose="020B0502040204020203" pitchFamily="34" charset="0"/>
                <a:cs typeface="Segoe UI Semibold" panose="020B0502040204020203" pitchFamily="34" charset="0"/>
              </a:rPr>
              <a:t>neutral.” </a:t>
            </a:r>
            <a:r>
              <a:rPr sz="1800" b="1" dirty="0">
                <a:latin typeface="Segoe UI Semibold" panose="020B0502040204020203" pitchFamily="34" charset="0"/>
                <a:cs typeface="Segoe UI Semibold" panose="020B0502040204020203" pitchFamily="34" charset="0"/>
              </a:rPr>
              <a:t>Please </a:t>
            </a:r>
            <a:r>
              <a:rPr sz="1800" b="1" spc="-15" dirty="0">
                <a:latin typeface="Segoe UI Semibold" panose="020B0502040204020203" pitchFamily="34" charset="0"/>
                <a:cs typeface="Segoe UI Semibold" panose="020B0502040204020203" pitchFamily="34" charset="0"/>
              </a:rPr>
              <a:t>take </a:t>
            </a:r>
            <a:r>
              <a:rPr lang="en-US" sz="1800" b="1" dirty="0">
                <a:latin typeface="Segoe UI Semibold" panose="020B0502040204020203" pitchFamily="34" charset="0"/>
                <a:cs typeface="Segoe UI Semibold" panose="020B0502040204020203" pitchFamily="34" charset="0"/>
              </a:rPr>
              <a:t>a few</a:t>
            </a:r>
            <a:r>
              <a:rPr sz="1800" b="1" dirty="0">
                <a:latin typeface="Segoe UI Semibold" panose="020B0502040204020203" pitchFamily="34" charset="0"/>
                <a:cs typeface="Segoe UI Semibold" panose="020B0502040204020203" pitchFamily="34" charset="0"/>
              </a:rPr>
              <a:t> </a:t>
            </a:r>
            <a:r>
              <a:rPr sz="1800" b="1" spc="-10" dirty="0">
                <a:latin typeface="Segoe UI Semibold" panose="020B0502040204020203" pitchFamily="34" charset="0"/>
                <a:cs typeface="Segoe UI Semibold" panose="020B0502040204020203" pitchFamily="34" charset="0"/>
              </a:rPr>
              <a:t>minutes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do this. </a:t>
            </a:r>
            <a:endParaRPr sz="1800" b="1" dirty="0">
              <a:latin typeface="Segoe UI Semibold" panose="020B0502040204020203" pitchFamily="34" charset="0"/>
              <a:cs typeface="Segoe UI Semibold" panose="020B0502040204020203" pitchFamily="34" charset="0"/>
            </a:endParaRPr>
          </a:p>
        </p:txBody>
      </p:sp>
      <p:sp>
        <p:nvSpPr>
          <p:cNvPr id="5" name="object 5"/>
          <p:cNvSpPr txBox="1">
            <a:spLocks noGrp="1"/>
          </p:cNvSpPr>
          <p:nvPr>
            <p:ph type="title"/>
          </p:nvPr>
        </p:nvSpPr>
        <p:spPr>
          <a:xfrm>
            <a:off x="7819770" y="384851"/>
            <a:ext cx="6137530" cy="320601"/>
          </a:xfrm>
          <a:prstGeom prst="rect">
            <a:avLst/>
          </a:prstGeom>
        </p:spPr>
        <p:txBody>
          <a:bodyPr vert="horz" wrap="square" lIns="0" tIns="12700" rIns="0" bIns="0" rtlCol="0">
            <a:spAutoFit/>
          </a:bodyPr>
          <a:lstStyle/>
          <a:p>
            <a:pPr marL="12700">
              <a:lnSpc>
                <a:spcPct val="100000"/>
              </a:lnSpc>
              <a:spcBef>
                <a:spcPts val="100"/>
              </a:spcBef>
            </a:pPr>
            <a:r>
              <a:rPr sz="2000" b="1">
                <a:latin typeface="Segoe UI Semibold" panose="020B0502040204020203" pitchFamily="34" charset="0"/>
                <a:cs typeface="Segoe UI Semibold" panose="020B0502040204020203" pitchFamily="34" charset="0"/>
              </a:rPr>
              <a:t>A. </a:t>
            </a:r>
            <a:r>
              <a:rPr lang="en-US" sz="2000" b="1">
                <a:latin typeface="Segoe UI Semibold" panose="020B0502040204020203" pitchFamily="34" charset="0"/>
                <a:cs typeface="Segoe UI Semibold" panose="020B0502040204020203" pitchFamily="34" charset="0"/>
              </a:rPr>
              <a:t>Help the archaeologist with the map challenge.</a:t>
            </a:r>
            <a:endParaRPr sz="20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7819770" y="943651"/>
            <a:ext cx="6582030" cy="6794168"/>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Work on the map challenge with someone you just met.</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Find bugs in a short piece of code.</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Speak up if a social dynamic is not working for me.</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Create </a:t>
            </a:r>
            <a:r>
              <a:rPr lang="en-US" sz="2000" b="1" dirty="0">
                <a:solidFill>
                  <a:srgbClr val="FFFFFF"/>
                </a:solidFill>
                <a:latin typeface="Segoe UI Semibold" panose="020B0502040204020203" pitchFamily="34" charset="0"/>
                <a:cs typeface="Segoe UI Semibold" panose="020B0502040204020203" pitchFamily="34" charset="0"/>
              </a:rPr>
              <a:t>a</a:t>
            </a:r>
            <a:r>
              <a:rPr lang="en-US" sz="2000" b="1" spc="10" dirty="0">
                <a:solidFill>
                  <a:srgbClr val="FFFFFF"/>
                </a:solidFill>
                <a:latin typeface="Segoe UI Semibold" panose="020B0502040204020203" pitchFamily="34" charset="0"/>
                <a:cs typeface="Segoe UI Semibold" panose="020B0502040204020203" pitchFamily="34" charset="0"/>
              </a:rPr>
              <a:t> </a:t>
            </a:r>
            <a:r>
              <a:rPr lang="en-US" sz="2000" b="1" spc="-10" dirty="0">
                <a:solidFill>
                  <a:srgbClr val="FFFFFF"/>
                </a:solidFill>
                <a:latin typeface="Segoe UI Semibold" panose="020B0502040204020203" pitchFamily="34" charset="0"/>
                <a:cs typeface="Segoe UI Semibold" panose="020B0502040204020203" pitchFamily="34" charset="0"/>
              </a:rPr>
              <a:t>website.</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Answer </a:t>
            </a:r>
            <a:r>
              <a:rPr lang="en-US" sz="2000" b="1" dirty="0">
                <a:solidFill>
                  <a:srgbClr val="FFFFFF"/>
                </a:solidFill>
                <a:latin typeface="Segoe UI Semibold" panose="020B0502040204020203" pitchFamily="34" charset="0"/>
                <a:cs typeface="Segoe UI Semibold" panose="020B0502040204020203" pitchFamily="34" charset="0"/>
              </a:rPr>
              <a:t>a </a:t>
            </a:r>
            <a:r>
              <a:rPr lang="en-US" sz="2000" b="1" spc="-5" dirty="0">
                <a:solidFill>
                  <a:srgbClr val="FFFFFF"/>
                </a:solidFill>
                <a:latin typeface="Segoe UI Semibold" panose="020B0502040204020203" pitchFamily="34" charset="0"/>
                <a:cs typeface="Segoe UI Semibold" panose="020B0502040204020203" pitchFamily="34" charset="0"/>
              </a:rPr>
              <a:t>question in class.</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Form a </a:t>
            </a:r>
            <a:r>
              <a:rPr lang="en-US" sz="2000" b="1" spc="-15" dirty="0">
                <a:solidFill>
                  <a:srgbClr val="FFFFFF"/>
                </a:solidFill>
                <a:latin typeface="Segoe UI Semibold" panose="020B0502040204020203" pitchFamily="34" charset="0"/>
                <a:cs typeface="Segoe UI Semibold" panose="020B0502040204020203" pitchFamily="34" charset="0"/>
              </a:rPr>
              <a:t>group </a:t>
            </a:r>
            <a:r>
              <a:rPr lang="en-US" sz="2000" b="1" spc="-5" dirty="0">
                <a:solidFill>
                  <a:srgbClr val="FFFFFF"/>
                </a:solidFill>
                <a:latin typeface="Segoe UI Semibold" panose="020B0502040204020203" pitchFamily="34" charset="0"/>
                <a:cs typeface="Segoe UI Semibold" panose="020B0502040204020203" pitchFamily="34" charset="0"/>
              </a:rPr>
              <a:t>in</a:t>
            </a:r>
            <a:r>
              <a:rPr lang="en-US" sz="2000" b="1" spc="-10" dirty="0">
                <a:solidFill>
                  <a:srgbClr val="FFFFFF"/>
                </a:solidFill>
                <a:latin typeface="Segoe UI Semibold" panose="020B0502040204020203" pitchFamily="34" charset="0"/>
                <a:cs typeface="Segoe UI Semibold" panose="020B0502040204020203" pitchFamily="34" charset="0"/>
              </a:rPr>
              <a:t> </a:t>
            </a:r>
            <a:r>
              <a:rPr lang="en-US" sz="2000" b="1" spc="-5" dirty="0">
                <a:solidFill>
                  <a:srgbClr val="FFFFFF"/>
                </a:solidFill>
                <a:latin typeface="Segoe UI Semibold" panose="020B0502040204020203" pitchFamily="34" charset="0"/>
                <a:cs typeface="Segoe UI Semibold" panose="020B0502040204020203" pitchFamily="34" charset="0"/>
              </a:rPr>
              <a:t>class.</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Raise my </a:t>
            </a:r>
            <a:r>
              <a:rPr lang="en-US" sz="2000" b="1" dirty="0">
                <a:solidFill>
                  <a:srgbClr val="FFFFFF"/>
                </a:solidFill>
                <a:latin typeface="Segoe UI Semibold" panose="020B0502040204020203" pitchFamily="34" charset="0"/>
                <a:cs typeface="Segoe UI Semibold" panose="020B0502040204020203" pitchFamily="34" charset="0"/>
              </a:rPr>
              <a:t>hand if I’m</a:t>
            </a:r>
            <a:r>
              <a:rPr lang="en-US" sz="2000" b="1" spc="-15" dirty="0">
                <a:solidFill>
                  <a:srgbClr val="FFFFFF"/>
                </a:solidFill>
                <a:latin typeface="Segoe UI Semibold" panose="020B0502040204020203" pitchFamily="34" charset="0"/>
                <a:cs typeface="Segoe UI Semibold" panose="020B0502040204020203" pitchFamily="34" charset="0"/>
              </a:rPr>
              <a:t> </a:t>
            </a:r>
            <a:r>
              <a:rPr lang="en-US" sz="2000" b="1" spc="-5" dirty="0">
                <a:solidFill>
                  <a:srgbClr val="FFFFFF"/>
                </a:solidFill>
                <a:latin typeface="Segoe UI Semibold" panose="020B0502040204020203" pitchFamily="34" charset="0"/>
                <a:cs typeface="Segoe UI Semibold" panose="020B0502040204020203" pitchFamily="34" charset="0"/>
              </a:rPr>
              <a:t>confused.</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Introduce </a:t>
            </a:r>
            <a:r>
              <a:rPr lang="en-US" sz="2000" b="1" spc="-5" dirty="0">
                <a:solidFill>
                  <a:srgbClr val="FFFFFF"/>
                </a:solidFill>
                <a:latin typeface="Segoe UI Semibold" panose="020B0502040204020203" pitchFamily="34" charset="0"/>
                <a:cs typeface="Segoe UI Semibold" panose="020B0502040204020203" pitchFamily="34" charset="0"/>
              </a:rPr>
              <a:t>myself </a:t>
            </a:r>
            <a:r>
              <a:rPr lang="en-US" sz="2000" b="1" spc="-15" dirty="0">
                <a:solidFill>
                  <a:srgbClr val="FFFFFF"/>
                </a:solidFill>
                <a:latin typeface="Segoe UI Semibold" panose="020B0502040204020203" pitchFamily="34" charset="0"/>
                <a:cs typeface="Segoe UI Semibold" panose="020B0502040204020203" pitchFamily="34" charset="0"/>
              </a:rPr>
              <a:t>to </a:t>
            </a:r>
            <a:r>
              <a:rPr lang="en-US" sz="2000" b="1" dirty="0">
                <a:solidFill>
                  <a:srgbClr val="FFFFFF"/>
                </a:solidFill>
                <a:latin typeface="Segoe UI Semibold" panose="020B0502040204020203" pitchFamily="34" charset="0"/>
                <a:cs typeface="Segoe UI Semibold" panose="020B0502040204020203" pitchFamily="34" charset="0"/>
              </a:rPr>
              <a:t>a new</a:t>
            </a:r>
            <a:r>
              <a:rPr lang="en-US" sz="2000" b="1" spc="5" dirty="0">
                <a:solidFill>
                  <a:srgbClr val="FFFFFF"/>
                </a:solidFill>
                <a:latin typeface="Segoe UI Semibold" panose="020B0502040204020203" pitchFamily="34" charset="0"/>
                <a:cs typeface="Segoe UI Semibold" panose="020B0502040204020203" pitchFamily="34" charset="0"/>
              </a:rPr>
              <a:t> </a:t>
            </a:r>
            <a:r>
              <a:rPr lang="en-US" sz="2000" b="1" spc="-15" dirty="0">
                <a:solidFill>
                  <a:srgbClr val="FFFFFF"/>
                </a:solidFill>
                <a:latin typeface="Segoe UI Semibold" panose="020B0502040204020203" pitchFamily="34" charset="0"/>
                <a:cs typeface="Segoe UI Semibold" panose="020B0502040204020203" pitchFamily="34" charset="0"/>
              </a:rPr>
              <a:t>group.</a:t>
            </a:r>
            <a:endParaRPr lang="en-US" sz="2000" b="1" dirty="0">
              <a:latin typeface="Segoe UI Semibold" panose="020B0502040204020203" pitchFamily="34" charset="0"/>
              <a:cs typeface="Segoe UI Semibold" panose="020B0502040204020203" pitchFamily="34" charset="0"/>
            </a:endParaRPr>
          </a:p>
          <a:p>
            <a:pPr marL="214629" indent="-202565">
              <a:lnSpc>
                <a:spcPct val="100000"/>
              </a:lnSpc>
              <a:spcBef>
                <a:spcPts val="2000"/>
              </a:spcBef>
              <a:buAutoNum type="alphaUcPeriod" startAt="9"/>
              <a:tabLst>
                <a:tab pos="215265" algn="l"/>
              </a:tabLst>
            </a:pPr>
            <a:r>
              <a:rPr lang="en-US" sz="2000" b="1" spc="-15" dirty="0">
                <a:solidFill>
                  <a:srgbClr val="FFFFFF"/>
                </a:solidFill>
                <a:latin typeface="Segoe UI Semibold" panose="020B0502040204020203" pitchFamily="34" charset="0"/>
                <a:cs typeface="Segoe UI Semibold" panose="020B0502040204020203" pitchFamily="34" charset="0"/>
              </a:rPr>
              <a:t> Request </a:t>
            </a:r>
            <a:r>
              <a:rPr lang="en-US" sz="2000" b="1" dirty="0">
                <a:solidFill>
                  <a:srgbClr val="FFFFFF"/>
                </a:solidFill>
                <a:latin typeface="Segoe UI Semibold" panose="020B0502040204020203" pitchFamily="34" charset="0"/>
                <a:cs typeface="Segoe UI Semibold" panose="020B0502040204020203" pitchFamily="34" charset="0"/>
              </a:rPr>
              <a:t>help </a:t>
            </a:r>
            <a:r>
              <a:rPr lang="en-US" sz="2000" b="1" spc="-15" dirty="0">
                <a:solidFill>
                  <a:srgbClr val="FFFFFF"/>
                </a:solidFill>
                <a:latin typeface="Segoe UI Semibold" panose="020B0502040204020203" pitchFamily="34" charset="0"/>
                <a:cs typeface="Segoe UI Semibold" panose="020B0502040204020203" pitchFamily="34" charset="0"/>
              </a:rPr>
              <a:t>from </a:t>
            </a:r>
            <a:r>
              <a:rPr lang="en-US" sz="2000" b="1" dirty="0">
                <a:solidFill>
                  <a:srgbClr val="FFFFFF"/>
                </a:solidFill>
                <a:latin typeface="Segoe UI Semibold" panose="020B0502040204020203" pitchFamily="34" charset="0"/>
                <a:cs typeface="Segoe UI Semibold" panose="020B0502040204020203" pitchFamily="34" charset="0"/>
              </a:rPr>
              <a:t>an</a:t>
            </a:r>
            <a:r>
              <a:rPr lang="en-US" sz="2000" b="1" spc="20" dirty="0">
                <a:solidFill>
                  <a:srgbClr val="FFFFFF"/>
                </a:solidFill>
                <a:latin typeface="Segoe UI Semibold" panose="020B0502040204020203" pitchFamily="34" charset="0"/>
                <a:cs typeface="Segoe UI Semibold" panose="020B0502040204020203" pitchFamily="34" charset="0"/>
              </a:rPr>
              <a:t> </a:t>
            </a:r>
            <a:r>
              <a:rPr lang="en-US" sz="2000" b="1" spc="-10" dirty="0">
                <a:solidFill>
                  <a:srgbClr val="FFFFFF"/>
                </a:solidFill>
                <a:latin typeface="Segoe UI Semibold" panose="020B0502040204020203" pitchFamily="34" charset="0"/>
                <a:cs typeface="Segoe UI Semibold" panose="020B0502040204020203" pitchFamily="34" charset="0"/>
              </a:rPr>
              <a:t>instructor.</a:t>
            </a:r>
            <a:endParaRPr lang="en-US" sz="2000" b="1" dirty="0">
              <a:latin typeface="Segoe UI Semibold" panose="020B0502040204020203" pitchFamily="34" charset="0"/>
              <a:cs typeface="Segoe UI Semibold" panose="020B0502040204020203" pitchFamily="34" charset="0"/>
            </a:endParaRPr>
          </a:p>
          <a:p>
            <a:pPr marL="255904" indent="-243840">
              <a:lnSpc>
                <a:spcPct val="100000"/>
              </a:lnSpc>
              <a:spcBef>
                <a:spcPts val="2000"/>
              </a:spcBef>
              <a:buAutoNum type="alphaUcPeriod" startAt="9"/>
              <a:tabLst>
                <a:tab pos="256540" algn="l"/>
              </a:tabLst>
            </a:pPr>
            <a:r>
              <a:rPr lang="en-US" sz="2000" b="1" spc="-10" dirty="0">
                <a:solidFill>
                  <a:srgbClr val="FFFFFF"/>
                </a:solidFill>
                <a:latin typeface="Segoe UI Semibold" panose="020B0502040204020203" pitchFamily="34" charset="0"/>
                <a:cs typeface="Segoe UI Semibold" panose="020B0502040204020203" pitchFamily="34" charset="0"/>
              </a:rPr>
              <a:t> Pitch my idea at a hackathon.</a:t>
            </a:r>
            <a:endParaRPr lang="en-US" sz="2000" b="1" spc="-5" dirty="0">
              <a:solidFill>
                <a:srgbClr val="FFFFFF"/>
              </a:solidFill>
              <a:latin typeface="Segoe UI Semibold" panose="020B0502040204020203" pitchFamily="34" charset="0"/>
              <a:cs typeface="Segoe UI Semibold" panose="020B0502040204020203" pitchFamily="34" charset="0"/>
            </a:endParaRPr>
          </a:p>
          <a:p>
            <a:pPr marL="255904" indent="-243840">
              <a:lnSpc>
                <a:spcPct val="100000"/>
              </a:lnSpc>
              <a:spcBef>
                <a:spcPts val="2000"/>
              </a:spcBef>
              <a:buAutoNum type="alphaUcPeriod" startAt="9"/>
              <a:tabLst>
                <a:tab pos="256540" algn="l"/>
              </a:tabLst>
            </a:pPr>
            <a:r>
              <a:rPr lang="en-US" sz="2000" b="1" spc="-10" dirty="0">
                <a:solidFill>
                  <a:srgbClr val="FFFFFF"/>
                </a:solidFill>
                <a:latin typeface="Segoe UI Semibold" panose="020B0502040204020203" pitchFamily="34" charset="0"/>
                <a:cs typeface="Segoe UI Semibold" panose="020B0502040204020203" pitchFamily="34" charset="0"/>
              </a:rPr>
              <a:t> Write </a:t>
            </a:r>
            <a:r>
              <a:rPr lang="en-US" sz="2000" b="1" dirty="0">
                <a:solidFill>
                  <a:srgbClr val="FFFFFF"/>
                </a:solidFill>
                <a:latin typeface="Segoe UI Semibold" panose="020B0502040204020203" pitchFamily="34" charset="0"/>
                <a:cs typeface="Segoe UI Semibold" panose="020B0502040204020203" pitchFamily="34" charset="0"/>
              </a:rPr>
              <a:t>an email </a:t>
            </a:r>
            <a:r>
              <a:rPr lang="en-US" sz="2000" b="1" spc="-15" dirty="0">
                <a:solidFill>
                  <a:srgbClr val="FFFFFF"/>
                </a:solidFill>
                <a:latin typeface="Segoe UI Semibold" panose="020B0502040204020203" pitchFamily="34" charset="0"/>
                <a:cs typeface="Segoe UI Semibold" panose="020B0502040204020203" pitchFamily="34" charset="0"/>
              </a:rPr>
              <a:t>to </a:t>
            </a:r>
            <a:r>
              <a:rPr lang="en-US" sz="2000" b="1" spc="-5" dirty="0">
                <a:solidFill>
                  <a:srgbClr val="FFFFFF"/>
                </a:solidFill>
                <a:latin typeface="Segoe UI Semibold" panose="020B0502040204020203" pitchFamily="34" charset="0"/>
                <a:cs typeface="Segoe UI Semibold" panose="020B0502040204020203" pitchFamily="34" charset="0"/>
              </a:rPr>
              <a:t>my</a:t>
            </a:r>
            <a:r>
              <a:rPr lang="en-US" sz="2000" b="1" spc="5" dirty="0">
                <a:solidFill>
                  <a:srgbClr val="FFFFFF"/>
                </a:solidFill>
                <a:latin typeface="Segoe UI Semibold" panose="020B0502040204020203" pitchFamily="34" charset="0"/>
                <a:cs typeface="Segoe UI Semibold" panose="020B0502040204020203" pitchFamily="34" charset="0"/>
              </a:rPr>
              <a:t> </a:t>
            </a:r>
            <a:r>
              <a:rPr lang="en-US" sz="2000" b="1" dirty="0">
                <a:solidFill>
                  <a:srgbClr val="FFFFFF"/>
                </a:solidFill>
                <a:latin typeface="Segoe UI Semibold" panose="020B0502040204020203" pitchFamily="34" charset="0"/>
                <a:cs typeface="Segoe UI Semibold" panose="020B0502040204020203" pitchFamily="34" charset="0"/>
              </a:rPr>
              <a:t>advisor.</a:t>
            </a:r>
          </a:p>
          <a:p>
            <a:pPr marL="255904" indent="-243840">
              <a:lnSpc>
                <a:spcPct val="100000"/>
              </a:lnSpc>
              <a:spcBef>
                <a:spcPts val="2000"/>
              </a:spcBef>
              <a:buAutoNum type="alphaUcPeriod" startAt="9"/>
              <a:tabLst>
                <a:tab pos="256540" algn="l"/>
              </a:tabLst>
            </a:pPr>
            <a:r>
              <a:rPr lang="en-US" sz="2000" b="1" dirty="0">
                <a:solidFill>
                  <a:srgbClr val="FFFFFF"/>
                </a:solidFill>
                <a:latin typeface="Segoe UI Semibold" panose="020B0502040204020203" pitchFamily="34" charset="0"/>
                <a:cs typeface="Segoe UI Semibold" panose="020B0502040204020203" pitchFamily="34" charset="0"/>
              </a:rPr>
              <a:t> </a:t>
            </a:r>
            <a:r>
              <a:rPr lang="en-US" sz="2000" b="1" spc="-75" dirty="0">
                <a:solidFill>
                  <a:srgbClr val="FFFFFF"/>
                </a:solidFill>
                <a:latin typeface="Segoe UI Semibold" panose="020B0502040204020203" pitchFamily="34" charset="0"/>
                <a:cs typeface="Segoe UI Semibold" panose="020B0502040204020203" pitchFamily="34" charset="0"/>
              </a:rPr>
              <a:t>Make an appointment for office hours.</a:t>
            </a:r>
            <a:endParaRPr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p:nvPr/>
        </p:nvSpPr>
        <p:spPr>
          <a:xfrm>
            <a:off x="288113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p:nvPr/>
        </p:nvSpPr>
        <p:spPr>
          <a:xfrm>
            <a:off x="5111855"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805105" y="4331146"/>
            <a:ext cx="1690753" cy="289823"/>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In </a:t>
            </a:r>
            <a:r>
              <a:rPr sz="1800" b="1" spc="5">
                <a:solidFill>
                  <a:srgbClr val="FFFFFF"/>
                </a:solidFill>
                <a:latin typeface="Segoe UI Semibold" panose="020B0502040204020203" pitchFamily="34" charset="0"/>
                <a:cs typeface="Segoe UI Semibold" panose="020B0502040204020203" pitchFamily="34" charset="0"/>
              </a:rPr>
              <a:t>comfort</a:t>
            </a:r>
            <a:r>
              <a:rPr sz="1800" b="1" spc="-8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14"/>
          <p:cNvSpPr txBox="1"/>
          <p:nvPr/>
        </p:nvSpPr>
        <p:spPr>
          <a:xfrm>
            <a:off x="3000437" y="4331146"/>
            <a:ext cx="1571625" cy="553741"/>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Out </a:t>
            </a:r>
            <a:r>
              <a:rPr sz="1800" b="1" spc="-25">
                <a:solidFill>
                  <a:srgbClr val="FFFFFF"/>
                </a:solidFill>
                <a:latin typeface="Segoe UI Semibold" panose="020B0502040204020203" pitchFamily="34" charset="0"/>
                <a:cs typeface="Segoe UI Semibold" panose="020B0502040204020203" pitchFamily="34" charset="0"/>
              </a:rPr>
              <a:t>of</a:t>
            </a:r>
            <a:r>
              <a:rPr sz="1800" b="1" spc="-9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comfort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5" name="object 15"/>
          <p:cNvSpPr txBox="1"/>
          <p:nvPr/>
        </p:nvSpPr>
        <p:spPr>
          <a:xfrm>
            <a:off x="5231161" y="4331146"/>
            <a:ext cx="802005"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Neutral</a:t>
            </a:r>
            <a:endParaRPr sz="1800" b="1">
              <a:latin typeface="Segoe UI Semibold" panose="020B0502040204020203" pitchFamily="34" charset="0"/>
              <a:cs typeface="Segoe UI Semibold" panose="020B0502040204020203" pitchFamily="34" charset="0"/>
            </a:endParaRPr>
          </a:p>
        </p:txBody>
      </p:sp>
      <p:sp>
        <p:nvSpPr>
          <p:cNvPr id="20" name="object 8">
            <a:extLst>
              <a:ext uri="{FF2B5EF4-FFF2-40B4-BE49-F238E27FC236}">
                <a16:creationId xmlns:a16="http://schemas.microsoft.com/office/drawing/2014/main" id="{A790BC98-0197-A14F-A1C8-7D38B1058A8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8" name="Slide Number Placeholder 17">
            <a:extLst>
              <a:ext uri="{FF2B5EF4-FFF2-40B4-BE49-F238E27FC236}">
                <a16:creationId xmlns:a16="http://schemas.microsoft.com/office/drawing/2014/main" id="{E3C58D77-F042-4F46-8C4C-1BD6EC1298FE}"/>
              </a:ext>
            </a:extLst>
          </p:cNvPr>
          <p:cNvSpPr>
            <a:spLocks noGrp="1"/>
          </p:cNvSpPr>
          <p:nvPr>
            <p:ph type="sldNum" sz="quarter" idx="12"/>
          </p:nvPr>
        </p:nvSpPr>
        <p:spPr/>
        <p:txBody>
          <a:bodyPr/>
          <a:lstStyle/>
          <a:p>
            <a:fld id="{9BAC8279-8CB5-4B43-9F60-F14DDFE43274}" type="slidenum">
              <a:rPr lang="en-US"/>
              <a:pPr/>
              <a:t>20</a:t>
            </a:fld>
            <a:endParaRPr lang="en-US"/>
          </a:p>
        </p:txBody>
      </p:sp>
    </p:spTree>
    <p:extLst>
      <p:ext uri="{BB962C8B-B14F-4D97-AF65-F5344CB8AC3E}">
        <p14:creationId xmlns:p14="http://schemas.microsoft.com/office/powerpoint/2010/main" val="311356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8" y="1301372"/>
            <a:ext cx="7023102" cy="1059264"/>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Explore discomfort</a:t>
            </a:r>
            <a:r>
              <a:rPr sz="3600" b="1" spc="-25" dirty="0">
                <a:solidFill>
                  <a:srgbClr val="FFFFFF"/>
                </a:solidFill>
                <a:latin typeface="Segoe UI Semibold" panose="020B0502040204020203" pitchFamily="34" charset="0"/>
                <a:cs typeface="Segoe UI Semibold" panose="020B0502040204020203" pitchFamily="34" charset="0"/>
              </a:rPr>
              <a:t> </a:t>
            </a: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14" name="object 6">
            <a:extLst>
              <a:ext uri="{FF2B5EF4-FFF2-40B4-BE49-F238E27FC236}">
                <a16:creationId xmlns:a16="http://schemas.microsoft.com/office/drawing/2014/main" id="{BDF96A8C-F86E-B44F-9ED9-9B6D3F03188A}"/>
              </a:ext>
            </a:extLst>
          </p:cNvPr>
          <p:cNvSpPr txBox="1"/>
          <p:nvPr/>
        </p:nvSpPr>
        <p:spPr>
          <a:xfrm>
            <a:off x="7588250" y="1358503"/>
            <a:ext cx="6066155" cy="2454518"/>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What was interesting or surprising to you about the prompts?</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Did you find yourself thinking, “This is so me!” or “That’s right up my alley!”</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Were there some situations where you thought, </a:t>
            </a:r>
            <a:br>
              <a:rPr lang="en-US" sz="2000" spc="-15">
                <a:solidFill>
                  <a:schemeClr val="bg1"/>
                </a:solidFill>
                <a:latin typeface="Segoe UI" panose="020B0502040204020203" pitchFamily="34" charset="0"/>
                <a:cs typeface="Segoe UI" panose="020B0502040204020203" pitchFamily="34" charset="0"/>
              </a:rPr>
            </a:br>
            <a:r>
              <a:rPr lang="en-US" sz="2000" spc="-15">
                <a:solidFill>
                  <a:schemeClr val="bg1"/>
                </a:solidFill>
                <a:latin typeface="Segoe UI" panose="020B0502040204020203" pitchFamily="34" charset="0"/>
                <a:cs typeface="Segoe UI" panose="020B0502040204020203" pitchFamily="34" charset="0"/>
              </a:rPr>
              <a:t>“I can’t do that” or “That’s not me”?</a:t>
            </a:r>
            <a:endParaRPr sz="2000">
              <a:solidFill>
                <a:schemeClr val="bg1"/>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66C38E89-EFD9-4C46-A833-B05BCD2C6035}"/>
              </a:ext>
            </a:extLst>
          </p:cNvPr>
          <p:cNvSpPr>
            <a:spLocks noGrp="1"/>
          </p:cNvSpPr>
          <p:nvPr>
            <p:ph type="sldNum" sz="quarter" idx="10"/>
          </p:nvPr>
        </p:nvSpPr>
        <p:spPr/>
        <p:txBody>
          <a:bodyPr/>
          <a:lstStyle/>
          <a:p>
            <a:fld id="{0C9EBD9B-6A21-934F-BF93-1018DA2DA493}" type="slidenum">
              <a:rPr lang="en-US"/>
              <a:t>21</a:t>
            </a:fld>
            <a:endParaRPr lang="en-US"/>
          </a:p>
        </p:txBody>
      </p:sp>
    </p:spTree>
    <p:extLst>
      <p:ext uri="{BB962C8B-B14F-4D97-AF65-F5344CB8AC3E}">
        <p14:creationId xmlns:p14="http://schemas.microsoft.com/office/powerpoint/2010/main" val="60402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480945" cy="1059264"/>
          </a:xfrm>
          <a:prstGeom prst="rect">
            <a:avLst/>
          </a:prstGeom>
        </p:spPr>
        <p:txBody>
          <a:bodyPr vert="horz" wrap="square" lIns="0" tIns="83820" rIns="0" bIns="0" rtlCol="0">
            <a:spAutoFit/>
          </a:bodyPr>
          <a:lstStyle/>
          <a:p>
            <a:pPr marL="12700" marR="5080">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Can I do it?</a:t>
            </a:r>
            <a:r>
              <a:rPr sz="3600" b="1" spc="-25" dirty="0">
                <a:solidFill>
                  <a:srgbClr val="FFFFFF"/>
                </a:solidFill>
                <a:latin typeface="Segoe UI Semibold" panose="020B0502040204020203" pitchFamily="34" charset="0"/>
                <a:cs typeface="Segoe UI Semibold" panose="020B0502040204020203" pitchFamily="34" charset="0"/>
              </a:rPr>
              <a:t>  </a:t>
            </a:r>
            <a:r>
              <a:rPr sz="3600" b="1" spc="-20" dirty="0">
                <a:solidFill>
                  <a:srgbClr val="50E6FF"/>
                </a:solidFill>
                <a:latin typeface="Segoe UI Semibold" panose="020B0502040204020203" pitchFamily="34" charset="0"/>
                <a:cs typeface="Segoe UI Semibold" panose="020B0502040204020203" pitchFamily="34" charset="0"/>
              </a:rPr>
              <a:t>video</a:t>
            </a:r>
            <a:endParaRPr sz="3600" b="1" dirty="0">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dirty="0"/>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401281"/>
          </a:xfrm>
          <a:prstGeom prst="rect">
            <a:avLst/>
          </a:prstGeom>
        </p:spPr>
        <p:txBody>
          <a:bodyPr vert="horz" wrap="square" lIns="0" tIns="6985" rIns="0" bIns="0" rtlCol="0">
            <a:spAutoFit/>
          </a:bodyPr>
          <a:lstStyle/>
          <a:p>
            <a:pPr marL="12700" marR="5080">
              <a:lnSpc>
                <a:spcPct val="101899"/>
              </a:lnSpc>
              <a:spcBef>
                <a:spcPts val="55"/>
              </a:spcBef>
            </a:pPr>
            <a:r>
              <a:rPr lang="en-US" b="1" spc="-10">
                <a:solidFill>
                  <a:srgbClr val="FFFFFF"/>
                </a:solidFill>
                <a:latin typeface="Segoe UI Semibold" panose="020B0502040204020203" pitchFamily="34" charset="0"/>
                <a:cs typeface="Segoe UI Semibold" panose="020B0502040204020203" pitchFamily="34" charset="0"/>
              </a:rPr>
              <a:t>Self-efficacy </a:t>
            </a:r>
            <a:r>
              <a:rPr lang="en-US" b="1" spc="-5">
                <a:solidFill>
                  <a:srgbClr val="FFFFFF"/>
                </a:solidFill>
                <a:latin typeface="Segoe UI Semibold" panose="020B0502040204020203" pitchFamily="34" charset="0"/>
                <a:cs typeface="Segoe UI Semibold" panose="020B0502040204020203" pitchFamily="34" charset="0"/>
              </a:rPr>
              <a:t>is the belief in </a:t>
            </a:r>
            <a:r>
              <a:rPr lang="en-US" b="1" spc="-10">
                <a:solidFill>
                  <a:srgbClr val="FFFFFF"/>
                </a:solidFill>
                <a:latin typeface="Segoe UI Semibold" panose="020B0502040204020203" pitchFamily="34" charset="0"/>
                <a:cs typeface="Segoe UI Semibold" panose="020B0502040204020203" pitchFamily="34" charset="0"/>
              </a:rPr>
              <a:t>your </a:t>
            </a:r>
            <a:r>
              <a:rPr lang="en-US" b="1">
                <a:solidFill>
                  <a:srgbClr val="FFFFFF"/>
                </a:solidFill>
                <a:latin typeface="Segoe UI Semibold" panose="020B0502040204020203" pitchFamily="34" charset="0"/>
                <a:cs typeface="Segoe UI Semibold" panose="020B0502040204020203" pitchFamily="34" charset="0"/>
              </a:rPr>
              <a:t>ability </a:t>
            </a:r>
            <a:r>
              <a:rPr lang="en-US" b="1" spc="-10">
                <a:solidFill>
                  <a:srgbClr val="FFFFFF"/>
                </a:solidFill>
                <a:latin typeface="Segoe UI Semibold" panose="020B0502040204020203" pitchFamily="34" charset="0"/>
                <a:cs typeface="Segoe UI Semibold" panose="020B0502040204020203" pitchFamily="34" charset="0"/>
              </a:rPr>
              <a:t>to </a:t>
            </a:r>
            <a:r>
              <a:rPr lang="en-US" b="1" spc="-5">
                <a:solidFill>
                  <a:srgbClr val="FFFFFF"/>
                </a:solidFill>
                <a:latin typeface="Segoe UI Semibold" panose="020B0502040204020203" pitchFamily="34" charset="0"/>
                <a:cs typeface="Segoe UI Semibold" panose="020B0502040204020203" pitchFamily="34" charset="0"/>
              </a:rPr>
              <a:t>succeed in </a:t>
            </a:r>
            <a:r>
              <a:rPr lang="en-US" b="1">
                <a:solidFill>
                  <a:srgbClr val="FFFFFF"/>
                </a:solidFill>
                <a:latin typeface="Segoe UI Semibold" panose="020B0502040204020203" pitchFamily="34" charset="0"/>
                <a:cs typeface="Segoe UI Semibold" panose="020B0502040204020203" pitchFamily="34" charset="0"/>
              </a:rPr>
              <a:t>achieving a specific </a:t>
            </a:r>
            <a:r>
              <a:rPr lang="en-US" b="1" spc="-10">
                <a:solidFill>
                  <a:srgbClr val="FFFFFF"/>
                </a:solidFill>
                <a:latin typeface="Segoe UI Semibold" panose="020B0502040204020203" pitchFamily="34" charset="0"/>
                <a:cs typeface="Segoe UI Semibold" panose="020B0502040204020203" pitchFamily="34" charset="0"/>
              </a:rPr>
              <a:t>goal or task. </a:t>
            </a:r>
            <a:r>
              <a:rPr lang="en-US" b="1">
                <a:solidFill>
                  <a:srgbClr val="FFFFFF"/>
                </a:solidFill>
                <a:latin typeface="Segoe UI Semibold" panose="020B0502040204020203" pitchFamily="34" charset="0"/>
                <a:cs typeface="Segoe UI Semibold" panose="020B0502040204020203" pitchFamily="34" charset="0"/>
              </a:rPr>
              <a:t>The higher</a:t>
            </a:r>
            <a:r>
              <a:rPr lang="en-US" b="1" spc="-20">
                <a:solidFill>
                  <a:srgbClr val="FFFFFF"/>
                </a:solidFill>
                <a:latin typeface="Segoe UI Semibold" panose="020B0502040204020203" pitchFamily="34" charset="0"/>
                <a:cs typeface="Segoe UI Semibold" panose="020B0502040204020203" pitchFamily="34" charset="0"/>
              </a:rPr>
              <a:t> </a:t>
            </a:r>
            <a:r>
              <a:rPr lang="en-US" b="1" spc="-10">
                <a:solidFill>
                  <a:srgbClr val="FFFFFF"/>
                </a:solidFill>
                <a:latin typeface="Segoe UI Semibold" panose="020B0502040204020203" pitchFamily="34" charset="0"/>
                <a:cs typeface="Segoe UI Semibold" panose="020B0502040204020203" pitchFamily="34" charset="0"/>
              </a:rPr>
              <a:t>your </a:t>
            </a:r>
            <a:r>
              <a:rPr lang="en-US" b="1" spc="-15">
                <a:solidFill>
                  <a:srgbClr val="FFFFFF"/>
                </a:solidFill>
                <a:latin typeface="Segoe UI Semibold" panose="020B0502040204020203" pitchFamily="34" charset="0"/>
                <a:cs typeface="Segoe UI Semibold" panose="020B0502040204020203" pitchFamily="34" charset="0"/>
              </a:rPr>
              <a:t>self-efficacy </a:t>
            </a:r>
            <a:r>
              <a:rPr lang="en-US" b="1" spc="-5">
                <a:solidFill>
                  <a:srgbClr val="FFFFFF"/>
                </a:solidFill>
                <a:latin typeface="Segoe UI Semibold" panose="020B0502040204020203" pitchFamily="34" charset="0"/>
                <a:cs typeface="Segoe UI Semibold" panose="020B0502040204020203" pitchFamily="34" charset="0"/>
              </a:rPr>
              <a:t>is, the </a:t>
            </a:r>
            <a:r>
              <a:rPr lang="en-US" b="1" spc="-15">
                <a:solidFill>
                  <a:srgbClr val="FFFFFF"/>
                </a:solidFill>
                <a:latin typeface="Segoe UI Semibold" panose="020B0502040204020203" pitchFamily="34" charset="0"/>
                <a:cs typeface="Segoe UI Semibold" panose="020B0502040204020203" pitchFamily="34" charset="0"/>
              </a:rPr>
              <a:t>more </a:t>
            </a:r>
            <a:br>
              <a:rPr lang="en-US" b="1" spc="-15">
                <a:solidFill>
                  <a:srgbClr val="FFFFFF"/>
                </a:solidFill>
                <a:latin typeface="Segoe UI Semibold" panose="020B0502040204020203" pitchFamily="34" charset="0"/>
                <a:cs typeface="Segoe UI Semibold" panose="020B0502040204020203" pitchFamily="34" charset="0"/>
              </a:rPr>
            </a:br>
            <a:r>
              <a:rPr lang="en-US" b="1" spc="-10">
                <a:solidFill>
                  <a:srgbClr val="FFFFFF"/>
                </a:solidFill>
                <a:latin typeface="Segoe UI Semibold" panose="020B0502040204020203" pitchFamily="34" charset="0"/>
                <a:cs typeface="Segoe UI Semibold" panose="020B0502040204020203" pitchFamily="34" charset="0"/>
              </a:rPr>
              <a:t>you </a:t>
            </a:r>
            <a:r>
              <a:rPr lang="en-US" b="1" spc="-5">
                <a:solidFill>
                  <a:srgbClr val="FFFFFF"/>
                </a:solidFill>
                <a:latin typeface="Segoe UI Semibold" panose="020B0502040204020203" pitchFamily="34" charset="0"/>
                <a:cs typeface="Segoe UI Semibold" panose="020B0502040204020203" pitchFamily="34" charset="0"/>
              </a:rPr>
              <a:t>believe </a:t>
            </a:r>
            <a:r>
              <a:rPr lang="en-US" b="1" spc="-10">
                <a:solidFill>
                  <a:srgbClr val="FFFFFF"/>
                </a:solidFill>
                <a:latin typeface="Segoe UI Semibold" panose="020B0502040204020203" pitchFamily="34" charset="0"/>
                <a:cs typeface="Segoe UI Semibold" panose="020B0502040204020203" pitchFamily="34" charset="0"/>
              </a:rPr>
              <a:t>you </a:t>
            </a:r>
            <a:r>
              <a:rPr lang="en-US" b="1" spc="-15">
                <a:solidFill>
                  <a:srgbClr val="FFFFFF"/>
                </a:solidFill>
                <a:latin typeface="Segoe UI Semibold" panose="020B0502040204020203" pitchFamily="34" charset="0"/>
                <a:cs typeface="Segoe UI Semibold" panose="020B0502040204020203" pitchFamily="34" charset="0"/>
              </a:rPr>
              <a:t>are </a:t>
            </a:r>
            <a:r>
              <a:rPr lang="en-US" b="1" spc="-10">
                <a:solidFill>
                  <a:srgbClr val="FFFFFF"/>
                </a:solidFill>
                <a:latin typeface="Segoe UI Semibold" panose="020B0502040204020203" pitchFamily="34" charset="0"/>
                <a:cs typeface="Segoe UI Semibold" panose="020B0502040204020203" pitchFamily="34" charset="0"/>
              </a:rPr>
              <a:t>capable </a:t>
            </a:r>
            <a:r>
              <a:rPr lang="en-US" b="1" spc="-25">
                <a:solidFill>
                  <a:srgbClr val="FFFFFF"/>
                </a:solidFill>
                <a:latin typeface="Segoe UI Semibold" panose="020B0502040204020203" pitchFamily="34" charset="0"/>
                <a:cs typeface="Segoe UI Semibold" panose="020B0502040204020203" pitchFamily="34" charset="0"/>
              </a:rPr>
              <a:t>of </a:t>
            </a:r>
            <a:r>
              <a:rPr lang="en-US" b="1">
                <a:solidFill>
                  <a:srgbClr val="FFFFFF"/>
                </a:solidFill>
                <a:latin typeface="Segoe UI Semibold" panose="020B0502040204020203" pitchFamily="34" charset="0"/>
                <a:cs typeface="Segoe UI Semibold" panose="020B0502040204020203" pitchFamily="34" charset="0"/>
              </a:rPr>
              <a:t>accomplishing the</a:t>
            </a:r>
            <a:r>
              <a:rPr lang="en-US" b="1" spc="20">
                <a:solidFill>
                  <a:srgbClr val="FFFFFF"/>
                </a:solidFill>
                <a:latin typeface="Segoe UI Semibold" panose="020B0502040204020203" pitchFamily="34" charset="0"/>
                <a:cs typeface="Segoe UI Semibold" panose="020B0502040204020203" pitchFamily="34" charset="0"/>
              </a:rPr>
              <a:t> </a:t>
            </a:r>
            <a:r>
              <a:rPr lang="en-US" b="1" spc="15">
                <a:solidFill>
                  <a:srgbClr val="FFFFFF"/>
                </a:solidFill>
                <a:latin typeface="Segoe UI Semibold" panose="020B0502040204020203" pitchFamily="34" charset="0"/>
                <a:cs typeface="Segoe UI Semibold" panose="020B0502040204020203" pitchFamily="34" charset="0"/>
              </a:rPr>
              <a:t>task.</a:t>
            </a:r>
            <a:endParaRPr lang="en-US" b="1">
              <a:solidFill>
                <a:srgbClr val="FFFFFF"/>
              </a:solidFill>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talk with a peer to reflect on connections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3" name="Slide Number Placeholder 12">
            <a:extLst>
              <a:ext uri="{FF2B5EF4-FFF2-40B4-BE49-F238E27FC236}">
                <a16:creationId xmlns:a16="http://schemas.microsoft.com/office/drawing/2014/main" id="{D7D99F5D-6833-2447-BC32-8F364B42CB53}"/>
              </a:ext>
            </a:extLst>
          </p:cNvPr>
          <p:cNvSpPr>
            <a:spLocks noGrp="1"/>
          </p:cNvSpPr>
          <p:nvPr>
            <p:ph type="sldNum" sz="quarter" idx="12"/>
          </p:nvPr>
        </p:nvSpPr>
        <p:spPr/>
        <p:txBody>
          <a:bodyPr/>
          <a:lstStyle/>
          <a:p>
            <a:fld id="{9BAC8279-8CB5-4B43-9F60-F14DDFE43274}" type="slidenum">
              <a:rPr lang="en-US"/>
              <a:pPr/>
              <a:t>22</a:t>
            </a:fld>
            <a:endParaRPr lang="en-US"/>
          </a:p>
        </p:txBody>
      </p:sp>
      <p:pic>
        <p:nvPicPr>
          <p:cNvPr id="5" name="Video with Playlist Info" hidden="1" title="Can I do it? Self-efficacy">
            <a:hlinkClick r:id="" action="ppaction://media"/>
            <a:extLst>
              <a:ext uri="{FF2B5EF4-FFF2-40B4-BE49-F238E27FC236}">
                <a16:creationId xmlns:a16="http://schemas.microsoft.com/office/drawing/2014/main" id="{6C98E4F9-306B-4770-9BEA-AAFFEAA05C10}"/>
              </a:ext>
            </a:extLst>
          </p:cNvPr>
          <p:cNvPicPr>
            <a:picLocks noRot="1" noChangeAspect="1"/>
          </p:cNvPicPr>
          <p:nvPr>
            <a:videoFile r:link="rId1"/>
          </p:nvPr>
        </p:nvPicPr>
        <p:blipFill>
          <a:blip r:embed="rId6"/>
          <a:stretch>
            <a:fillRect/>
          </a:stretch>
        </p:blipFill>
        <p:spPr>
          <a:xfrm>
            <a:off x="2166855" y="124765"/>
            <a:ext cx="10103650" cy="5683303"/>
          </a:xfrm>
          <a:prstGeom prst="rect">
            <a:avLst/>
          </a:prstGeom>
        </p:spPr>
      </p:pic>
      <p:pic>
        <p:nvPicPr>
          <p:cNvPr id="11" name="Video without Playlist Info" title="Can I do it? Self-efficacy">
            <a:hlinkClick r:id="" action="ppaction://media"/>
            <a:extLst>
              <a:ext uri="{FF2B5EF4-FFF2-40B4-BE49-F238E27FC236}">
                <a16:creationId xmlns:a16="http://schemas.microsoft.com/office/drawing/2014/main" id="{6E6A94C5-7375-4716-9A3E-DDAE0D8FE0D6}"/>
              </a:ext>
            </a:extLst>
          </p:cNvPr>
          <p:cNvPicPr>
            <a:picLocks noRot="1" noChangeAspect="1"/>
          </p:cNvPicPr>
          <p:nvPr>
            <a:videoFile r:link="rId2"/>
          </p:nvPr>
        </p:nvPicPr>
        <p:blipFill>
          <a:blip r:embed="rId7"/>
          <a:stretch>
            <a:fillRect/>
          </a:stretch>
        </p:blipFill>
        <p:spPr>
          <a:xfrm>
            <a:off x="2156581" y="124765"/>
            <a:ext cx="10103650" cy="5683303"/>
          </a:xfrm>
          <a:prstGeom prst="rect">
            <a:avLst/>
          </a:prstGeom>
        </p:spPr>
      </p:pic>
    </p:spTree>
    <p:extLst>
      <p:ext uri="{BB962C8B-B14F-4D97-AF65-F5344CB8AC3E}">
        <p14:creationId xmlns:p14="http://schemas.microsoft.com/office/powerpoint/2010/main" val="428807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p:cNvSpPr txBox="1"/>
          <p:nvPr/>
        </p:nvSpPr>
        <p:spPr>
          <a:xfrm>
            <a:off x="1058570" y="7574022"/>
            <a:ext cx="13036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4" name="object 4"/>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5" name="object 5"/>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73100" y="1121162"/>
            <a:ext cx="74041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trios</a:t>
            </a:r>
            <a:r>
              <a:rPr sz="9400" b="1" spc="-65">
                <a:latin typeface="Segoe UI Semibold" panose="020B0502040204020203" pitchFamily="34" charset="0"/>
                <a:cs typeface="Segoe UI Semibold" panose="020B0502040204020203" pitchFamily="34" charset="0"/>
              </a:rPr>
              <a:t>!</a:t>
            </a:r>
            <a:endParaRPr sz="94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Slide Number Placeholder 9">
            <a:extLst>
              <a:ext uri="{FF2B5EF4-FFF2-40B4-BE49-F238E27FC236}">
                <a16:creationId xmlns:a16="http://schemas.microsoft.com/office/drawing/2014/main" id="{EA7C1CFD-B1C7-D843-9266-154380717E6C}"/>
              </a:ext>
            </a:extLst>
          </p:cNvPr>
          <p:cNvSpPr>
            <a:spLocks noGrp="1"/>
          </p:cNvSpPr>
          <p:nvPr>
            <p:ph type="sldNum" sz="quarter" idx="12"/>
          </p:nvPr>
        </p:nvSpPr>
        <p:spPr/>
        <p:txBody>
          <a:bodyPr/>
          <a:lstStyle/>
          <a:p>
            <a:fld id="{9BAC8279-8CB5-4B43-9F60-F14DDFE43274}" type="slidenum">
              <a:rPr lang="en-US"/>
              <a:pPr/>
              <a:t>23</a:t>
            </a:fld>
            <a:endParaRPr lang="en-US"/>
          </a:p>
        </p:txBody>
      </p:sp>
    </p:spTree>
    <p:extLst>
      <p:ext uri="{BB962C8B-B14F-4D97-AF65-F5344CB8AC3E}">
        <p14:creationId xmlns:p14="http://schemas.microsoft.com/office/powerpoint/2010/main" val="315779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4" name="object 4"/>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9" y="1301372"/>
            <a:ext cx="6216016" cy="1149033"/>
          </a:xfrm>
          <a:prstGeom prst="rect">
            <a:avLst/>
          </a:prstGeom>
        </p:spPr>
        <p:txBody>
          <a:bodyPr vert="horz" wrap="square" lIns="0" tIns="83820" rIns="0" bIns="0" rtlCol="0">
            <a:spAutoFit/>
          </a:bodyPr>
          <a:lstStyle/>
          <a:p>
            <a:pPr marL="12700" marR="2527935">
              <a:lnSpc>
                <a:spcPts val="3800"/>
              </a:lnSpc>
              <a:spcBef>
                <a:spcPts val="660"/>
              </a:spcBef>
            </a:pPr>
            <a:r>
              <a:rPr sz="3600" b="1" spc="-20" dirty="0">
                <a:solidFill>
                  <a:srgbClr val="FFFFFF"/>
                </a:solidFill>
                <a:latin typeface="Segoe UI Semibold" panose="020B0502040204020203" pitchFamily="34" charset="0"/>
                <a:cs typeface="Segoe UI Semibold" panose="020B0502040204020203" pitchFamily="34" charset="0"/>
              </a:rPr>
              <a:t>Sel</a:t>
            </a:r>
            <a:r>
              <a:rPr sz="3600" b="1" spc="-260" dirty="0">
                <a:solidFill>
                  <a:srgbClr val="FFFFFF"/>
                </a:solidFill>
                <a:latin typeface="Segoe UI Semibold" panose="020B0502040204020203" pitchFamily="34" charset="0"/>
                <a:cs typeface="Segoe UI Semibold" panose="020B0502040204020203" pitchFamily="34" charset="0"/>
              </a:rPr>
              <a:t>f</a:t>
            </a:r>
            <a:r>
              <a:rPr sz="3600" b="1" spc="-25" dirty="0">
                <a:solidFill>
                  <a:srgbClr val="FFFFFF"/>
                </a:solidFill>
                <a:latin typeface="Segoe UI Semibold" panose="020B0502040204020203" pitchFamily="34" charset="0"/>
                <a:cs typeface="Segoe UI Semibold" panose="020B0502040204020203" pitchFamily="34" charset="0"/>
              </a:rPr>
              <a:t>-efficacy </a:t>
            </a:r>
            <a:endParaRPr lang="en-US" sz="3600" b="1" spc="-35" dirty="0">
              <a:solidFill>
                <a:srgbClr val="50E6FF"/>
              </a:solidFill>
              <a:latin typeface="Segoe UI Semibold" panose="020B0502040204020203" pitchFamily="34" charset="0"/>
              <a:cs typeface="Segoe UI Semibold" panose="020B0502040204020203" pitchFamily="34" charset="0"/>
            </a:endParaRPr>
          </a:p>
          <a:p>
            <a:pPr marL="12700" marR="2527935">
              <a:lnSpc>
                <a:spcPts val="3800"/>
              </a:lnSpc>
              <a:spcBef>
                <a:spcPts val="660"/>
              </a:spcBef>
            </a:pP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11" name="object 5">
            <a:extLst>
              <a:ext uri="{FF2B5EF4-FFF2-40B4-BE49-F238E27FC236}">
                <a16:creationId xmlns:a16="http://schemas.microsoft.com/office/drawing/2014/main" id="{09BCC479-26D3-EB48-983F-D1DBD48FCAD9}"/>
              </a:ext>
            </a:extLst>
          </p:cNvPr>
          <p:cNvSpPr txBox="1">
            <a:spLocks noGrp="1"/>
          </p:cNvSpPr>
          <p:nvPr>
            <p:ph type="title"/>
          </p:nvPr>
        </p:nvSpPr>
        <p:spPr>
          <a:xfrm>
            <a:off x="7588250" y="1358503"/>
            <a:ext cx="6343015" cy="628377"/>
          </a:xfrm>
          <a:prstGeom prst="rect">
            <a:avLst/>
          </a:prstGeom>
        </p:spPr>
        <p:txBody>
          <a:bodyPr vert="horz" wrap="square" lIns="0" tIns="12700" rIns="0" bIns="0" rtlCol="0">
            <a:spAutoFit/>
          </a:bodyPr>
          <a:lstStyle/>
          <a:p>
            <a:pPr marL="12700">
              <a:lnSpc>
                <a:spcPct val="100000"/>
              </a:lnSpc>
              <a:spcBef>
                <a:spcPts val="100"/>
              </a:spcBef>
            </a:pPr>
            <a:r>
              <a:rPr lang="en-US" sz="2000" spc="-30"/>
              <a:t>You can increase self-efficacy by noticing small successes. </a:t>
            </a:r>
            <a:br>
              <a:rPr lang="en-US" sz="2000" spc="-30"/>
            </a:br>
            <a:r>
              <a:rPr lang="en-US" sz="2000" spc="-30"/>
              <a:t>Can you imagine building upon them? </a:t>
            </a:r>
          </a:p>
        </p:txBody>
      </p:sp>
      <p:sp>
        <p:nvSpPr>
          <p:cNvPr id="12" name="object 6">
            <a:extLst>
              <a:ext uri="{FF2B5EF4-FFF2-40B4-BE49-F238E27FC236}">
                <a16:creationId xmlns:a16="http://schemas.microsoft.com/office/drawing/2014/main" id="{DA34423B-05F4-A444-B2BE-33EED854062C}"/>
              </a:ext>
            </a:extLst>
          </p:cNvPr>
          <p:cNvSpPr txBox="1"/>
          <p:nvPr/>
        </p:nvSpPr>
        <p:spPr>
          <a:xfrm>
            <a:off x="7588250" y="2262341"/>
            <a:ext cx="6066155" cy="2133918"/>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solidFill>
                  <a:schemeClr val="bg1"/>
                </a:solidFill>
                <a:latin typeface="Segoe UI" panose="020B0502040204020203" pitchFamily="34" charset="0"/>
                <a:cs typeface="Segoe UI" panose="020B0502040204020203" pitchFamily="34" charset="0"/>
              </a:rPr>
              <a:t>Self-efficacy can be impacted by comparing yourself to other people. Are you making a fair social comparison? </a:t>
            </a:r>
          </a:p>
          <a:p>
            <a:pPr marL="12700" marR="5080">
              <a:lnSpc>
                <a:spcPts val="2200"/>
              </a:lnSpc>
              <a:spcBef>
                <a:spcPts val="340"/>
              </a:spcBef>
            </a:pPr>
            <a:endParaRPr lang="en-US" sz="2000" spc="-15" dirty="0">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dirty="0">
                <a:solidFill>
                  <a:schemeClr val="bg1"/>
                </a:solidFill>
                <a:latin typeface="Segoe UI" panose="020B0502040204020203" pitchFamily="34" charset="0"/>
                <a:cs typeface="Segoe UI" panose="020B0502040204020203" pitchFamily="34" charset="0"/>
              </a:rPr>
              <a:t>Feedback can help you to grow your confidence to achieve certain tasks. Can you unpack feedback constructively?</a:t>
            </a:r>
            <a:endParaRPr sz="2000" dirty="0">
              <a:solidFill>
                <a:schemeClr val="bg1"/>
              </a:solidFill>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A0CF3F8A-4B79-354D-BE41-BE1A9C61F736}"/>
              </a:ext>
            </a:extLst>
          </p:cNvPr>
          <p:cNvSpPr>
            <a:spLocks noGrp="1"/>
          </p:cNvSpPr>
          <p:nvPr>
            <p:ph type="sldNum" sz="quarter" idx="12"/>
          </p:nvPr>
        </p:nvSpPr>
        <p:spPr/>
        <p:txBody>
          <a:bodyPr/>
          <a:lstStyle/>
          <a:p>
            <a:fld id="{9BAC8279-8CB5-4B43-9F60-F14DDFE43274}" type="slidenum">
              <a:rPr lang="en-US"/>
              <a:pPr/>
              <a:t>24</a:t>
            </a:fld>
            <a:endParaRPr lang="en-US"/>
          </a:p>
        </p:txBody>
      </p:sp>
    </p:spTree>
    <p:extLst>
      <p:ext uri="{BB962C8B-B14F-4D97-AF65-F5344CB8AC3E}">
        <p14:creationId xmlns:p14="http://schemas.microsoft.com/office/powerpoint/2010/main" val="405419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73100" y="1121162"/>
            <a:ext cx="8105140" cy="2765501"/>
          </a:xfrm>
          <a:prstGeom prst="rect">
            <a:avLst/>
          </a:prstGeom>
        </p:spPr>
        <p:txBody>
          <a:bodyPr vert="horz" wrap="square" lIns="0" tIns="198755" rIns="0" bIns="0" rtlCol="0">
            <a:spAutoFit/>
          </a:bodyPr>
          <a:lstStyle/>
          <a:p>
            <a:pPr marL="12700" marR="5080">
              <a:lnSpc>
                <a:spcPts val="9950"/>
              </a:lnSpc>
              <a:spcBef>
                <a:spcPts val="1565"/>
              </a:spcBef>
            </a:pPr>
            <a:r>
              <a:rPr lang="en-US" sz="9400" b="1" spc="-175" dirty="0">
                <a:solidFill>
                  <a:schemeClr val="tx1"/>
                </a:solidFill>
                <a:latin typeface="Segoe UI Semibold" panose="020B0502040204020203" pitchFamily="34" charset="0"/>
                <a:cs typeface="Segoe UI Semibold" panose="020B0502040204020203" pitchFamily="34" charset="0"/>
              </a:rPr>
              <a:t>Collab Exercise</a:t>
            </a:r>
            <a:br>
              <a:rPr lang="en-US" sz="9400" b="1" spc="-175" dirty="0">
                <a:solidFill>
                  <a:srgbClr val="1378CD"/>
                </a:solidFill>
                <a:latin typeface="Segoe UI Semibold" panose="020B0502040204020203" pitchFamily="34" charset="0"/>
                <a:cs typeface="Segoe UI Semibold" panose="020B0502040204020203" pitchFamily="34" charset="0"/>
              </a:rPr>
            </a:br>
            <a:r>
              <a:rPr lang="en-US" sz="9400" b="1" spc="-175" dirty="0">
                <a:solidFill>
                  <a:srgbClr val="1378CD"/>
                </a:solidFill>
                <a:latin typeface="Segoe UI Semibold" panose="020B0502040204020203" pitchFamily="34" charset="0"/>
                <a:cs typeface="Segoe UI Semibold" panose="020B0502040204020203" pitchFamily="34" charset="0"/>
              </a:rPr>
              <a:t>Can I hack it?</a:t>
            </a:r>
            <a:endParaRPr sz="9400" b="1" dirty="0">
              <a:solidFill>
                <a:srgbClr val="1378CD"/>
              </a:solidFill>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28A23227-1BA4-2C49-A216-D8C77D9B051D}"/>
              </a:ext>
            </a:extLst>
          </p:cNvPr>
          <p:cNvGrpSpPr/>
          <p:nvPr/>
        </p:nvGrpSpPr>
        <p:grpSpPr>
          <a:xfrm>
            <a:off x="678242" y="7550929"/>
            <a:ext cx="1948143" cy="466794"/>
            <a:chOff x="678242" y="7550929"/>
            <a:chExt cx="1948143" cy="466794"/>
          </a:xfrm>
        </p:grpSpPr>
        <p:sp>
          <p:nvSpPr>
            <p:cNvPr id="18" name="object 9">
              <a:extLst>
                <a:ext uri="{FF2B5EF4-FFF2-40B4-BE49-F238E27FC236}">
                  <a16:creationId xmlns:a16="http://schemas.microsoft.com/office/drawing/2014/main" id="{8A484ACE-4806-8F4B-AEA4-670029D9CD5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40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9" name="object 3">
              <a:extLst>
                <a:ext uri="{FF2B5EF4-FFF2-40B4-BE49-F238E27FC236}">
                  <a16:creationId xmlns:a16="http://schemas.microsoft.com/office/drawing/2014/main" id="{2D6429FC-4101-9249-80B7-64B3726B3E41}"/>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0" name="object 4">
              <a:extLst>
                <a:ext uri="{FF2B5EF4-FFF2-40B4-BE49-F238E27FC236}">
                  <a16:creationId xmlns:a16="http://schemas.microsoft.com/office/drawing/2014/main" id="{C87BB988-3F20-0D42-BE3A-94C36D90431E}"/>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9061FD94-36F0-2940-8D5E-3E1D0D66D78C}"/>
              </a:ext>
            </a:extLst>
          </p:cNvPr>
          <p:cNvSpPr>
            <a:spLocks noGrp="1"/>
          </p:cNvSpPr>
          <p:nvPr>
            <p:ph type="sldNum" sz="quarter" idx="12"/>
          </p:nvPr>
        </p:nvSpPr>
        <p:spPr/>
        <p:txBody>
          <a:bodyPr/>
          <a:lstStyle/>
          <a:p>
            <a:fld id="{9BAC8279-8CB5-4B43-9F60-F14DDFE43274}" type="slidenum">
              <a:rPr lang="en-US"/>
              <a:pPr/>
              <a:t>25</a:t>
            </a:fld>
            <a:endParaRPr lang="en-US"/>
          </a:p>
        </p:txBody>
      </p:sp>
    </p:spTree>
    <p:extLst>
      <p:ext uri="{BB962C8B-B14F-4D97-AF65-F5344CB8AC3E}">
        <p14:creationId xmlns:p14="http://schemas.microsoft.com/office/powerpoint/2010/main" val="751735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880100" cy="571951"/>
          </a:xfrm>
          <a:prstGeom prst="rect">
            <a:avLst/>
          </a:prstGeom>
        </p:spPr>
        <p:txBody>
          <a:bodyPr vert="horz" wrap="square" lIns="0" tIns="83820" rIns="0" bIns="0" rtlCol="0">
            <a:spAutoFit/>
          </a:bodyPr>
          <a:lstStyle/>
          <a:p>
            <a:pPr marL="12700" marR="5080">
              <a:lnSpc>
                <a:spcPts val="3800"/>
              </a:lnSpc>
              <a:spcBef>
                <a:spcPts val="660"/>
              </a:spcBef>
            </a:pPr>
            <a:r>
              <a:rPr sz="3600" b="1" spc="-10" dirty="0">
                <a:solidFill>
                  <a:schemeClr val="tx1"/>
                </a:solidFill>
                <a:latin typeface="Segoe UI Semibold" panose="020B0502040204020203" pitchFamily="34" charset="0"/>
                <a:cs typeface="Segoe UI Semibold" panose="020B0502040204020203" pitchFamily="34" charset="0"/>
              </a:rPr>
              <a:t>C</a:t>
            </a:r>
            <a:r>
              <a:rPr lang="en-US" sz="3600" b="1" spc="-10" dirty="0">
                <a:solidFill>
                  <a:schemeClr val="tx1"/>
                </a:solidFill>
                <a:latin typeface="Segoe UI Semibold" panose="020B0502040204020203" pitchFamily="34" charset="0"/>
                <a:cs typeface="Segoe UI Semibold" panose="020B0502040204020203" pitchFamily="34" charset="0"/>
              </a:rPr>
              <a:t>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the ask</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100" y="4559566"/>
            <a:ext cx="6343015" cy="1603003"/>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dirty="0"/>
              <a:t>Are you in your comfort zone?</a:t>
            </a:r>
          </a:p>
          <a:p>
            <a:pPr marL="12700">
              <a:spcBef>
                <a:spcPts val="100"/>
              </a:spcBef>
            </a:pPr>
            <a:endParaRPr lang="en-US" sz="2000" kern="0" spc="-30" dirty="0"/>
          </a:p>
          <a:p>
            <a:pPr marL="12700">
              <a:spcBef>
                <a:spcPts val="100"/>
              </a:spcBef>
            </a:pPr>
            <a:r>
              <a:rPr lang="en-US" sz="2000" kern="0" spc="-30" dirty="0"/>
              <a:t>Out of your comfort zone?</a:t>
            </a:r>
          </a:p>
          <a:p>
            <a:pPr marL="12700">
              <a:spcBef>
                <a:spcPts val="100"/>
              </a:spcBef>
            </a:pPr>
            <a:endParaRPr lang="en-US" sz="2000" kern="0" spc="-30" dirty="0"/>
          </a:p>
          <a:p>
            <a:pPr marL="12700">
              <a:spcBef>
                <a:spcPts val="100"/>
              </a:spcBef>
            </a:pPr>
            <a:r>
              <a:rPr lang="en-US" sz="2000" kern="0" spc="-30" dirty="0"/>
              <a:t>Feeling neutral?</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“I’ve mapped the site but need to create a detailed blueprint of each building. If I sketch the walls for a building, can you tell me where place LiDAR scanners? Time is of the essence, so make sure you’re optimizing their placement!” – archeologist </a:t>
            </a:r>
          </a:p>
        </p:txBody>
      </p:sp>
      <p:pic>
        <p:nvPicPr>
          <p:cNvPr id="2" name="Picture 1">
            <a:extLst>
              <a:ext uri="{FF2B5EF4-FFF2-40B4-BE49-F238E27FC236}">
                <a16:creationId xmlns:a16="http://schemas.microsoft.com/office/drawing/2014/main" id="{A992062C-68C5-2349-9D16-0D40ED0A45E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315200" y="0"/>
            <a:ext cx="7315200" cy="8229600"/>
          </a:xfrm>
          <a:prstGeom prst="rect">
            <a:avLst/>
          </a:prstGeom>
        </p:spPr>
      </p:pic>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3238C78D-7E6E-EF45-9AF4-1A5AD7EC8728}"/>
              </a:ext>
            </a:extLst>
          </p:cNvPr>
          <p:cNvSpPr>
            <a:spLocks noGrp="1"/>
          </p:cNvSpPr>
          <p:nvPr>
            <p:ph type="sldNum" sz="quarter" idx="12"/>
          </p:nvPr>
        </p:nvSpPr>
        <p:spPr/>
        <p:txBody>
          <a:bodyPr/>
          <a:lstStyle/>
          <a:p>
            <a:fld id="{9BAC8279-8CB5-4B43-9F60-F14DDFE43274}" type="slidenum">
              <a:rPr lang="en-US"/>
              <a:pPr/>
              <a:t>26</a:t>
            </a:fld>
            <a:endParaRPr lang="en-US"/>
          </a:p>
        </p:txBody>
      </p:sp>
    </p:spTree>
    <p:extLst>
      <p:ext uri="{BB962C8B-B14F-4D97-AF65-F5344CB8AC3E}">
        <p14:creationId xmlns:p14="http://schemas.microsoft.com/office/powerpoint/2010/main" val="3455922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44621"/>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8801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dig in</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name what’s uncomfortable?</a:t>
            </a:r>
          </a:p>
          <a:p>
            <a:pPr marL="12700">
              <a:spcBef>
                <a:spcPts val="100"/>
              </a:spcBef>
            </a:pPr>
            <a:endParaRPr lang="en-US" sz="2000" kern="0" spc="-30"/>
          </a:p>
          <a:p>
            <a:pPr marL="12700">
              <a:spcBef>
                <a:spcPts val="100"/>
              </a:spcBef>
            </a:pPr>
            <a:r>
              <a:rPr lang="en-US" sz="2000" kern="0" spc="-30"/>
              <a:t>Are there words or phrases that stick out?</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a:latin typeface="Segoe UI" panose="020B0502040204020203" pitchFamily="34" charset="0"/>
                <a:cs typeface="Segoe UI" panose="020B0502040204020203" pitchFamily="34" charset="0"/>
              </a:rPr>
              <a:t>“I’ve mapped the site, but need to create a detailed blueprint of each building. If I sketch the walls for a building, can you tell me where place LiDAR scanners? Time is of the essence, so make sure you’re optimizing their placement!”</a:t>
            </a:r>
          </a:p>
        </p:txBody>
      </p:sp>
      <p:pic>
        <p:nvPicPr>
          <p:cNvPr id="30" name="Picture 29">
            <a:extLst>
              <a:ext uri="{FF2B5EF4-FFF2-40B4-BE49-F238E27FC236}">
                <a16:creationId xmlns:a16="http://schemas.microsoft.com/office/drawing/2014/main" id="{A7B6BD9B-C9FE-5046-9694-FC12506111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315200" y="0"/>
            <a:ext cx="7315200" cy="8229600"/>
          </a:xfrm>
          <a:prstGeom prst="rect">
            <a:avLst/>
          </a:prstGeom>
        </p:spPr>
      </p:pic>
      <p:sp>
        <p:nvSpPr>
          <p:cNvPr id="33" name="object 7">
            <a:extLst>
              <a:ext uri="{FF2B5EF4-FFF2-40B4-BE49-F238E27FC236}">
                <a16:creationId xmlns:a16="http://schemas.microsoft.com/office/drawing/2014/main" id="{F2A3C5E8-5031-534D-A917-E86E63BC0BFB}"/>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4" name="object 8">
            <a:extLst>
              <a:ext uri="{FF2B5EF4-FFF2-40B4-BE49-F238E27FC236}">
                <a16:creationId xmlns:a16="http://schemas.microsoft.com/office/drawing/2014/main" id="{A5DBC2BE-F716-B24E-9016-0EADDC1AC31F}"/>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35" name="object 10">
            <a:extLst>
              <a:ext uri="{FF2B5EF4-FFF2-40B4-BE49-F238E27FC236}">
                <a16:creationId xmlns:a16="http://schemas.microsoft.com/office/drawing/2014/main" id="{EBA0FEFF-8E7C-E24A-AB87-59ACA9F8B01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49DB5372-8DB1-FC4B-AE19-D730DCEA4B7E}"/>
              </a:ext>
            </a:extLst>
          </p:cNvPr>
          <p:cNvSpPr>
            <a:spLocks noGrp="1"/>
          </p:cNvSpPr>
          <p:nvPr>
            <p:ph type="sldNum" sz="quarter" idx="12"/>
          </p:nvPr>
        </p:nvSpPr>
        <p:spPr/>
        <p:txBody>
          <a:bodyPr/>
          <a:lstStyle/>
          <a:p>
            <a:fld id="{9BAC8279-8CB5-4B43-9F60-F14DDFE43274}" type="slidenum">
              <a:rPr lang="en-US"/>
              <a:pPr/>
              <a:t>27</a:t>
            </a:fld>
            <a:endParaRPr lang="en-US"/>
          </a:p>
        </p:txBody>
      </p:sp>
    </p:spTree>
    <p:extLst>
      <p:ext uri="{BB962C8B-B14F-4D97-AF65-F5344CB8AC3E}">
        <p14:creationId xmlns:p14="http://schemas.microsoft.com/office/powerpoint/2010/main" val="2918522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8801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engage</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59566"/>
            <a:ext cx="6343015" cy="2834109"/>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dirty="0"/>
              <a:t>Can you take a closer look at the sources of discomfort?</a:t>
            </a:r>
          </a:p>
          <a:p>
            <a:pPr marL="12700">
              <a:spcBef>
                <a:spcPts val="100"/>
              </a:spcBef>
            </a:pPr>
            <a:endParaRPr lang="en-US" sz="2000" kern="0" spc="-30" dirty="0"/>
          </a:p>
          <a:p>
            <a:pPr marL="12700">
              <a:spcBef>
                <a:spcPts val="100"/>
              </a:spcBef>
            </a:pPr>
            <a:r>
              <a:rPr lang="en-US" sz="2000" kern="0" spc="-30" dirty="0"/>
              <a:t>What about asking a peer or someone more experienced for help?</a:t>
            </a:r>
          </a:p>
          <a:p>
            <a:pPr marL="12700">
              <a:spcBef>
                <a:spcPts val="100"/>
              </a:spcBef>
            </a:pPr>
            <a:endParaRPr lang="en-US" sz="2000" kern="0" spc="-30" dirty="0"/>
          </a:p>
          <a:p>
            <a:pPr marL="12700">
              <a:spcBef>
                <a:spcPts val="100"/>
              </a:spcBef>
            </a:pPr>
            <a:r>
              <a:rPr lang="en-US" sz="2000" kern="0" spc="-30" dirty="0"/>
              <a:t>Note: A “LiDAR scanner” is a specific type of hardware that scans to get distance data. In this case, assume the scanner can obtain 360 degrees of data, much like a floodlight.</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“I’ve mapped the site, but need to create a detailed </a:t>
            </a:r>
            <a:r>
              <a:rPr lang="en-US" sz="2000" b="1" spc="-15" dirty="0">
                <a:latin typeface="Segoe UI" panose="020B0502040204020203" pitchFamily="34" charset="0"/>
                <a:cs typeface="Segoe UI" panose="020B0502040204020203" pitchFamily="34" charset="0"/>
              </a:rPr>
              <a:t>blueprint</a:t>
            </a:r>
            <a:r>
              <a:rPr lang="en-US" sz="2000" spc="-15" dirty="0">
                <a:latin typeface="Segoe UI" panose="020B0502040204020203" pitchFamily="34" charset="0"/>
                <a:cs typeface="Segoe UI" panose="020B0502040204020203" pitchFamily="34" charset="0"/>
              </a:rPr>
              <a:t> of each building. If I </a:t>
            </a:r>
            <a:r>
              <a:rPr lang="en-US" sz="2000" b="1" spc="-15" dirty="0">
                <a:latin typeface="Segoe UI" panose="020B0502040204020203" pitchFamily="34" charset="0"/>
                <a:cs typeface="Segoe UI" panose="020B0502040204020203" pitchFamily="34" charset="0"/>
              </a:rPr>
              <a:t>sketch</a:t>
            </a:r>
            <a:r>
              <a:rPr lang="en-US" sz="2000" spc="-15" dirty="0">
                <a:latin typeface="Segoe UI" panose="020B0502040204020203" pitchFamily="34" charset="0"/>
                <a:cs typeface="Segoe UI" panose="020B0502040204020203" pitchFamily="34" charset="0"/>
              </a:rPr>
              <a:t> the walls for a building, can you tell me where place </a:t>
            </a:r>
            <a:r>
              <a:rPr lang="en-US" sz="2000" b="1" spc="-15" dirty="0">
                <a:solidFill>
                  <a:srgbClr val="137AD0"/>
                </a:solidFill>
                <a:latin typeface="Segoe UI" panose="020B0502040204020203" pitchFamily="34" charset="0"/>
                <a:cs typeface="Segoe UI" panose="020B0502040204020203" pitchFamily="34" charset="0"/>
              </a:rPr>
              <a:t>LiDAR scanners</a:t>
            </a:r>
            <a:r>
              <a:rPr lang="en-US" sz="2000" spc="-15" dirty="0">
                <a:latin typeface="Segoe UI" panose="020B0502040204020203" pitchFamily="34" charset="0"/>
                <a:cs typeface="Segoe UI" panose="020B0502040204020203" pitchFamily="34" charset="0"/>
              </a:rPr>
              <a:t>? Time is of the essence, so make sure you’re </a:t>
            </a:r>
            <a:r>
              <a:rPr lang="en-US" sz="2000" b="1" spc="-15" dirty="0">
                <a:latin typeface="Segoe UI" panose="020B0502040204020203" pitchFamily="34" charset="0"/>
                <a:cs typeface="Segoe UI" panose="020B0502040204020203" pitchFamily="34" charset="0"/>
              </a:rPr>
              <a:t>optimizing</a:t>
            </a:r>
            <a:r>
              <a:rPr lang="en-US" sz="2000" spc="-15" dirty="0">
                <a:latin typeface="Segoe UI" panose="020B0502040204020203" pitchFamily="34" charset="0"/>
                <a:cs typeface="Segoe UI" panose="020B0502040204020203" pitchFamily="34" charset="0"/>
              </a:rPr>
              <a:t> their placement!”</a:t>
            </a:r>
          </a:p>
        </p:txBody>
      </p:sp>
      <p:pic>
        <p:nvPicPr>
          <p:cNvPr id="28" name="Picture 27">
            <a:extLst>
              <a:ext uri="{FF2B5EF4-FFF2-40B4-BE49-F238E27FC236}">
                <a16:creationId xmlns:a16="http://schemas.microsoft.com/office/drawing/2014/main" id="{99BF7AF8-7A93-5845-B81E-72D82731557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315200" y="0"/>
            <a:ext cx="7315200" cy="8229600"/>
          </a:xfrm>
          <a:prstGeom prst="rect">
            <a:avLst/>
          </a:prstGeom>
        </p:spPr>
      </p:pic>
      <p:sp>
        <p:nvSpPr>
          <p:cNvPr id="32" name="object 7">
            <a:extLst>
              <a:ext uri="{FF2B5EF4-FFF2-40B4-BE49-F238E27FC236}">
                <a16:creationId xmlns:a16="http://schemas.microsoft.com/office/drawing/2014/main" id="{32A7A8C3-6F04-BE4B-8535-C7903BF099D7}"/>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3" name="object 8">
            <a:extLst>
              <a:ext uri="{FF2B5EF4-FFF2-40B4-BE49-F238E27FC236}">
                <a16:creationId xmlns:a16="http://schemas.microsoft.com/office/drawing/2014/main" id="{4C7E3EDE-6018-6944-AB51-683CCD970770}"/>
              </a:ext>
            </a:extLst>
          </p:cNvPr>
          <p:cNvSpPr/>
          <p:nvPr/>
        </p:nvSpPr>
        <p:spPr>
          <a:xfrm>
            <a:off x="807198" y="7697904"/>
            <a:ext cx="84218" cy="186817"/>
          </a:xfrm>
          <a:prstGeom prst="rect">
            <a:avLst/>
          </a:prstGeom>
          <a:blipFill>
            <a:blip r:embed="rId5" cstate="print"/>
            <a:stretch>
              <a:fillRect/>
            </a:stretch>
          </a:blipFill>
        </p:spPr>
        <p:txBody>
          <a:bodyPr wrap="square" lIns="0" tIns="0" rIns="0" bIns="0" rtlCol="0"/>
          <a:lstStyle/>
          <a:p>
            <a:endParaRPr/>
          </a:p>
        </p:txBody>
      </p:sp>
      <p:sp>
        <p:nvSpPr>
          <p:cNvPr id="34" name="object 10">
            <a:extLst>
              <a:ext uri="{FF2B5EF4-FFF2-40B4-BE49-F238E27FC236}">
                <a16:creationId xmlns:a16="http://schemas.microsoft.com/office/drawing/2014/main" id="{45116126-16AA-E440-9014-AEDA4128D016}"/>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3</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6F550779-E500-8749-9AF5-884FFA46311D}"/>
              </a:ext>
            </a:extLst>
          </p:cNvPr>
          <p:cNvSpPr>
            <a:spLocks noGrp="1"/>
          </p:cNvSpPr>
          <p:nvPr>
            <p:ph type="sldNum" sz="quarter" idx="12"/>
          </p:nvPr>
        </p:nvSpPr>
        <p:spPr/>
        <p:txBody>
          <a:bodyPr/>
          <a:lstStyle/>
          <a:p>
            <a:fld id="{9BAC8279-8CB5-4B43-9F60-F14DDFE43274}" type="slidenum">
              <a:rPr lang="en-US"/>
              <a:pPr/>
              <a:t>28</a:t>
            </a:fld>
            <a:endParaRPr lang="en-US"/>
          </a:p>
        </p:txBody>
      </p:sp>
    </p:spTree>
    <p:extLst>
      <p:ext uri="{BB962C8B-B14F-4D97-AF65-F5344CB8AC3E}">
        <p14:creationId xmlns:p14="http://schemas.microsoft.com/office/powerpoint/2010/main" val="28646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66421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clarify</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73520"/>
            <a:ext cx="6343015" cy="1603003"/>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can you make the problem precise? </a:t>
            </a:r>
          </a:p>
          <a:p>
            <a:pPr marL="12700">
              <a:spcBef>
                <a:spcPts val="100"/>
              </a:spcBef>
            </a:pPr>
            <a:endParaRPr lang="en-US" sz="2000" kern="0" spc="-30"/>
          </a:p>
          <a:p>
            <a:pPr marL="12700">
              <a:spcBef>
                <a:spcPts val="100"/>
              </a:spcBef>
            </a:pPr>
            <a:r>
              <a:rPr lang="en-US" sz="2000" kern="0" spc="-30"/>
              <a:t>How is the input described?</a:t>
            </a:r>
          </a:p>
          <a:p>
            <a:pPr marL="12700">
              <a:spcBef>
                <a:spcPts val="100"/>
              </a:spcBef>
            </a:pPr>
            <a:endParaRPr lang="en-US" sz="2000" kern="0" spc="-30"/>
          </a:p>
          <a:p>
            <a:pPr marL="12700">
              <a:spcBef>
                <a:spcPts val="100"/>
              </a:spcBef>
            </a:pPr>
            <a:r>
              <a:rPr lang="en-US" sz="2000" kern="0" spc="-30"/>
              <a:t>Try an example!</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a:latin typeface="Segoe UI" panose="020B0502040204020203" pitchFamily="34" charset="0"/>
                <a:cs typeface="Segoe UI" panose="020B0502040204020203" pitchFamily="34" charset="0"/>
              </a:rPr>
              <a:t>“I’ve mapped the site, but need to create a detailed blueprint of each building. If I </a:t>
            </a:r>
            <a:r>
              <a:rPr lang="en-US" sz="2000" b="1" spc="-15">
                <a:latin typeface="Segoe UI" panose="020B0502040204020203" pitchFamily="34" charset="0"/>
                <a:cs typeface="Segoe UI" panose="020B0502040204020203" pitchFamily="34" charset="0"/>
              </a:rPr>
              <a:t>sketch the walls for a building</a:t>
            </a:r>
            <a:r>
              <a:rPr lang="en-US" sz="2000" spc="-15">
                <a:latin typeface="Segoe UI" panose="020B0502040204020203" pitchFamily="34" charset="0"/>
                <a:cs typeface="Segoe UI" panose="020B0502040204020203" pitchFamily="34" charset="0"/>
              </a:rPr>
              <a:t>, can you tell me where place LiDAR scanners? Time is of the essence, so make sure you’re optimizing their placement!”</a:t>
            </a:r>
          </a:p>
        </p:txBody>
      </p:sp>
      <p:sp>
        <p:nvSpPr>
          <p:cNvPr id="28" name="object 5">
            <a:extLst>
              <a:ext uri="{FF2B5EF4-FFF2-40B4-BE49-F238E27FC236}">
                <a16:creationId xmlns:a16="http://schemas.microsoft.com/office/drawing/2014/main" id="{C2CECFA9-7348-314C-9E49-F2F444ACEBC7}"/>
              </a:ext>
            </a:extLst>
          </p:cNvPr>
          <p:cNvSpPr txBox="1">
            <a:spLocks/>
          </p:cNvSpPr>
          <p:nvPr/>
        </p:nvSpPr>
        <p:spPr>
          <a:xfrm>
            <a:off x="7988299" y="4573520"/>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This is one example sketch of the walls for a building.</a:t>
            </a:r>
          </a:p>
          <a:p>
            <a:pPr marL="12700">
              <a:spcBef>
                <a:spcPts val="100"/>
              </a:spcBef>
            </a:pPr>
            <a:endParaRPr lang="en-US" sz="2000" kern="0" spc="-30"/>
          </a:p>
          <a:p>
            <a:pPr marL="12700">
              <a:spcBef>
                <a:spcPts val="100"/>
              </a:spcBef>
            </a:pPr>
            <a:r>
              <a:rPr lang="en-US" sz="2000" kern="0" spc="-30"/>
              <a:t>Can you make a sketch of your favorite building?</a:t>
            </a:r>
          </a:p>
        </p:txBody>
      </p:sp>
      <p:pic>
        <p:nvPicPr>
          <p:cNvPr id="5" name="Picture 4">
            <a:extLst>
              <a:ext uri="{FF2B5EF4-FFF2-40B4-BE49-F238E27FC236}">
                <a16:creationId xmlns:a16="http://schemas.microsoft.com/office/drawing/2014/main" id="{03381858-A834-1B44-85ED-18299B598A36}"/>
              </a:ext>
            </a:extLst>
          </p:cNvPr>
          <p:cNvPicPr>
            <a:picLocks noChangeAspect="1"/>
          </p:cNvPicPr>
          <p:nvPr/>
        </p:nvPicPr>
        <p:blipFill rotWithShape="1">
          <a:blip r:embed="rId3"/>
          <a:srcRect l="33626" t="30365" r="37644" b="23063"/>
          <a:stretch/>
        </p:blipFill>
        <p:spPr>
          <a:xfrm>
            <a:off x="9141774" y="36013"/>
            <a:ext cx="3662052" cy="4034127"/>
          </a:xfrm>
          <a:prstGeom prst="rect">
            <a:avLst/>
          </a:prstGeom>
        </p:spPr>
      </p:pic>
      <p:sp>
        <p:nvSpPr>
          <p:cNvPr id="31" name="object 7">
            <a:extLst>
              <a:ext uri="{FF2B5EF4-FFF2-40B4-BE49-F238E27FC236}">
                <a16:creationId xmlns:a16="http://schemas.microsoft.com/office/drawing/2014/main" id="{0313ED5F-14C7-3A40-A006-356E6183B1BD}"/>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2" name="object 8">
            <a:extLst>
              <a:ext uri="{FF2B5EF4-FFF2-40B4-BE49-F238E27FC236}">
                <a16:creationId xmlns:a16="http://schemas.microsoft.com/office/drawing/2014/main" id="{19DE549F-4D65-E34C-A898-21828DDBF5AD}"/>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33" name="object 10">
            <a:extLst>
              <a:ext uri="{FF2B5EF4-FFF2-40B4-BE49-F238E27FC236}">
                <a16:creationId xmlns:a16="http://schemas.microsoft.com/office/drawing/2014/main" id="{E7FC3067-6387-C74E-BF0F-0FB8B3065BE0}"/>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3</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20271BAD-DDBC-1C40-8EF2-86EAAADE0935}"/>
              </a:ext>
            </a:extLst>
          </p:cNvPr>
          <p:cNvSpPr>
            <a:spLocks noGrp="1"/>
          </p:cNvSpPr>
          <p:nvPr>
            <p:ph type="sldNum" sz="quarter" idx="12"/>
          </p:nvPr>
        </p:nvSpPr>
        <p:spPr/>
        <p:txBody>
          <a:bodyPr/>
          <a:lstStyle/>
          <a:p>
            <a:fld id="{9BAC8279-8CB5-4B43-9F60-F14DDFE43274}" type="slidenum">
              <a:rPr lang="en-US"/>
              <a:pPr/>
              <a:t>29</a:t>
            </a:fld>
            <a:endParaRPr lang="en-US"/>
          </a:p>
        </p:txBody>
      </p:sp>
    </p:spTree>
    <p:extLst>
      <p:ext uri="{BB962C8B-B14F-4D97-AF65-F5344CB8AC3E}">
        <p14:creationId xmlns:p14="http://schemas.microsoft.com/office/powerpoint/2010/main" val="383278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C99166C-F2EB-A24D-A4E0-5EC742F34C20}"/>
              </a:ext>
            </a:extLst>
          </p:cNvPr>
          <p:cNvSpPr txBox="1">
            <a:spLocks/>
          </p:cNvSpPr>
          <p:nvPr/>
        </p:nvSpPr>
        <p:spPr>
          <a:xfrm>
            <a:off x="673100" y="1296154"/>
            <a:ext cx="1607820" cy="574040"/>
          </a:xfrm>
          <a:prstGeom prst="rect">
            <a:avLst/>
          </a:prstGeom>
        </p:spPr>
        <p:txBody>
          <a:bodyPr vert="horz" wrap="square" lIns="0" tIns="12700" rIns="0" bIns="0" rtlCol="0">
            <a:spAutoFit/>
          </a:bodyPr>
          <a:lstStyle>
            <a:lvl1pPr>
              <a:defRPr b="0" i="0">
                <a:latin typeface="Segoe UI" panose="020B0502040204020203" pitchFamily="34" charset="0"/>
                <a:ea typeface="+mj-ea"/>
                <a:cs typeface="Segoe UI" panose="020B0502040204020203" pitchFamily="34" charset="0"/>
              </a:defRPr>
            </a:lvl1pPr>
          </a:lstStyle>
          <a:p>
            <a:pPr marL="12700">
              <a:spcBef>
                <a:spcPts val="100"/>
              </a:spcBef>
            </a:pPr>
            <a:r>
              <a:rPr lang="en-US" sz="3600" b="1" kern="0" spc="-20">
                <a:solidFill>
                  <a:srgbClr val="000000"/>
                </a:solidFill>
                <a:latin typeface="Segoe UI Semibold" panose="020B0502040204020203" pitchFamily="34" charset="0"/>
                <a:cs typeface="Segoe UI Semibold" panose="020B0502040204020203" pitchFamily="34" charset="0"/>
              </a:rPr>
              <a:t>Agenda</a:t>
            </a:r>
            <a:endParaRPr lang="en-US" sz="3600" b="1" kern="0">
              <a:solidFill>
                <a:sysClr val="windowText" lastClr="000000"/>
              </a:solidFill>
              <a:latin typeface="Segoe UI Semibold" panose="020B0502040204020203" pitchFamily="34" charset="0"/>
              <a:cs typeface="Segoe UI Semibold" panose="020B0502040204020203" pitchFamily="34" charset="0"/>
            </a:endParaRPr>
          </a:p>
        </p:txBody>
      </p:sp>
      <p:sp>
        <p:nvSpPr>
          <p:cNvPr id="3" name="object 4">
            <a:extLst>
              <a:ext uri="{FF2B5EF4-FFF2-40B4-BE49-F238E27FC236}">
                <a16:creationId xmlns:a16="http://schemas.microsoft.com/office/drawing/2014/main" id="{31D42B2C-151E-1743-8BE2-6E4FCADDD242}"/>
              </a:ext>
            </a:extLst>
          </p:cNvPr>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4" name="object 5">
            <a:extLst>
              <a:ext uri="{FF2B5EF4-FFF2-40B4-BE49-F238E27FC236}">
                <a16:creationId xmlns:a16="http://schemas.microsoft.com/office/drawing/2014/main" id="{55A32368-B184-AE43-B893-9831B2D750A6}"/>
              </a:ext>
            </a:extLst>
          </p:cNvPr>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5" name="object 6">
            <a:extLst>
              <a:ext uri="{FF2B5EF4-FFF2-40B4-BE49-F238E27FC236}">
                <a16:creationId xmlns:a16="http://schemas.microsoft.com/office/drawing/2014/main" id="{A7CC5A02-E9EE-2842-88A7-24C1BEC296FE}"/>
              </a:ext>
            </a:extLst>
          </p:cNvPr>
          <p:cNvSpPr txBox="1"/>
          <p:nvPr/>
        </p:nvSpPr>
        <p:spPr>
          <a:xfrm>
            <a:off x="9131300" y="3192061"/>
            <a:ext cx="260350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graphicFrame>
        <p:nvGraphicFramePr>
          <p:cNvPr id="6" name="object 3">
            <a:extLst>
              <a:ext uri="{FF2B5EF4-FFF2-40B4-BE49-F238E27FC236}">
                <a16:creationId xmlns:a16="http://schemas.microsoft.com/office/drawing/2014/main" id="{A02A82CC-905B-8747-BADA-959F26F6FB2E}"/>
              </a:ext>
            </a:extLst>
          </p:cNvPr>
          <p:cNvGraphicFramePr>
            <a:graphicFrameLocks noGrp="1"/>
          </p:cNvGraphicFramePr>
          <p:nvPr/>
        </p:nvGraphicFramePr>
        <p:xfrm>
          <a:off x="685800" y="3468103"/>
          <a:ext cx="13258799" cy="2312908"/>
        </p:xfrm>
        <a:graphic>
          <a:graphicData uri="http://schemas.openxmlformats.org/drawingml/2006/table">
            <a:tbl>
              <a:tblPr firstRow="1" bandRow="1">
                <a:tableStyleId>{2D5ABB26-0587-4C30-8999-92F81FD0307C}</a:tableStyleId>
              </a:tblPr>
              <a:tblGrid>
                <a:gridCol w="2185035">
                  <a:extLst>
                    <a:ext uri="{9D8B030D-6E8A-4147-A177-3AD203B41FA5}">
                      <a16:colId xmlns:a16="http://schemas.microsoft.com/office/drawing/2014/main" val="20000"/>
                    </a:ext>
                  </a:extLst>
                </a:gridCol>
                <a:gridCol w="5254624">
                  <a:extLst>
                    <a:ext uri="{9D8B030D-6E8A-4147-A177-3AD203B41FA5}">
                      <a16:colId xmlns:a16="http://schemas.microsoft.com/office/drawing/2014/main" val="20001"/>
                    </a:ext>
                  </a:extLst>
                </a:gridCol>
                <a:gridCol w="5819140">
                  <a:extLst>
                    <a:ext uri="{9D8B030D-6E8A-4147-A177-3AD203B41FA5}">
                      <a16:colId xmlns:a16="http://schemas.microsoft.com/office/drawing/2014/main" val="20002"/>
                    </a:ext>
                  </a:extLst>
                </a:gridCol>
              </a:tblGrid>
              <a:tr h="462572">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10</a:t>
                      </a:r>
                      <a:r>
                        <a:rPr sz="1600" b="1" i="0" spc="-10">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sz="1600" b="1" i="0" spc="-10">
                          <a:solidFill>
                            <a:srgbClr val="FFFFFF"/>
                          </a:solidFill>
                          <a:latin typeface="Segoe UI Semibold" panose="020B0502040204020203" pitchFamily="34" charset="0"/>
                          <a:cs typeface="Segoe UI Semibold" panose="020B0502040204020203" pitchFamily="34" charset="0"/>
                        </a:rPr>
                        <a:t>Introduction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Mentee Slides, Prompt</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5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Video 1: </a:t>
                      </a:r>
                      <a:r>
                        <a:rPr lang="en-US" sz="1600" b="1" i="0" spc="-15">
                          <a:solidFill>
                            <a:srgbClr val="FFFFFF"/>
                          </a:solidFill>
                          <a:latin typeface="Segoe UI Semibold" panose="020B0502040204020203" pitchFamily="34" charset="0"/>
                          <a:cs typeface="Segoe UI Semibold" panose="020B0502040204020203" pitchFamily="34" charset="0"/>
                        </a:rPr>
                        <a:t>How can I build my tech resilience?</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Tech Resilience </a:t>
                      </a:r>
                      <a:r>
                        <a:rPr lang="en-US" sz="1600" b="1" i="0" spc="-10">
                          <a:solidFill>
                            <a:srgbClr val="FFFFFF"/>
                          </a:solidFill>
                          <a:latin typeface="Segoe UI Semibold" panose="020B0502040204020203" pitchFamily="34" charset="0"/>
                          <a:cs typeface="Segoe UI Semibold" panose="020B0502040204020203" pitchFamily="34" charset="0"/>
                        </a:rPr>
                        <a:t>Video</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3"/>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a:t>
                      </a:r>
                      <a:r>
                        <a:rPr sz="1600" b="1" i="0" spc="-5">
                          <a:solidFill>
                            <a:srgbClr val="FFFFFF"/>
                          </a:solidFill>
                          <a:latin typeface="Segoe UI Semibold" panose="020B0502040204020203" pitchFamily="34" charset="0"/>
                          <a:cs typeface="Segoe UI Semibold" panose="020B0502040204020203" pitchFamily="34" charset="0"/>
                        </a:rPr>
                        <a:t>0</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Cohort introductions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Mentee Slides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4"/>
                  </a:ext>
                </a:extLst>
              </a:tr>
              <a:tr h="462584">
                <a:tc>
                  <a:txBody>
                    <a:bodyPr/>
                    <a:lstStyle/>
                    <a:p>
                      <a:pPr marL="463550">
                        <a:lnSpc>
                          <a:spcPct val="100000"/>
                        </a:lnSpc>
                        <a:spcBef>
                          <a:spcPts val="819"/>
                        </a:spcBef>
                      </a:pPr>
                      <a:r>
                        <a:rPr sz="1600" b="1" i="0" spc="-5">
                          <a:solidFill>
                            <a:srgbClr val="FFFFFF"/>
                          </a:solidFill>
                          <a:latin typeface="Segoe UI Semibold" panose="020B0502040204020203" pitchFamily="34" charset="0"/>
                          <a:cs typeface="Segoe UI Semibold" panose="020B0502040204020203" pitchFamily="34" charset="0"/>
                        </a:rPr>
                        <a:t>20</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Video 2: </a:t>
                      </a:r>
                      <a:r>
                        <a:rPr lang="en-US" sz="1600" b="1" i="0" spc="-5">
                          <a:solidFill>
                            <a:srgbClr val="FFFFFF"/>
                          </a:solidFill>
                          <a:latin typeface="Segoe UI Semibold" panose="020B0502040204020203" pitchFamily="34" charset="0"/>
                          <a:cs typeface="Segoe UI Semibold" panose="020B0502040204020203" pitchFamily="34" charset="0"/>
                        </a:rPr>
                        <a:t>What are we talking about?</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Active Listening</a:t>
                      </a:r>
                      <a:r>
                        <a:rPr lang="en-US" sz="1600" b="1" i="0" spc="-5">
                          <a:solidFill>
                            <a:srgbClr val="FFFFFF"/>
                          </a:solidFill>
                          <a:latin typeface="Segoe UI Semibold" panose="020B0502040204020203" pitchFamily="34" charset="0"/>
                          <a:cs typeface="Segoe UI Semibold" panose="020B0502040204020203" pitchFamily="34" charset="0"/>
                        </a:rPr>
                        <a:t> Video</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5"/>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10</a:t>
                      </a:r>
                      <a:r>
                        <a:rPr lang="en-US" sz="1600" b="1" i="0" spc="-10">
                          <a:solidFill>
                            <a:srgbClr val="FFFFFF"/>
                          </a:solidFill>
                          <a:latin typeface="Segoe UI Semibold" panose="020B0502040204020203" pitchFamily="34" charset="0"/>
                          <a:cs typeface="Segoe UI Semibold" panose="020B0502040204020203" pitchFamily="34" charset="0"/>
                        </a:rPr>
                        <a:t> </a:t>
                      </a:r>
                      <a:r>
                        <a:rPr lang="en-US"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tc>
                  <a:txBody>
                    <a:bodyPr/>
                    <a:lstStyle/>
                    <a:p>
                      <a:pPr marL="78613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Ground rules &amp; Wrap</a:t>
                      </a:r>
                      <a:r>
                        <a:rPr lang="en-US" sz="1600" b="1" i="0" spc="-10">
                          <a:solidFill>
                            <a:srgbClr val="FFFFFF"/>
                          </a:solidFill>
                          <a:latin typeface="Segoe UI Semibold" panose="020B0502040204020203" pitchFamily="34" charset="0"/>
                          <a:cs typeface="Segoe UI Semibold" panose="020B0502040204020203" pitchFamily="34" charset="0"/>
                        </a:rPr>
                        <a:t> </a:t>
                      </a:r>
                      <a:r>
                        <a:rPr lang="en-US" sz="1600" b="1" i="0">
                          <a:solidFill>
                            <a:srgbClr val="FFFFFF"/>
                          </a:solidFill>
                          <a:latin typeface="Segoe UI Semibold" panose="020B0502040204020203" pitchFamily="34" charset="0"/>
                          <a:cs typeface="Segoe UI Semibold" panose="020B0502040204020203" pitchFamily="34" charset="0"/>
                        </a:rPr>
                        <a:t>up</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tc>
                  <a:txBody>
                    <a:bodyPr/>
                    <a:lstStyle/>
                    <a:p>
                      <a:pPr marL="101854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Post-survey</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extLst>
                  <a:ext uri="{0D108BD9-81ED-4DB2-BD59-A6C34878D82A}">
                    <a16:rowId xmlns:a16="http://schemas.microsoft.com/office/drawing/2014/main" val="842508589"/>
                  </a:ext>
                </a:extLst>
              </a:tr>
            </a:tbl>
          </a:graphicData>
        </a:graphic>
      </p:graphicFrame>
      <p:sp>
        <p:nvSpPr>
          <p:cNvPr id="9" name="Slide Number Placeholder 8">
            <a:extLst>
              <a:ext uri="{FF2B5EF4-FFF2-40B4-BE49-F238E27FC236}">
                <a16:creationId xmlns:a16="http://schemas.microsoft.com/office/drawing/2014/main" id="{F70A3240-9D93-6948-85F5-09B42FCD66EC}"/>
              </a:ext>
            </a:extLst>
          </p:cNvPr>
          <p:cNvSpPr>
            <a:spLocks noGrp="1"/>
          </p:cNvSpPr>
          <p:nvPr>
            <p:ph type="sldNum" sz="quarter" idx="12"/>
          </p:nvPr>
        </p:nvSpPr>
        <p:spPr/>
        <p:txBody>
          <a:bodyPr/>
          <a:lstStyle/>
          <a:p>
            <a:fld id="{9BAC8279-8CB5-4B43-9F60-F14DDFE43274}" type="slidenum">
              <a:rPr lang="en-US"/>
              <a:pPr/>
              <a:t>3</a:t>
            </a:fld>
            <a:endParaRPr lang="en-US"/>
          </a:p>
        </p:txBody>
      </p:sp>
    </p:spTree>
    <p:extLst>
      <p:ext uri="{BB962C8B-B14F-4D97-AF65-F5344CB8AC3E}">
        <p14:creationId xmlns:p14="http://schemas.microsoft.com/office/powerpoint/2010/main" val="3337900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6343014"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be precise</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73608"/>
            <a:ext cx="6343015" cy="1603003"/>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can you make the problem precise? </a:t>
            </a:r>
          </a:p>
          <a:p>
            <a:pPr marL="12700">
              <a:spcBef>
                <a:spcPts val="100"/>
              </a:spcBef>
            </a:pPr>
            <a:endParaRPr lang="en-US" sz="2000" kern="0" spc="-30"/>
          </a:p>
          <a:p>
            <a:pPr marL="12700">
              <a:spcBef>
                <a:spcPts val="100"/>
              </a:spcBef>
            </a:pPr>
            <a:r>
              <a:rPr lang="en-US" sz="2000" kern="0" spc="-30"/>
              <a:t>How is the input described?</a:t>
            </a:r>
          </a:p>
          <a:p>
            <a:pPr marL="12700">
              <a:spcBef>
                <a:spcPts val="100"/>
              </a:spcBef>
            </a:pPr>
            <a:endParaRPr lang="en-US" sz="2000" kern="0" spc="-30"/>
          </a:p>
          <a:p>
            <a:pPr marL="12700">
              <a:spcBef>
                <a:spcPts val="100"/>
              </a:spcBef>
            </a:pPr>
            <a:r>
              <a:rPr lang="en-US" sz="2000" kern="0" spc="-30"/>
              <a:t>Try an example!</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a:latin typeface="Segoe UI" panose="020B0502040204020203" pitchFamily="34" charset="0"/>
                <a:cs typeface="Segoe UI" panose="020B0502040204020203" pitchFamily="34" charset="0"/>
              </a:rPr>
              <a:t>“I’ve mapped the site, but need to create a detailed blueprint of each building. If I </a:t>
            </a:r>
            <a:r>
              <a:rPr lang="en-US" sz="2000" b="1" spc="-15">
                <a:latin typeface="Segoe UI" panose="020B0502040204020203" pitchFamily="34" charset="0"/>
                <a:cs typeface="Segoe UI" panose="020B0502040204020203" pitchFamily="34" charset="0"/>
              </a:rPr>
              <a:t>sketch the walls for a building</a:t>
            </a:r>
            <a:r>
              <a:rPr lang="en-US" sz="2000" spc="-15">
                <a:latin typeface="Segoe UI" panose="020B0502040204020203" pitchFamily="34" charset="0"/>
                <a:cs typeface="Segoe UI" panose="020B0502040204020203" pitchFamily="34" charset="0"/>
              </a:rPr>
              <a:t>, can you tell me where place LiDAR scanners? Time is of the essence, so make sure you’re optimizing their placement!”</a:t>
            </a:r>
          </a:p>
        </p:txBody>
      </p:sp>
      <p:sp>
        <p:nvSpPr>
          <p:cNvPr id="28" name="object 5">
            <a:extLst>
              <a:ext uri="{FF2B5EF4-FFF2-40B4-BE49-F238E27FC236}">
                <a16:creationId xmlns:a16="http://schemas.microsoft.com/office/drawing/2014/main" id="{4C55C940-A768-E642-AC82-C37FBA4A480D}"/>
              </a:ext>
            </a:extLst>
          </p:cNvPr>
          <p:cNvSpPr txBox="1">
            <a:spLocks/>
          </p:cNvSpPr>
          <p:nvPr/>
        </p:nvSpPr>
        <p:spPr>
          <a:xfrm>
            <a:off x="7988299" y="4573608"/>
            <a:ext cx="6343015" cy="62837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A </a:t>
            </a:r>
            <a:r>
              <a:rPr lang="en-US" sz="2000" b="1" kern="0" spc="-30"/>
              <a:t>simple polygon</a:t>
            </a:r>
            <a:r>
              <a:rPr lang="en-US" sz="2000" kern="0" spc="-30"/>
              <a:t> is composed of non-intersecting straight line segments that close off an </a:t>
            </a:r>
            <a:r>
              <a:rPr lang="en-US" sz="2000" b="1" kern="0" spc="-30"/>
              <a:t>interior</a:t>
            </a:r>
            <a:r>
              <a:rPr lang="en-US" sz="2000" kern="0" spc="-30"/>
              <a:t> region.</a:t>
            </a:r>
          </a:p>
        </p:txBody>
      </p:sp>
      <p:pic>
        <p:nvPicPr>
          <p:cNvPr id="6" name="Picture 5">
            <a:extLst>
              <a:ext uri="{FF2B5EF4-FFF2-40B4-BE49-F238E27FC236}">
                <a16:creationId xmlns:a16="http://schemas.microsoft.com/office/drawing/2014/main" id="{E863D0FF-8427-D046-A3D7-1B9B43DDE9B7}"/>
              </a:ext>
            </a:extLst>
          </p:cNvPr>
          <p:cNvPicPr>
            <a:picLocks noChangeAspect="1"/>
          </p:cNvPicPr>
          <p:nvPr/>
        </p:nvPicPr>
        <p:blipFill rotWithShape="1">
          <a:blip r:embed="rId2">
            <a:extLst>
              <a:ext uri="{28A0092B-C50C-407E-A947-70E740481C1C}">
                <a14:useLocalDpi xmlns:a14="http://schemas.microsoft.com/office/drawing/2010/main" val="0"/>
              </a:ext>
            </a:extLst>
          </a:blip>
          <a:srcRect t="9157"/>
          <a:stretch/>
        </p:blipFill>
        <p:spPr>
          <a:xfrm>
            <a:off x="8735482" y="76200"/>
            <a:ext cx="4802138" cy="4343400"/>
          </a:xfrm>
          <a:prstGeom prst="rect">
            <a:avLst/>
          </a:prstGeom>
        </p:spPr>
      </p:pic>
      <p:sp>
        <p:nvSpPr>
          <p:cNvPr id="30" name="object 7">
            <a:extLst>
              <a:ext uri="{FF2B5EF4-FFF2-40B4-BE49-F238E27FC236}">
                <a16:creationId xmlns:a16="http://schemas.microsoft.com/office/drawing/2014/main" id="{BB157E7F-B801-E546-B51E-CDCE3A6D4D28}"/>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1" name="object 8">
            <a:extLst>
              <a:ext uri="{FF2B5EF4-FFF2-40B4-BE49-F238E27FC236}">
                <a16:creationId xmlns:a16="http://schemas.microsoft.com/office/drawing/2014/main" id="{8811545F-8193-FB49-A384-7F00687DAF2C}"/>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32" name="object 10">
            <a:extLst>
              <a:ext uri="{FF2B5EF4-FFF2-40B4-BE49-F238E27FC236}">
                <a16:creationId xmlns:a16="http://schemas.microsoft.com/office/drawing/2014/main" id="{DA47D8EE-52C8-D541-8E51-065985AADA69}"/>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52A632E7-804C-EE48-826E-951BA71C13D0}"/>
              </a:ext>
            </a:extLst>
          </p:cNvPr>
          <p:cNvSpPr>
            <a:spLocks noGrp="1"/>
          </p:cNvSpPr>
          <p:nvPr>
            <p:ph type="sldNum" sz="quarter" idx="12"/>
          </p:nvPr>
        </p:nvSpPr>
        <p:spPr/>
        <p:txBody>
          <a:bodyPr/>
          <a:lstStyle/>
          <a:p>
            <a:fld id="{9BAC8279-8CB5-4B43-9F60-F14DDFE43274}" type="slidenum">
              <a:rPr lang="en-US"/>
              <a:pPr/>
              <a:t>30</a:t>
            </a:fld>
            <a:endParaRPr lang="en-US"/>
          </a:p>
        </p:txBody>
      </p:sp>
    </p:spTree>
    <p:extLst>
      <p:ext uri="{BB962C8B-B14F-4D97-AF65-F5344CB8AC3E}">
        <p14:creationId xmlns:p14="http://schemas.microsoft.com/office/powerpoint/2010/main" val="2775385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6343014"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formulate</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2315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58821"/>
            <a:ext cx="6343015" cy="1603003"/>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What is the problem asking?</a:t>
            </a:r>
          </a:p>
          <a:p>
            <a:pPr marL="12700">
              <a:spcBef>
                <a:spcPts val="100"/>
              </a:spcBef>
            </a:pPr>
            <a:endParaRPr lang="en-US" sz="2000" kern="0" spc="-30"/>
          </a:p>
          <a:p>
            <a:pPr marL="12700">
              <a:spcBef>
                <a:spcPts val="100"/>
              </a:spcBef>
            </a:pPr>
            <a:r>
              <a:rPr lang="en-US" sz="2000" kern="0" spc="-30"/>
              <a:t>What is the expected output?</a:t>
            </a:r>
          </a:p>
          <a:p>
            <a:pPr marL="12700">
              <a:spcBef>
                <a:spcPts val="100"/>
              </a:spcBef>
            </a:pPr>
            <a:endParaRPr lang="en-US" sz="2000" kern="0" spc="-30"/>
          </a:p>
          <a:p>
            <a:pPr marL="12700">
              <a:spcBef>
                <a:spcPts val="100"/>
              </a:spcBef>
            </a:pPr>
            <a:r>
              <a:rPr lang="en-US" sz="2000" kern="0" spc="-30"/>
              <a:t>Try an example!</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a:latin typeface="Segoe UI" panose="020B0502040204020203" pitchFamily="34" charset="0"/>
                <a:cs typeface="Segoe UI" panose="020B0502040204020203" pitchFamily="34" charset="0"/>
              </a:rPr>
              <a:t>“I’ve mapped the site, but need to create a detailed blueprint of each building. If I sketch the walls for a building, can you tell me where </a:t>
            </a:r>
            <a:r>
              <a:rPr lang="en-US" sz="2000" b="1" spc="-15">
                <a:latin typeface="Segoe UI" panose="020B0502040204020203" pitchFamily="34" charset="0"/>
                <a:cs typeface="Segoe UI" panose="020B0502040204020203" pitchFamily="34" charset="0"/>
              </a:rPr>
              <a:t>place </a:t>
            </a:r>
            <a:r>
              <a:rPr lang="en-US" sz="2000" spc="-15">
                <a:latin typeface="Segoe UI" panose="020B0502040204020203" pitchFamily="34" charset="0"/>
                <a:cs typeface="Segoe UI" panose="020B0502040204020203" pitchFamily="34" charset="0"/>
              </a:rPr>
              <a:t>LiDAR scanners? Time is of the essence, so make sure you’re </a:t>
            </a:r>
            <a:r>
              <a:rPr lang="en-US" sz="2000" b="1" spc="-15">
                <a:latin typeface="Segoe UI" panose="020B0502040204020203" pitchFamily="34" charset="0"/>
                <a:cs typeface="Segoe UI" panose="020B0502040204020203" pitchFamily="34" charset="0"/>
              </a:rPr>
              <a:t>optimizing</a:t>
            </a:r>
            <a:r>
              <a:rPr lang="en-US" sz="2000" spc="-15">
                <a:latin typeface="Segoe UI" panose="020B0502040204020203" pitchFamily="34" charset="0"/>
                <a:cs typeface="Segoe UI" panose="020B0502040204020203" pitchFamily="34" charset="0"/>
              </a:rPr>
              <a:t> their placement!”</a:t>
            </a:r>
          </a:p>
        </p:txBody>
      </p:sp>
      <p:sp>
        <p:nvSpPr>
          <p:cNvPr id="28" name="object 5">
            <a:extLst>
              <a:ext uri="{FF2B5EF4-FFF2-40B4-BE49-F238E27FC236}">
                <a16:creationId xmlns:a16="http://schemas.microsoft.com/office/drawing/2014/main" id="{4C55C940-A768-E642-AC82-C37FBA4A480D}"/>
              </a:ext>
            </a:extLst>
          </p:cNvPr>
          <p:cNvSpPr txBox="1">
            <a:spLocks/>
          </p:cNvSpPr>
          <p:nvPr/>
        </p:nvSpPr>
        <p:spPr>
          <a:xfrm>
            <a:off x="7988299" y="4558821"/>
            <a:ext cx="6343015" cy="1577355"/>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Think of a scanner as a floodlight. Then the task is to </a:t>
            </a:r>
            <a:r>
              <a:rPr lang="en-US" sz="2000" b="1" kern="0" spc="-30"/>
              <a:t>place</a:t>
            </a:r>
            <a:r>
              <a:rPr lang="en-US" sz="2000" kern="0" spc="-30"/>
              <a:t> scanners to light the interior region. </a:t>
            </a:r>
          </a:p>
          <a:p>
            <a:pPr marL="12700">
              <a:spcBef>
                <a:spcPts val="100"/>
              </a:spcBef>
            </a:pPr>
            <a:endParaRPr lang="en-US" sz="2000" b="1" kern="0" spc="-30"/>
          </a:p>
          <a:p>
            <a:pPr marL="12700">
              <a:spcBef>
                <a:spcPts val="100"/>
              </a:spcBef>
            </a:pPr>
            <a:r>
              <a:rPr lang="en-US" sz="2000" kern="0" spc="-30"/>
              <a:t>We should be </a:t>
            </a:r>
            <a:r>
              <a:rPr lang="en-US" sz="2000" b="1" kern="0" spc="-30"/>
              <a:t>optimizing</a:t>
            </a:r>
            <a:r>
              <a:rPr lang="en-US" sz="2000" kern="0" spc="-30"/>
              <a:t> their placement to use the fewest number of scanners.</a:t>
            </a:r>
          </a:p>
        </p:txBody>
      </p:sp>
      <p:pic>
        <p:nvPicPr>
          <p:cNvPr id="29" name="Picture 28">
            <a:extLst>
              <a:ext uri="{FF2B5EF4-FFF2-40B4-BE49-F238E27FC236}">
                <a16:creationId xmlns:a16="http://schemas.microsoft.com/office/drawing/2014/main" id="{8A01625D-A3A8-324C-A03E-E8E68D129475}"/>
              </a:ext>
            </a:extLst>
          </p:cNvPr>
          <p:cNvPicPr>
            <a:picLocks noChangeAspect="1"/>
          </p:cNvPicPr>
          <p:nvPr/>
        </p:nvPicPr>
        <p:blipFill>
          <a:blip r:embed="rId2">
            <a:clrChange>
              <a:clrFrom>
                <a:srgbClr val="263A5F"/>
              </a:clrFrom>
              <a:clrTo>
                <a:srgbClr val="263A5F">
                  <a:alpha val="0"/>
                </a:srgbClr>
              </a:clrTo>
            </a:clrChange>
            <a:extLst>
              <a:ext uri="{28A0092B-C50C-407E-A947-70E740481C1C}">
                <a14:useLocalDpi xmlns:a14="http://schemas.microsoft.com/office/drawing/2010/main" val="0"/>
              </a:ext>
            </a:extLst>
          </a:blip>
          <a:stretch>
            <a:fillRect/>
          </a:stretch>
        </p:blipFill>
        <p:spPr>
          <a:xfrm>
            <a:off x="8668512" y="0"/>
            <a:ext cx="5497949" cy="4352544"/>
          </a:xfrm>
          <a:prstGeom prst="rect">
            <a:avLst/>
          </a:prstGeom>
        </p:spPr>
      </p:pic>
      <p:sp>
        <p:nvSpPr>
          <p:cNvPr id="32" name="object 7">
            <a:extLst>
              <a:ext uri="{FF2B5EF4-FFF2-40B4-BE49-F238E27FC236}">
                <a16:creationId xmlns:a16="http://schemas.microsoft.com/office/drawing/2014/main" id="{FD24DB04-A415-2149-B85C-119E9CF46226}"/>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3" name="object 8">
            <a:extLst>
              <a:ext uri="{FF2B5EF4-FFF2-40B4-BE49-F238E27FC236}">
                <a16:creationId xmlns:a16="http://schemas.microsoft.com/office/drawing/2014/main" id="{F475E0A9-D842-BA43-8489-7BAF74F3E429}"/>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34" name="object 10">
            <a:extLst>
              <a:ext uri="{FF2B5EF4-FFF2-40B4-BE49-F238E27FC236}">
                <a16:creationId xmlns:a16="http://schemas.microsoft.com/office/drawing/2014/main" id="{B50CAC09-0EFD-084C-A09A-43699C50635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3</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C195EA2C-58E6-1D4C-B08C-96006CDEBC88}"/>
              </a:ext>
            </a:extLst>
          </p:cNvPr>
          <p:cNvSpPr>
            <a:spLocks noGrp="1"/>
          </p:cNvSpPr>
          <p:nvPr>
            <p:ph type="sldNum" sz="quarter" idx="12"/>
          </p:nvPr>
        </p:nvSpPr>
        <p:spPr/>
        <p:txBody>
          <a:bodyPr/>
          <a:lstStyle/>
          <a:p>
            <a:fld id="{9BAC8279-8CB5-4B43-9F60-F14DDFE43274}" type="slidenum">
              <a:rPr lang="en-US"/>
              <a:pPr/>
              <a:t>31</a:t>
            </a:fld>
            <a:endParaRPr lang="en-US"/>
          </a:p>
        </p:txBody>
      </p:sp>
    </p:spTree>
    <p:extLst>
      <p:ext uri="{BB962C8B-B14F-4D97-AF65-F5344CB8AC3E}">
        <p14:creationId xmlns:p14="http://schemas.microsoft.com/office/powerpoint/2010/main" val="3421516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31"/>
            <a:ext cx="73152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422900" cy="1059264"/>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br>
              <a:rPr lang="en-US" sz="3600" b="1" spc="-20" dirty="0">
                <a:solidFill>
                  <a:srgbClr val="1378CD"/>
                </a:solidFill>
                <a:latin typeface="Segoe UI Semibold" panose="020B0502040204020203" pitchFamily="34" charset="0"/>
                <a:cs typeface="Segoe UI Semibold" panose="020B0502040204020203" pitchFamily="34" charset="0"/>
              </a:rPr>
            </a:br>
            <a:r>
              <a:rPr lang="en-US" sz="3600" b="1" spc="-20" dirty="0">
                <a:solidFill>
                  <a:srgbClr val="1378CD"/>
                </a:solidFill>
                <a:latin typeface="Segoe UI Semibold" panose="020B0502040204020203" pitchFamily="34" charset="0"/>
                <a:cs typeface="Segoe UI Semibold" panose="020B0502040204020203" pitchFamily="34" charset="0"/>
              </a:rPr>
              <a:t>Spot the Difference</a:t>
            </a:r>
            <a:endParaRPr lang="en-US" sz="3600" b="1" dirty="0">
              <a:solidFill>
                <a:srgbClr val="1378CD"/>
              </a:solidFill>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574851"/>
            <a:ext cx="5651500" cy="836255"/>
          </a:xfrm>
          <a:prstGeom prst="rect">
            <a:avLst/>
          </a:prstGeom>
        </p:spPr>
        <p:txBody>
          <a:bodyPr vert="horz" wrap="square" lIns="0" tIns="6985" rIns="0" bIns="0" rtlCol="0">
            <a:spAutoFit/>
          </a:bodyPr>
          <a:lstStyle/>
          <a:p>
            <a:pPr marL="12700" marR="5080">
              <a:lnSpc>
                <a:spcPct val="101899"/>
              </a:lnSpc>
              <a:spcBef>
                <a:spcPts val="55"/>
              </a:spcBef>
            </a:pPr>
            <a:r>
              <a:rPr lang="en-US" b="1" spc="-5" dirty="0">
                <a:latin typeface="Segoe UI Semibold" panose="020B0502040204020203" pitchFamily="34" charset="0"/>
                <a:cs typeface="Segoe UI Semibold" panose="020B0502040204020203" pitchFamily="34" charset="0"/>
              </a:rPr>
              <a:t>Work with your partner(s) to spot 7 differences. </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Take a minute to discuss how you wish to collaborate. This exercise is not just about finding the answer.</a:t>
            </a: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C7F1B7A1-92C5-6E41-967A-F0D430C6E325}"/>
              </a:ext>
            </a:extLst>
          </p:cNvPr>
          <p:cNvSpPr txBox="1"/>
          <p:nvPr/>
        </p:nvSpPr>
        <p:spPr>
          <a:xfrm>
            <a:off x="7988300" y="2574851"/>
            <a:ext cx="5651500" cy="836255"/>
          </a:xfrm>
          <a:prstGeom prst="rect">
            <a:avLst/>
          </a:prstGeom>
        </p:spPr>
        <p:txBody>
          <a:bodyPr vert="horz" wrap="square" lIns="0" tIns="6985" rIns="0" bIns="0" rtlCol="0">
            <a:spAutoFit/>
          </a:bodyPr>
          <a:lstStyle/>
          <a:p>
            <a:pPr marL="12700" marR="5080">
              <a:lnSpc>
                <a:spcPct val="101899"/>
              </a:lnSpc>
              <a:spcBef>
                <a:spcPts val="55"/>
              </a:spcBef>
            </a:pPr>
            <a:r>
              <a:rPr lang="en-US" b="1" spc="-5">
                <a:solidFill>
                  <a:srgbClr val="FFFFFF"/>
                </a:solidFill>
                <a:latin typeface="Segoe UI Semibold" panose="020B0502040204020203" pitchFamily="34" charset="0"/>
                <a:cs typeface="Segoe UI Semibold" panose="020B0502040204020203" pitchFamily="34" charset="0"/>
              </a:rPr>
              <a:t>You do not need to know either language to complete the activity! In fact, it may be easier if you don’t know the language.</a:t>
            </a:r>
          </a:p>
        </p:txBody>
      </p:sp>
      <p:grpSp>
        <p:nvGrpSpPr>
          <p:cNvPr id="4" name="Group 3">
            <a:extLst>
              <a:ext uri="{FF2B5EF4-FFF2-40B4-BE49-F238E27FC236}">
                <a16:creationId xmlns:a16="http://schemas.microsoft.com/office/drawing/2014/main" id="{9ABDA74D-5D4E-5447-B3F2-7F619513461F}"/>
              </a:ext>
            </a:extLst>
          </p:cNvPr>
          <p:cNvGrpSpPr/>
          <p:nvPr/>
        </p:nvGrpSpPr>
        <p:grpSpPr>
          <a:xfrm>
            <a:off x="678242" y="7550929"/>
            <a:ext cx="1948143" cy="466794"/>
            <a:chOff x="678242" y="7550929"/>
            <a:chExt cx="1948143" cy="466794"/>
          </a:xfrm>
        </p:grpSpPr>
        <p:sp>
          <p:nvSpPr>
            <p:cNvPr id="9" name="object 9"/>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5" name="object 3">
              <a:extLst>
                <a:ext uri="{FF2B5EF4-FFF2-40B4-BE49-F238E27FC236}">
                  <a16:creationId xmlns:a16="http://schemas.microsoft.com/office/drawing/2014/main" id="{A96E854D-58D5-664E-AC26-CABD5AF0C910}"/>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6" name="object 4">
              <a:extLst>
                <a:ext uri="{FF2B5EF4-FFF2-40B4-BE49-F238E27FC236}">
                  <a16:creationId xmlns:a16="http://schemas.microsoft.com/office/drawing/2014/main" id="{711F7B85-E401-2447-9310-6B8A4DCEB06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sp>
        <p:nvSpPr>
          <p:cNvPr id="10" name="Slide Number Placeholder 9">
            <a:extLst>
              <a:ext uri="{FF2B5EF4-FFF2-40B4-BE49-F238E27FC236}">
                <a16:creationId xmlns:a16="http://schemas.microsoft.com/office/drawing/2014/main" id="{7544D55D-EB18-6E48-B4A2-A28E2AB519FC}"/>
              </a:ext>
            </a:extLst>
          </p:cNvPr>
          <p:cNvSpPr>
            <a:spLocks noGrp="1"/>
          </p:cNvSpPr>
          <p:nvPr>
            <p:ph type="sldNum" sz="quarter" idx="12"/>
          </p:nvPr>
        </p:nvSpPr>
        <p:spPr/>
        <p:txBody>
          <a:bodyPr/>
          <a:lstStyle/>
          <a:p>
            <a:fld id="{9BAC8279-8CB5-4B43-9F60-F14DDFE43274}" type="slidenum">
              <a:rPr lang="en-US"/>
              <a:pPr/>
              <a:t>32</a:t>
            </a:fld>
            <a:endParaRPr lang="en-US"/>
          </a:p>
        </p:txBody>
      </p:sp>
    </p:spTree>
    <p:extLst>
      <p:ext uri="{BB962C8B-B14F-4D97-AF65-F5344CB8AC3E}">
        <p14:creationId xmlns:p14="http://schemas.microsoft.com/office/powerpoint/2010/main" val="513926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932430"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solidFill>
                  <a:srgbClr val="FFFFFF"/>
                </a:solidFill>
                <a:latin typeface="Segoe UI Semibold" panose="020B0502040204020203" pitchFamily="34" charset="0"/>
                <a:cs typeface="Segoe UI Semibold" panose="020B0502040204020203" pitchFamily="34" charset="0"/>
              </a:rPr>
              <a:t>Is it possible?</a:t>
            </a:r>
            <a:r>
              <a:rPr sz="3600" b="1" spc="-105">
                <a:solidFill>
                  <a:srgbClr val="FFFFFF"/>
                </a:solidFill>
                <a:latin typeface="Segoe UI Semibold" panose="020B0502040204020203" pitchFamily="34" charset="0"/>
                <a:cs typeface="Segoe UI Semibold" panose="020B0502040204020203" pitchFamily="34" charset="0"/>
              </a:rPr>
              <a:t> </a:t>
            </a:r>
            <a:r>
              <a:rPr sz="3600" b="1" spc="-20">
                <a:solidFill>
                  <a:srgbClr val="50E6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5" name="object 5"/>
          <p:cNvSpPr txBox="1"/>
          <p:nvPr/>
        </p:nvSpPr>
        <p:spPr>
          <a:xfrm>
            <a:off x="4130674" y="6100347"/>
            <a:ext cx="4708525" cy="1137920"/>
          </a:xfrm>
          <a:prstGeom prst="rect">
            <a:avLst/>
          </a:prstGeom>
        </p:spPr>
        <p:txBody>
          <a:bodyPr vert="horz" wrap="square" lIns="0" tIns="6985" rIns="0" bIns="0" rtlCol="0">
            <a:spAutoFit/>
          </a:bodyPr>
          <a:lstStyle/>
          <a:p>
            <a:pPr marL="12700" marR="5080">
              <a:lnSpc>
                <a:spcPct val="101899"/>
              </a:lnSpc>
              <a:spcBef>
                <a:spcPts val="55"/>
              </a:spcBef>
            </a:pPr>
            <a:r>
              <a:rPr sz="1800" b="1" spc="-15">
                <a:solidFill>
                  <a:srgbClr val="FFFFFF"/>
                </a:solidFill>
                <a:latin typeface="Segoe UI Semibold" panose="020B0502040204020203" pitchFamily="34" charset="0"/>
                <a:cs typeface="Segoe UI Semibold" panose="020B0502040204020203" pitchFamily="34" charset="0"/>
              </a:rPr>
              <a:t>Research </a:t>
            </a:r>
            <a:r>
              <a:rPr sz="1800" b="1">
                <a:solidFill>
                  <a:srgbClr val="FFFFFF"/>
                </a:solidFill>
                <a:latin typeface="Segoe UI Semibold" panose="020B0502040204020203" pitchFamily="34" charset="0"/>
                <a:cs typeface="Segoe UI Semibold" panose="020B0502040204020203" pitchFamily="34" charset="0"/>
              </a:rPr>
              <a:t>has </a:t>
            </a:r>
            <a:r>
              <a:rPr sz="1800" b="1" spc="-10">
                <a:solidFill>
                  <a:srgbClr val="FFFFFF"/>
                </a:solidFill>
                <a:latin typeface="Segoe UI Semibold" panose="020B0502040204020203" pitchFamily="34" charset="0"/>
                <a:cs typeface="Segoe UI Semibold" panose="020B0502040204020203" pitchFamily="34" charset="0"/>
              </a:rPr>
              <a:t>proven </a:t>
            </a:r>
            <a:r>
              <a:rPr sz="1800" b="1" spc="-5">
                <a:solidFill>
                  <a:srgbClr val="FFFFFF"/>
                </a:solidFill>
                <a:latin typeface="Segoe UI Semibold" panose="020B0502040204020203" pitchFamily="34" charset="0"/>
                <a:cs typeface="Segoe UI Semibold" panose="020B0502040204020203" pitchFamily="34" charset="0"/>
              </a:rPr>
              <a:t>that </a:t>
            </a:r>
            <a:r>
              <a:rPr sz="1800" b="1">
                <a:solidFill>
                  <a:srgbClr val="FFFFFF"/>
                </a:solidFill>
                <a:latin typeface="Segoe UI Semibold" panose="020B0502040204020203" pitchFamily="34" charset="0"/>
                <a:cs typeface="Segoe UI Semibold" panose="020B0502040204020203" pitchFamily="34" charset="0"/>
              </a:rPr>
              <a:t>having a </a:t>
            </a:r>
            <a:r>
              <a:rPr sz="1800" b="1" spc="-10">
                <a:solidFill>
                  <a:srgbClr val="FFFFFF"/>
                </a:solidFill>
                <a:latin typeface="Segoe UI Semibold" panose="020B0502040204020203" pitchFamily="34" charset="0"/>
                <a:cs typeface="Segoe UI Semibold" panose="020B0502040204020203" pitchFamily="34" charset="0"/>
              </a:rPr>
              <a:t>growth  </a:t>
            </a:r>
            <a:r>
              <a:rPr sz="1800" b="1" spc="-5">
                <a:solidFill>
                  <a:srgbClr val="FFFFFF"/>
                </a:solidFill>
                <a:latin typeface="Segoe UI Semibold" panose="020B0502040204020203" pitchFamily="34" charset="0"/>
                <a:cs typeface="Segoe UI Semibold" panose="020B0502040204020203" pitchFamily="34" charset="0"/>
              </a:rPr>
              <a:t>mindset </a:t>
            </a:r>
            <a:r>
              <a:rPr sz="1800" b="1" spc="-15">
                <a:solidFill>
                  <a:srgbClr val="FFFFFF"/>
                </a:solidFill>
                <a:latin typeface="Segoe UI Semibold" panose="020B0502040204020203" pitchFamily="34" charset="0"/>
                <a:cs typeface="Segoe UI Semibold" panose="020B0502040204020203" pitchFamily="34" charset="0"/>
              </a:rPr>
              <a:t>toward </a:t>
            </a:r>
            <a:r>
              <a:rPr sz="1800" b="1" spc="-5">
                <a:solidFill>
                  <a:srgbClr val="FFFFFF"/>
                </a:solidFill>
                <a:latin typeface="Segoe UI Semibold" panose="020B0502040204020203" pitchFamily="34" charset="0"/>
                <a:cs typeface="Segoe UI Semibold" panose="020B0502040204020203" pitchFamily="34" charset="0"/>
              </a:rPr>
              <a:t>learning </a:t>
            </a:r>
            <a:r>
              <a:rPr sz="1800" b="1" spc="-10">
                <a:solidFill>
                  <a:srgbClr val="FFFFFF"/>
                </a:solidFill>
                <a:latin typeface="Segoe UI Semibold" panose="020B0502040204020203" pitchFamily="34" charset="0"/>
                <a:cs typeface="Segoe UI Semibold" panose="020B0502040204020203" pitchFamily="34" charset="0"/>
              </a:rPr>
              <a:t>computer </a:t>
            </a:r>
            <a:r>
              <a:rPr sz="1800" b="1" spc="-5">
                <a:solidFill>
                  <a:srgbClr val="FFFFFF"/>
                </a:solidFill>
                <a:latin typeface="Segoe UI Semibold" panose="020B0502040204020203" pitchFamily="34" charset="0"/>
                <a:cs typeface="Segoe UI Semibold" panose="020B0502040204020203" pitchFamily="34" charset="0"/>
              </a:rPr>
              <a:t>science  can </a:t>
            </a:r>
            <a:r>
              <a:rPr sz="1800" b="1" spc="-15">
                <a:solidFill>
                  <a:srgbClr val="FFFFFF"/>
                </a:solidFill>
                <a:latin typeface="Segoe UI Semibold" panose="020B0502040204020203" pitchFamily="34" charset="0"/>
                <a:cs typeface="Segoe UI Semibold" panose="020B0502040204020203" pitchFamily="34" charset="0"/>
              </a:rPr>
              <a:t>improve </a:t>
            </a:r>
            <a:r>
              <a:rPr sz="1800" b="1" spc="-5">
                <a:solidFill>
                  <a:srgbClr val="FFFFFF"/>
                </a:solidFill>
                <a:latin typeface="Segoe UI Semibold" panose="020B0502040204020203" pitchFamily="34" charset="0"/>
                <a:cs typeface="Segoe UI Semibold" panose="020B0502040204020203" pitchFamily="34" charset="0"/>
              </a:rPr>
              <a:t>resilience </a:t>
            </a:r>
            <a:r>
              <a:rPr sz="1800" b="1">
                <a:solidFill>
                  <a:srgbClr val="FFFFFF"/>
                </a:solidFill>
                <a:latin typeface="Segoe UI Semibold" panose="020B0502040204020203" pitchFamily="34" charset="0"/>
                <a:cs typeface="Segoe UI Semibold" panose="020B0502040204020203" pitchFamily="34" charset="0"/>
              </a:rPr>
              <a:t>and a </a:t>
            </a:r>
            <a:r>
              <a:rPr sz="1800" b="1" spc="-5">
                <a:solidFill>
                  <a:srgbClr val="FFFFFF"/>
                </a:solidFill>
                <a:latin typeface="Segoe UI Semibold" panose="020B0502040204020203" pitchFamily="34" charset="0"/>
                <a:cs typeface="Segoe UI Semibold" panose="020B0502040204020203" pitchFamily="34" charset="0"/>
              </a:rPr>
              <a:t>students’ </a:t>
            </a:r>
            <a:r>
              <a:rPr sz="1800" b="1">
                <a:solidFill>
                  <a:srgbClr val="FFFFFF"/>
                </a:solidFill>
                <a:latin typeface="Segoe UI Semibold" panose="020B0502040204020203" pitchFamily="34" charset="0"/>
                <a:cs typeface="Segoe UI Semibold" panose="020B0502040204020203" pitchFamily="34" charset="0"/>
              </a:rPr>
              <a:t>ability  </a:t>
            </a:r>
            <a:r>
              <a:rPr sz="1800" b="1" spc="-15">
                <a:solidFill>
                  <a:srgbClr val="FFFFFF"/>
                </a:solidFill>
                <a:latin typeface="Segoe UI Semibold" panose="020B0502040204020203" pitchFamily="34" charset="0"/>
                <a:cs typeface="Segoe UI Semibold" panose="020B0502040204020203" pitchFamily="34" charset="0"/>
              </a:rPr>
              <a:t>to</a:t>
            </a:r>
            <a:r>
              <a:rPr sz="1800" b="1" spc="-1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succeed.</a:t>
            </a:r>
            <a:endParaRPr sz="18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9145587" y="6100347"/>
            <a:ext cx="4594860" cy="1417320"/>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In a </a:t>
            </a:r>
            <a:r>
              <a:rPr sz="1800" b="1" spc="-10">
                <a:solidFill>
                  <a:srgbClr val="FFFFFF"/>
                </a:solidFill>
                <a:latin typeface="Segoe UI Semibold" panose="020B0502040204020203" pitchFamily="34" charset="0"/>
                <a:cs typeface="Segoe UI Semibold" panose="020B0502040204020203" pitchFamily="34" charset="0"/>
              </a:rPr>
              <a:t>growth </a:t>
            </a:r>
            <a:r>
              <a:rPr sz="1800" b="1" spc="-5">
                <a:solidFill>
                  <a:srgbClr val="FFFFFF"/>
                </a:solidFill>
                <a:latin typeface="Segoe UI Semibold" panose="020B0502040204020203" pitchFamily="34" charset="0"/>
                <a:cs typeface="Segoe UI Semibold" panose="020B0502040204020203" pitchFamily="34" charset="0"/>
              </a:rPr>
              <a:t>mindset we show </a:t>
            </a:r>
            <a:r>
              <a:rPr sz="1800" b="1">
                <a:solidFill>
                  <a:srgbClr val="FFFFFF"/>
                </a:solidFill>
                <a:latin typeface="Segoe UI Semibold" panose="020B0502040204020203" pitchFamily="34" charset="0"/>
                <a:cs typeface="Segoe UI Semibold" panose="020B0502040204020203" pitchFamily="34" charset="0"/>
              </a:rPr>
              <a:t>a </a:t>
            </a:r>
            <a:r>
              <a:rPr sz="1800" b="1" spc="-5">
                <a:solidFill>
                  <a:srgbClr val="FFFFFF"/>
                </a:solidFill>
                <a:latin typeface="Segoe UI Semibold" panose="020B0502040204020203" pitchFamily="34" charset="0"/>
                <a:cs typeface="Segoe UI Semibold" panose="020B0502040204020203" pitchFamily="34" charset="0"/>
              </a:rPr>
              <a:t>passion for  learning </a:t>
            </a:r>
            <a:r>
              <a:rPr sz="1800" b="1">
                <a:solidFill>
                  <a:srgbClr val="FFFFFF"/>
                </a:solidFill>
                <a:latin typeface="Segoe UI Semibold" panose="020B0502040204020203" pitchFamily="34" charset="0"/>
                <a:cs typeface="Segoe UI Semibold" panose="020B0502040204020203" pitchFamily="34" charset="0"/>
              </a:rPr>
              <a:t>and not a hunger </a:t>
            </a:r>
            <a:r>
              <a:rPr sz="1800" b="1" spc="-5">
                <a:solidFill>
                  <a:srgbClr val="FFFFFF"/>
                </a:solidFill>
                <a:latin typeface="Segoe UI Semibold" panose="020B0502040204020203" pitchFamily="34" charset="0"/>
                <a:cs typeface="Segoe UI Semibold" panose="020B0502040204020203" pitchFamily="34" charset="0"/>
              </a:rPr>
              <a:t>for </a:t>
            </a:r>
            <a:r>
              <a:rPr sz="1800" b="1" spc="-10">
                <a:solidFill>
                  <a:srgbClr val="FFFFFF"/>
                </a:solidFill>
                <a:latin typeface="Segoe UI Semibold" panose="020B0502040204020203" pitchFamily="34" charset="0"/>
                <a:cs typeface="Segoe UI Semibold" panose="020B0502040204020203" pitchFamily="34" charset="0"/>
              </a:rPr>
              <a:t>approval. </a:t>
            </a:r>
            <a:r>
              <a:rPr sz="1800" b="1" spc="-5">
                <a:solidFill>
                  <a:srgbClr val="FFFFFF"/>
                </a:solidFill>
                <a:latin typeface="Segoe UI Semibold" panose="020B0502040204020203" pitchFamily="34" charset="0"/>
                <a:cs typeface="Segoe UI Semibold" panose="020B0502040204020203" pitchFamily="34" charset="0"/>
              </a:rPr>
              <a:t>With  </a:t>
            </a:r>
            <a:r>
              <a:rPr sz="1800" b="1" spc="-10">
                <a:solidFill>
                  <a:srgbClr val="FFFFFF"/>
                </a:solidFill>
                <a:latin typeface="Segoe UI Semibold" panose="020B0502040204020203" pitchFamily="34" charset="0"/>
                <a:cs typeface="Segoe UI Semibold" panose="020B0502040204020203" pitchFamily="34" charset="0"/>
              </a:rPr>
              <a:t>growth </a:t>
            </a:r>
            <a:r>
              <a:rPr sz="1800" b="1" spc="-5">
                <a:solidFill>
                  <a:srgbClr val="FFFFFF"/>
                </a:solidFill>
                <a:latin typeface="Segoe UI Semibold" panose="020B0502040204020203" pitchFamily="34" charset="0"/>
                <a:cs typeface="Segoe UI Semibold" panose="020B0502040204020203" pitchFamily="34" charset="0"/>
              </a:rPr>
              <a:t>mindset people don’t </a:t>
            </a:r>
            <a:r>
              <a:rPr sz="1800" b="1">
                <a:solidFill>
                  <a:srgbClr val="FFFFFF"/>
                </a:solidFill>
                <a:latin typeface="Segoe UI Semibold" panose="020B0502040204020203" pitchFamily="34" charset="0"/>
                <a:cs typeface="Segoe UI Semibold" panose="020B0502040204020203" pitchFamily="34" charset="0"/>
              </a:rPr>
              <a:t>actually </a:t>
            </a:r>
            <a:r>
              <a:rPr sz="1800" b="1" spc="-5">
                <a:solidFill>
                  <a:srgbClr val="FFFFFF"/>
                </a:solidFill>
                <a:latin typeface="Segoe UI Semibold" panose="020B0502040204020203" pitchFamily="34" charset="0"/>
                <a:cs typeface="Segoe UI Semibold" panose="020B0502040204020203" pitchFamily="34" charset="0"/>
              </a:rPr>
              <a:t>see  </a:t>
            </a:r>
            <a:r>
              <a:rPr sz="1800" b="1" spc="-10">
                <a:solidFill>
                  <a:srgbClr val="FFFFFF"/>
                </a:solidFill>
                <a:latin typeface="Segoe UI Semibold" panose="020B0502040204020203" pitchFamily="34" charset="0"/>
                <a:cs typeface="Segoe UI Semibold" panose="020B0502040204020203" pitchFamily="34" charset="0"/>
              </a:rPr>
              <a:t>themselves </a:t>
            </a:r>
            <a:r>
              <a:rPr sz="1800" b="1">
                <a:solidFill>
                  <a:srgbClr val="FFFFFF"/>
                </a:solidFill>
                <a:latin typeface="Segoe UI Semibold" panose="020B0502040204020203" pitchFamily="34" charset="0"/>
                <a:cs typeface="Segoe UI Semibold" panose="020B0502040204020203" pitchFamily="34" charset="0"/>
              </a:rPr>
              <a:t>as </a:t>
            </a:r>
            <a:r>
              <a:rPr sz="1800" b="1" spc="-5">
                <a:solidFill>
                  <a:srgbClr val="FFFFFF"/>
                </a:solidFill>
                <a:latin typeface="Segoe UI Semibold" panose="020B0502040204020203" pitchFamily="34" charset="0"/>
                <a:cs typeface="Segoe UI Semibold" panose="020B0502040204020203" pitchFamily="34" charset="0"/>
              </a:rPr>
              <a:t>failing— they see </a:t>
            </a:r>
            <a:r>
              <a:rPr sz="1800" b="1" spc="-10">
                <a:solidFill>
                  <a:srgbClr val="FFFFFF"/>
                </a:solidFill>
                <a:latin typeface="Segoe UI Semibold" panose="020B0502040204020203" pitchFamily="34" charset="0"/>
                <a:cs typeface="Segoe UI Semibold" panose="020B0502040204020203" pitchFamily="34" charset="0"/>
              </a:rPr>
              <a:t>themselves  </a:t>
            </a:r>
            <a:r>
              <a:rPr sz="1800" b="1">
                <a:solidFill>
                  <a:srgbClr val="FFFFFF"/>
                </a:solidFill>
                <a:latin typeface="Segoe UI Semibold" panose="020B0502040204020203" pitchFamily="34" charset="0"/>
                <a:cs typeface="Segoe UI Semibold" panose="020B0502040204020203" pitchFamily="34" charset="0"/>
              </a:rPr>
              <a:t>as</a:t>
            </a:r>
            <a:r>
              <a:rPr sz="1800" b="1" spc="-5">
                <a:solidFill>
                  <a:srgbClr val="FFFFFF"/>
                </a:solidFill>
                <a:latin typeface="Segoe UI Semibold" panose="020B0502040204020203" pitchFamily="34" charset="0"/>
                <a:cs typeface="Segoe UI Semibold" panose="020B0502040204020203" pitchFamily="34" charset="0"/>
              </a:rPr>
              <a:t> learning.</a:t>
            </a:r>
            <a:endParaRPr sz="1800" b="1">
              <a:latin typeface="Segoe UI Semibold" panose="020B0502040204020203" pitchFamily="34" charset="0"/>
              <a:cs typeface="Segoe UI Semibold" panose="020B0502040204020203" pitchFamily="34" charset="0"/>
            </a:endParaRPr>
          </a:p>
        </p:txBody>
      </p:sp>
      <p:pic>
        <p:nvPicPr>
          <p:cNvPr id="2050" name="Picture 2">
            <a:extLst>
              <a:ext uri="{FF2B5EF4-FFF2-40B4-BE49-F238E27FC236}">
                <a16:creationId xmlns:a16="http://schemas.microsoft.com/office/drawing/2014/main" id="{C369176D-EDEA-0543-9319-179183953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2736"/>
            <a:ext cx="14630400" cy="7385538"/>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0">
            <a:extLst>
              <a:ext uri="{FF2B5EF4-FFF2-40B4-BE49-F238E27FC236}">
                <a16:creationId xmlns:a16="http://schemas.microsoft.com/office/drawing/2014/main" id="{767C5F6C-449E-D549-8BFE-1479AAF8B7A1}"/>
              </a:ext>
            </a:extLst>
          </p:cNvPr>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3" name="object 3">
            <a:extLst>
              <a:ext uri="{FF2B5EF4-FFF2-40B4-BE49-F238E27FC236}">
                <a16:creationId xmlns:a16="http://schemas.microsoft.com/office/drawing/2014/main" id="{DB33BDD6-5ACB-0647-89D9-A15352D5C2C7}"/>
              </a:ext>
            </a:extLst>
          </p:cNvPr>
          <p:cNvSpPr txBox="1"/>
          <p:nvPr/>
        </p:nvSpPr>
        <p:spPr>
          <a:xfrm>
            <a:off x="673100" y="7865981"/>
            <a:ext cx="6781800" cy="289823"/>
          </a:xfrm>
          <a:prstGeom prst="rect">
            <a:avLst/>
          </a:prstGeom>
        </p:spPr>
        <p:txBody>
          <a:bodyPr vert="horz" wrap="square" lIns="0" tIns="12700" rIns="0" bIns="0" rtlCol="0">
            <a:spAutoFit/>
          </a:bodyPr>
          <a:lstStyle/>
          <a:p>
            <a:pPr marL="12700">
              <a:lnSpc>
                <a:spcPct val="100000"/>
              </a:lnSpc>
              <a:spcBef>
                <a:spcPts val="100"/>
              </a:spcBef>
            </a:pPr>
            <a:r>
              <a:rPr lang="en-US" b="1" spc="-20">
                <a:solidFill>
                  <a:schemeClr val="bg1"/>
                </a:solidFill>
                <a:latin typeface="Segoe UI Semibold" panose="020B0502040204020203" pitchFamily="34" charset="0"/>
                <a:cs typeface="Segoe UI Semibold" panose="020B0502040204020203" pitchFamily="34" charset="0"/>
              </a:rPr>
              <a:t>Spot the differences</a:t>
            </a:r>
            <a:r>
              <a:rPr b="1" spc="-105">
                <a:solidFill>
                  <a:srgbClr val="FFFFFF"/>
                </a:solidFill>
                <a:latin typeface="Segoe UI Semibold" panose="020B0502040204020203" pitchFamily="34" charset="0"/>
                <a:cs typeface="Segoe UI Semibold" panose="020B0502040204020203" pitchFamily="34" charset="0"/>
              </a:rPr>
              <a:t> </a:t>
            </a:r>
            <a:r>
              <a:rPr lang="en-US" b="1" spc="-20">
                <a:solidFill>
                  <a:srgbClr val="50E6FF"/>
                </a:solidFill>
                <a:latin typeface="Segoe UI Semibold" panose="020B0502040204020203" pitchFamily="34" charset="0"/>
                <a:cs typeface="Segoe UI Semibold" panose="020B0502040204020203" pitchFamily="34" charset="0"/>
              </a:rPr>
              <a:t>java</a:t>
            </a:r>
            <a:endParaRPr b="1">
              <a:solidFill>
                <a:srgbClr val="50E6FF"/>
              </a:solidFill>
              <a:latin typeface="Segoe UI Semibold" panose="020B0502040204020203" pitchFamily="34" charset="0"/>
              <a:cs typeface="Segoe UI Semibold" panose="020B0502040204020203" pitchFamily="34" charset="0"/>
            </a:endParaRPr>
          </a:p>
        </p:txBody>
      </p:sp>
      <p:sp>
        <p:nvSpPr>
          <p:cNvPr id="8" name="Slide Number Placeholder 7">
            <a:extLst>
              <a:ext uri="{FF2B5EF4-FFF2-40B4-BE49-F238E27FC236}">
                <a16:creationId xmlns:a16="http://schemas.microsoft.com/office/drawing/2014/main" id="{2D98CAE9-D755-E84F-BD86-80DBEDCB1B0C}"/>
              </a:ext>
            </a:extLst>
          </p:cNvPr>
          <p:cNvSpPr>
            <a:spLocks noGrp="1"/>
          </p:cNvSpPr>
          <p:nvPr>
            <p:ph type="sldNum" sz="quarter" idx="12"/>
          </p:nvPr>
        </p:nvSpPr>
        <p:spPr/>
        <p:txBody>
          <a:bodyPr/>
          <a:lstStyle/>
          <a:p>
            <a:fld id="{9BAC8279-8CB5-4B43-9F60-F14DDFE43274}" type="slidenum">
              <a:rPr lang="en-US"/>
              <a:pPr/>
              <a:t>33</a:t>
            </a:fld>
            <a:endParaRPr lang="en-US"/>
          </a:p>
        </p:txBody>
      </p:sp>
    </p:spTree>
    <p:extLst>
      <p:ext uri="{BB962C8B-B14F-4D97-AF65-F5344CB8AC3E}">
        <p14:creationId xmlns:p14="http://schemas.microsoft.com/office/powerpoint/2010/main" val="1007350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37591A8B-D6A1-8747-BFDE-17C3EEB744C6}"/>
              </a:ext>
            </a:extLst>
          </p:cNvPr>
          <p:cNvSpPr/>
          <p:nvPr/>
        </p:nvSpPr>
        <p:spPr>
          <a:xfrm>
            <a:off x="0" y="5334000"/>
            <a:ext cx="14630400" cy="289560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10" name="object 10"/>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pic>
        <p:nvPicPr>
          <p:cNvPr id="1028" name="Picture 4">
            <a:extLst>
              <a:ext uri="{FF2B5EF4-FFF2-40B4-BE49-F238E27FC236}">
                <a16:creationId xmlns:a16="http://schemas.microsoft.com/office/drawing/2014/main" id="{D0EA0E60-0EA4-5F4A-B997-6E289DF78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 y="432736"/>
            <a:ext cx="14624538" cy="506234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a:extLst>
              <a:ext uri="{FF2B5EF4-FFF2-40B4-BE49-F238E27FC236}">
                <a16:creationId xmlns:a16="http://schemas.microsoft.com/office/drawing/2014/main" id="{F99B0F40-D865-B143-BD4E-E140F838E828}"/>
              </a:ext>
            </a:extLst>
          </p:cNvPr>
          <p:cNvSpPr txBox="1"/>
          <p:nvPr/>
        </p:nvSpPr>
        <p:spPr>
          <a:xfrm>
            <a:off x="673100" y="7865981"/>
            <a:ext cx="6781800" cy="289823"/>
          </a:xfrm>
          <a:prstGeom prst="rect">
            <a:avLst/>
          </a:prstGeom>
        </p:spPr>
        <p:txBody>
          <a:bodyPr vert="horz" wrap="square" lIns="0" tIns="12700" rIns="0" bIns="0" rtlCol="0">
            <a:spAutoFit/>
          </a:bodyPr>
          <a:lstStyle/>
          <a:p>
            <a:pPr marL="12700">
              <a:lnSpc>
                <a:spcPct val="100000"/>
              </a:lnSpc>
              <a:spcBef>
                <a:spcPts val="100"/>
              </a:spcBef>
            </a:pPr>
            <a:r>
              <a:rPr lang="en-US" b="1" spc="-20">
                <a:solidFill>
                  <a:schemeClr val="bg1"/>
                </a:solidFill>
                <a:latin typeface="Segoe UI Semibold" panose="020B0502040204020203" pitchFamily="34" charset="0"/>
                <a:cs typeface="Segoe UI Semibold" panose="020B0502040204020203" pitchFamily="34" charset="0"/>
              </a:rPr>
              <a:t>Spot the differences</a:t>
            </a:r>
            <a:r>
              <a:rPr b="1" spc="-105">
                <a:solidFill>
                  <a:srgbClr val="FFFFFF"/>
                </a:solidFill>
                <a:latin typeface="Segoe UI Semibold" panose="020B0502040204020203" pitchFamily="34" charset="0"/>
                <a:cs typeface="Segoe UI Semibold" panose="020B0502040204020203" pitchFamily="34" charset="0"/>
              </a:rPr>
              <a:t> </a:t>
            </a:r>
            <a:r>
              <a:rPr lang="en-US" b="1" spc="-20">
                <a:solidFill>
                  <a:srgbClr val="50E6FF"/>
                </a:solidFill>
                <a:latin typeface="Segoe UI Semibold" panose="020B0502040204020203" pitchFamily="34" charset="0"/>
                <a:cs typeface="Segoe UI Semibold" panose="020B0502040204020203" pitchFamily="34" charset="0"/>
              </a:rPr>
              <a:t>python</a:t>
            </a:r>
            <a:endParaRPr b="1">
              <a:solidFill>
                <a:srgbClr val="50E6FF"/>
              </a:solidFill>
              <a:latin typeface="Segoe UI Semibold" panose="020B0502040204020203" pitchFamily="34" charset="0"/>
              <a:cs typeface="Segoe UI Semibold" panose="020B0502040204020203" pitchFamily="34" charset="0"/>
            </a:endParaRPr>
          </a:p>
        </p:txBody>
      </p:sp>
      <p:sp>
        <p:nvSpPr>
          <p:cNvPr id="4" name="Slide Number Placeholder 3">
            <a:extLst>
              <a:ext uri="{FF2B5EF4-FFF2-40B4-BE49-F238E27FC236}">
                <a16:creationId xmlns:a16="http://schemas.microsoft.com/office/drawing/2014/main" id="{1AD0200E-7156-9C46-A034-7BE2E66D1AB0}"/>
              </a:ext>
            </a:extLst>
          </p:cNvPr>
          <p:cNvSpPr>
            <a:spLocks noGrp="1"/>
          </p:cNvSpPr>
          <p:nvPr>
            <p:ph type="sldNum" sz="quarter" idx="12"/>
          </p:nvPr>
        </p:nvSpPr>
        <p:spPr/>
        <p:txBody>
          <a:bodyPr/>
          <a:lstStyle/>
          <a:p>
            <a:fld id="{9BAC8279-8CB5-4B43-9F60-F14DDFE43274}" type="slidenum">
              <a:rPr lang="en-US"/>
              <a:pPr/>
              <a:t>34</a:t>
            </a:fld>
            <a:endParaRPr lang="en-US"/>
          </a:p>
        </p:txBody>
      </p:sp>
    </p:spTree>
    <p:extLst>
      <p:ext uri="{BB962C8B-B14F-4D97-AF65-F5344CB8AC3E}">
        <p14:creationId xmlns:p14="http://schemas.microsoft.com/office/powerpoint/2010/main" val="3383067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5200" y="419"/>
            <a:ext cx="7315200" cy="8229600"/>
          </a:xfrm>
          <a:custGeom>
            <a:avLst/>
            <a:gdLst/>
            <a:ahLst/>
            <a:cxnLst/>
            <a:rect l="l" t="t" r="r" b="b"/>
            <a:pathLst>
              <a:path w="7315200" h="8229600">
                <a:moveTo>
                  <a:pt x="0" y="8229180"/>
                </a:moveTo>
                <a:lnTo>
                  <a:pt x="7315200" y="8229180"/>
                </a:lnTo>
                <a:lnTo>
                  <a:pt x="7315200" y="0"/>
                </a:lnTo>
                <a:lnTo>
                  <a:pt x="0" y="0"/>
                </a:lnTo>
                <a:lnTo>
                  <a:pt x="0" y="8229180"/>
                </a:lnTo>
                <a:close/>
              </a:path>
            </a:pathLst>
          </a:custGeom>
          <a:solidFill>
            <a:srgbClr val="0078D3"/>
          </a:solidFill>
        </p:spPr>
        <p:txBody>
          <a:bodyPr wrap="square" lIns="0" tIns="0" rIns="0" bIns="0" rtlCol="0"/>
          <a:lstStyle/>
          <a:p>
            <a:endParaRPr/>
          </a:p>
        </p:txBody>
      </p:sp>
      <p:sp>
        <p:nvSpPr>
          <p:cNvPr id="5" name="object 5"/>
          <p:cNvSpPr txBox="1"/>
          <p:nvPr/>
        </p:nvSpPr>
        <p:spPr>
          <a:xfrm>
            <a:off x="7965334" y="1211278"/>
            <a:ext cx="6360266" cy="2384820"/>
          </a:xfrm>
          <a:prstGeom prst="rect">
            <a:avLst/>
          </a:prstGeom>
        </p:spPr>
        <p:txBody>
          <a:bodyPr vert="horz" wrap="square" lIns="0" tIns="80645" rIns="0" bIns="0" rtlCol="0">
            <a:spAutoFit/>
          </a:bodyPr>
          <a:lstStyle/>
          <a:p>
            <a:pPr marL="12700">
              <a:lnSpc>
                <a:spcPct val="100000"/>
              </a:lnSpc>
              <a:spcBef>
                <a:spcPts val="635"/>
              </a:spcBef>
            </a:pPr>
            <a:r>
              <a:rPr lang="en-US" sz="1800" b="1" spc="30">
                <a:solidFill>
                  <a:srgbClr val="FFFFFF"/>
                </a:solidFill>
                <a:latin typeface="Segoe UI Semibold" panose="020B0502040204020203" pitchFamily="34" charset="0"/>
                <a:cs typeface="Segoe UI Semibold" panose="020B0502040204020203" pitchFamily="34" charset="0"/>
              </a:rPr>
              <a:t>WHAT WAS IT LIKE FOR YOU TO…</a:t>
            </a:r>
            <a:endParaRPr sz="1800" b="1">
              <a:latin typeface="Segoe UI Semibold" panose="020B0502040204020203" pitchFamily="34" charset="0"/>
              <a:cs typeface="Segoe UI Semibold"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Dig into a word problem</a:t>
            </a: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Look for bugs in code</a:t>
            </a:r>
            <a:endParaRPr lang="en-US" sz="3600" spc="-5">
              <a:solidFill>
                <a:srgbClr val="FFFFFF"/>
              </a:solidFill>
              <a:latin typeface="Segoe UI" panose="020B0502040204020203" pitchFamily="34" charset="0"/>
              <a:cs typeface="Segoe UI"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Collaborate with partner(s)</a:t>
            </a:r>
            <a:endParaRPr sz="3600">
              <a:latin typeface="Segoe UI" panose="020B0502040204020203" pitchFamily="34" charset="0"/>
              <a:cs typeface="Segoe UI" panose="020B0502040204020203" pitchFamily="34" charset="0"/>
            </a:endParaRPr>
          </a:p>
        </p:txBody>
      </p:sp>
      <p:sp>
        <p:nvSpPr>
          <p:cNvPr id="11" name="object 11"/>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23395E"/>
                </a:solidFill>
                <a:latin typeface="Segoe UI" panose="020B0502040204020203" pitchFamily="34" charset="0"/>
                <a:cs typeface="Segoe UI" panose="020B0502040204020203" pitchFamily="34" charset="0"/>
              </a:rPr>
              <a:t>Recognize</a:t>
            </a:r>
            <a:r>
              <a:rPr sz="1200" spc="-20">
                <a:solidFill>
                  <a:srgbClr val="23395E"/>
                </a:solidFill>
                <a:latin typeface="Segoe UI" panose="020B0502040204020203" pitchFamily="34" charset="0"/>
                <a:cs typeface="Segoe UI" panose="020B0502040204020203" pitchFamily="34" charset="0"/>
              </a:rPr>
              <a:t> </a:t>
            </a:r>
            <a:r>
              <a:rPr sz="1200" spc="-10">
                <a:solidFill>
                  <a:srgbClr val="23395E"/>
                </a:solidFill>
                <a:latin typeface="Segoe UI" panose="020B0502040204020203" pitchFamily="34" charset="0"/>
                <a:cs typeface="Segoe UI" panose="020B0502040204020203" pitchFamily="34" charset="0"/>
              </a:rPr>
              <a:t>Discomfort</a:t>
            </a:r>
            <a:endParaRPr sz="1200">
              <a:solidFill>
                <a:srgbClr val="23395E"/>
              </a:solidFill>
              <a:latin typeface="Segoe UI" panose="020B0502040204020203" pitchFamily="34" charset="0"/>
              <a:cs typeface="Segoe UI" panose="020B0502040204020203" pitchFamily="34" charset="0"/>
            </a:endParaRPr>
          </a:p>
        </p:txBody>
      </p:sp>
      <p:sp>
        <p:nvSpPr>
          <p:cNvPr id="12" name="object 12"/>
          <p:cNvSpPr txBox="1">
            <a:spLocks noGrp="1"/>
          </p:cNvSpPr>
          <p:nvPr>
            <p:ph type="title"/>
          </p:nvPr>
        </p:nvSpPr>
        <p:spPr>
          <a:xfrm>
            <a:off x="673100" y="1308484"/>
            <a:ext cx="4584700" cy="1120820"/>
          </a:xfrm>
          <a:prstGeom prst="rect">
            <a:avLst/>
          </a:prstGeom>
        </p:spPr>
        <p:txBody>
          <a:bodyPr vert="horz" wrap="square" lIns="0" tIns="12700" rIns="0" bIns="0" rtlCol="0">
            <a:spAutoFit/>
          </a:bodyPr>
          <a:lstStyle/>
          <a:p>
            <a:pPr marL="12700">
              <a:lnSpc>
                <a:spcPct val="100000"/>
              </a:lnSpc>
              <a:spcBef>
                <a:spcPts val="10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30" dirty="0">
                <a:solidFill>
                  <a:srgbClr val="1378CD"/>
                </a:solidFill>
                <a:latin typeface="Segoe UI Semibold" panose="020B0502040204020203" pitchFamily="34" charset="0"/>
                <a:cs typeface="Segoe UI Semibold" panose="020B0502040204020203" pitchFamily="34" charset="0"/>
              </a:rPr>
              <a:t>cohort discussion</a:t>
            </a:r>
            <a:endParaRPr sz="3600" b="1" dirty="0">
              <a:solidFill>
                <a:srgbClr val="1378CD"/>
              </a:solidFill>
              <a:latin typeface="Segoe UI Semibold" panose="020B0502040204020203" pitchFamily="34" charset="0"/>
              <a:cs typeface="Segoe UI Semibold" panose="020B0502040204020203" pitchFamily="34" charset="0"/>
            </a:endParaRPr>
          </a:p>
        </p:txBody>
      </p:sp>
      <p:grpSp>
        <p:nvGrpSpPr>
          <p:cNvPr id="18" name="Group 17">
            <a:extLst>
              <a:ext uri="{FF2B5EF4-FFF2-40B4-BE49-F238E27FC236}">
                <a16:creationId xmlns:a16="http://schemas.microsoft.com/office/drawing/2014/main" id="{7A2FACB9-622D-1F4F-8385-67D0BF5A1911}"/>
              </a:ext>
            </a:extLst>
          </p:cNvPr>
          <p:cNvGrpSpPr/>
          <p:nvPr/>
        </p:nvGrpSpPr>
        <p:grpSpPr>
          <a:xfrm>
            <a:off x="678242" y="7550929"/>
            <a:ext cx="1948143" cy="466794"/>
            <a:chOff x="678242" y="7550929"/>
            <a:chExt cx="1948143" cy="466794"/>
          </a:xfrm>
        </p:grpSpPr>
        <p:sp>
          <p:nvSpPr>
            <p:cNvPr id="19" name="object 9">
              <a:extLst>
                <a:ext uri="{FF2B5EF4-FFF2-40B4-BE49-F238E27FC236}">
                  <a16:creationId xmlns:a16="http://schemas.microsoft.com/office/drawing/2014/main" id="{88671530-510D-1348-928C-3C62673B3B49}"/>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8</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0" name="object 3">
              <a:extLst>
                <a:ext uri="{FF2B5EF4-FFF2-40B4-BE49-F238E27FC236}">
                  <a16:creationId xmlns:a16="http://schemas.microsoft.com/office/drawing/2014/main" id="{46231C4F-8FD9-1F4B-A2C6-3775769D8F5F}"/>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1" name="object 4">
              <a:extLst>
                <a:ext uri="{FF2B5EF4-FFF2-40B4-BE49-F238E27FC236}">
                  <a16:creationId xmlns:a16="http://schemas.microsoft.com/office/drawing/2014/main" id="{1D93135E-E159-9E4A-8AD6-3DDA02FDE267}"/>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17" name="object 4">
            <a:extLst>
              <a:ext uri="{FF2B5EF4-FFF2-40B4-BE49-F238E27FC236}">
                <a16:creationId xmlns:a16="http://schemas.microsoft.com/office/drawing/2014/main" id="{1222C0CB-B450-9148-AEE8-7EF395FD17E7}"/>
              </a:ext>
            </a:extLst>
          </p:cNvPr>
          <p:cNvSpPr/>
          <p:nvPr/>
        </p:nvSpPr>
        <p:spPr>
          <a:xfrm>
            <a:off x="7315200" y="4114800"/>
            <a:ext cx="7315200" cy="41148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3" name="object 6">
            <a:extLst>
              <a:ext uri="{FF2B5EF4-FFF2-40B4-BE49-F238E27FC236}">
                <a16:creationId xmlns:a16="http://schemas.microsoft.com/office/drawing/2014/main" id="{1609936B-C9DC-ED48-B947-E82E78927C5A}"/>
              </a:ext>
            </a:extLst>
          </p:cNvPr>
          <p:cNvSpPr txBox="1"/>
          <p:nvPr/>
        </p:nvSpPr>
        <p:spPr>
          <a:xfrm>
            <a:off x="7606757" y="4880821"/>
            <a:ext cx="6453413" cy="1454244"/>
          </a:xfrm>
          <a:prstGeom prst="rect">
            <a:avLst/>
          </a:prstGeom>
        </p:spPr>
        <p:txBody>
          <a:bodyPr vert="horz" wrap="square" lIns="0" tIns="43180" rIns="0" bIns="0" rtlCol="0">
            <a:spAutoFit/>
          </a:bodyPr>
          <a:lstStyle/>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Stop and think about this: no one is born able to spot missing colons and mismatched curly braces.</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But, have you ever heard that certain people are “born programmers”?</a:t>
            </a:r>
          </a:p>
        </p:txBody>
      </p:sp>
      <p:sp>
        <p:nvSpPr>
          <p:cNvPr id="6" name="Slide Number Placeholder 5">
            <a:extLst>
              <a:ext uri="{FF2B5EF4-FFF2-40B4-BE49-F238E27FC236}">
                <a16:creationId xmlns:a16="http://schemas.microsoft.com/office/drawing/2014/main" id="{67377A9D-D50F-AD4D-B805-BB104E79E9D0}"/>
              </a:ext>
            </a:extLst>
          </p:cNvPr>
          <p:cNvSpPr>
            <a:spLocks noGrp="1"/>
          </p:cNvSpPr>
          <p:nvPr>
            <p:ph type="sldNum" sz="quarter" idx="12"/>
          </p:nvPr>
        </p:nvSpPr>
        <p:spPr/>
        <p:txBody>
          <a:bodyPr/>
          <a:lstStyle/>
          <a:p>
            <a:fld id="{9BAC8279-8CB5-4B43-9F60-F14DDFE43274}" type="slidenum">
              <a:rPr lang="en-US"/>
              <a:pPr/>
              <a:t>35</a:t>
            </a:fld>
            <a:endParaRPr lang="en-US"/>
          </a:p>
        </p:txBody>
      </p:sp>
    </p:spTree>
    <p:extLst>
      <p:ext uri="{BB962C8B-B14F-4D97-AF65-F5344CB8AC3E}">
        <p14:creationId xmlns:p14="http://schemas.microsoft.com/office/powerpoint/2010/main" val="2079319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932430"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solidFill>
                  <a:srgbClr val="FFFFFF"/>
                </a:solidFill>
                <a:latin typeface="Segoe UI Semibold" panose="020B0502040204020203" pitchFamily="34" charset="0"/>
                <a:cs typeface="Segoe UI Semibold" panose="020B0502040204020203" pitchFamily="34" charset="0"/>
              </a:rPr>
              <a:t>Is it possible?</a:t>
            </a:r>
            <a:r>
              <a:rPr sz="3600" b="1" spc="-105">
                <a:solidFill>
                  <a:srgbClr val="FFFFFF"/>
                </a:solidFill>
                <a:latin typeface="Segoe UI Semibold" panose="020B0502040204020203" pitchFamily="34" charset="0"/>
                <a:cs typeface="Segoe UI Semibold" panose="020B0502040204020203" pitchFamily="34" charset="0"/>
              </a:rPr>
              <a:t> </a:t>
            </a:r>
            <a:r>
              <a:rPr sz="3600" b="1" spc="-20">
                <a:solidFill>
                  <a:srgbClr val="50E6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5" name="object 5"/>
          <p:cNvSpPr txBox="1"/>
          <p:nvPr/>
        </p:nvSpPr>
        <p:spPr>
          <a:xfrm>
            <a:off x="4130674" y="6100347"/>
            <a:ext cx="4708525" cy="1966308"/>
          </a:xfrm>
          <a:prstGeom prst="rect">
            <a:avLst/>
          </a:prstGeom>
        </p:spPr>
        <p:txBody>
          <a:bodyPr vert="horz" wrap="square" lIns="0" tIns="6985" rIns="0" bIns="0" rtlCol="0">
            <a:spAutoFit/>
          </a:bodyPr>
          <a:lstStyle/>
          <a:p>
            <a:pPr marL="12700" marR="5080">
              <a:lnSpc>
                <a:spcPct val="101899"/>
              </a:lnSpc>
              <a:spcBef>
                <a:spcPts val="55"/>
              </a:spcBef>
            </a:pPr>
            <a:r>
              <a:rPr sz="1800" b="1" spc="-15">
                <a:solidFill>
                  <a:srgbClr val="FFFFFF"/>
                </a:solidFill>
                <a:latin typeface="Segoe UI Semibold" panose="020B0502040204020203" pitchFamily="34" charset="0"/>
                <a:cs typeface="Segoe UI Semibold" panose="020B0502040204020203" pitchFamily="34" charset="0"/>
              </a:rPr>
              <a:t>Research </a:t>
            </a:r>
            <a:r>
              <a:rPr sz="1800" b="1">
                <a:solidFill>
                  <a:srgbClr val="FFFFFF"/>
                </a:solidFill>
                <a:latin typeface="Segoe UI Semibold" panose="020B0502040204020203" pitchFamily="34" charset="0"/>
                <a:cs typeface="Segoe UI Semibold" panose="020B0502040204020203" pitchFamily="34" charset="0"/>
              </a:rPr>
              <a:t>has </a:t>
            </a:r>
            <a:r>
              <a:rPr lang="en-US" sz="1800" b="1" spc="-10">
                <a:solidFill>
                  <a:srgbClr val="FFFFFF"/>
                </a:solidFill>
                <a:latin typeface="Segoe UI Semibold" panose="020B0502040204020203" pitchFamily="34" charset="0"/>
                <a:cs typeface="Segoe UI Semibold" panose="020B0502040204020203" pitchFamily="34" charset="0"/>
              </a:rPr>
              <a:t>demonstrated</a:t>
            </a:r>
            <a:r>
              <a:rPr sz="1800" b="1" spc="-1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that </a:t>
            </a:r>
            <a:r>
              <a:rPr sz="1800" b="1">
                <a:solidFill>
                  <a:srgbClr val="FFFFFF"/>
                </a:solidFill>
                <a:latin typeface="Segoe UI Semibold" panose="020B0502040204020203" pitchFamily="34" charset="0"/>
                <a:cs typeface="Segoe UI Semibold" panose="020B0502040204020203" pitchFamily="34" charset="0"/>
              </a:rPr>
              <a:t>having a </a:t>
            </a:r>
            <a:r>
              <a:rPr sz="1800" b="1" spc="-10">
                <a:solidFill>
                  <a:srgbClr val="FFFFFF"/>
                </a:solidFill>
                <a:latin typeface="Segoe UI Semibold" panose="020B0502040204020203" pitchFamily="34" charset="0"/>
                <a:cs typeface="Segoe UI Semibold" panose="020B0502040204020203" pitchFamily="34" charset="0"/>
              </a:rPr>
              <a:t>growth  </a:t>
            </a:r>
            <a:r>
              <a:rPr sz="1800" b="1" spc="-5">
                <a:solidFill>
                  <a:srgbClr val="FFFFFF"/>
                </a:solidFill>
                <a:latin typeface="Segoe UI Semibold" panose="020B0502040204020203" pitchFamily="34" charset="0"/>
                <a:cs typeface="Segoe UI Semibold" panose="020B0502040204020203" pitchFamily="34" charset="0"/>
              </a:rPr>
              <a:t>mindset </a:t>
            </a:r>
            <a:r>
              <a:rPr sz="1800" b="1" spc="-15">
                <a:solidFill>
                  <a:srgbClr val="FFFFFF"/>
                </a:solidFill>
                <a:latin typeface="Segoe UI Semibold" panose="020B0502040204020203" pitchFamily="34" charset="0"/>
                <a:cs typeface="Segoe UI Semibold" panose="020B0502040204020203" pitchFamily="34" charset="0"/>
              </a:rPr>
              <a:t>toward </a:t>
            </a:r>
            <a:r>
              <a:rPr sz="1800" b="1" spc="-5">
                <a:solidFill>
                  <a:srgbClr val="FFFFFF"/>
                </a:solidFill>
                <a:latin typeface="Segoe UI Semibold" panose="020B0502040204020203" pitchFamily="34" charset="0"/>
                <a:cs typeface="Segoe UI Semibold" panose="020B0502040204020203" pitchFamily="34" charset="0"/>
              </a:rPr>
              <a:t>learning can </a:t>
            </a:r>
            <a:r>
              <a:rPr sz="1800" b="1" spc="-15">
                <a:solidFill>
                  <a:srgbClr val="FFFFFF"/>
                </a:solidFill>
                <a:latin typeface="Segoe UI Semibold" panose="020B0502040204020203" pitchFamily="34" charset="0"/>
                <a:cs typeface="Segoe UI Semibold" panose="020B0502040204020203" pitchFamily="34" charset="0"/>
              </a:rPr>
              <a:t>improve </a:t>
            </a:r>
            <a:r>
              <a:rPr sz="1800" b="1" spc="-5">
                <a:solidFill>
                  <a:srgbClr val="FFFFFF"/>
                </a:solidFill>
                <a:latin typeface="Segoe UI Semibold" panose="020B0502040204020203" pitchFamily="34" charset="0"/>
                <a:cs typeface="Segoe UI Semibold" panose="020B0502040204020203" pitchFamily="34" charset="0"/>
              </a:rPr>
              <a:t>resilience </a:t>
            </a:r>
            <a:r>
              <a:rPr sz="1800" b="1">
                <a:solidFill>
                  <a:srgbClr val="FFFFFF"/>
                </a:solidFill>
                <a:latin typeface="Segoe UI Semibold" panose="020B0502040204020203" pitchFamily="34" charset="0"/>
                <a:cs typeface="Segoe UI Semibold" panose="020B0502040204020203" pitchFamily="34" charset="0"/>
              </a:rPr>
              <a:t>and a </a:t>
            </a:r>
            <a:r>
              <a:rPr sz="1800" b="1" spc="-5">
                <a:solidFill>
                  <a:srgbClr val="FFFFFF"/>
                </a:solidFill>
                <a:latin typeface="Segoe UI Semibold" panose="020B0502040204020203" pitchFamily="34" charset="0"/>
                <a:cs typeface="Segoe UI Semibold" panose="020B0502040204020203" pitchFamily="34" charset="0"/>
              </a:rPr>
              <a:t>students’</a:t>
            </a:r>
            <a:r>
              <a:rPr lang="en-US" sz="1800" b="1" spc="-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ability </a:t>
            </a:r>
            <a:r>
              <a:rPr sz="1800" b="1" spc="-15">
                <a:solidFill>
                  <a:srgbClr val="FFFFFF"/>
                </a:solidFill>
                <a:latin typeface="Segoe UI Semibold" panose="020B0502040204020203" pitchFamily="34" charset="0"/>
                <a:cs typeface="Segoe UI Semibold" panose="020B0502040204020203" pitchFamily="34" charset="0"/>
              </a:rPr>
              <a:t>to</a:t>
            </a:r>
            <a:r>
              <a:rPr sz="1800" b="1" spc="-1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succeed.</a:t>
            </a:r>
            <a:r>
              <a:rPr lang="en-US" b="1" spc="-5">
                <a:solidFill>
                  <a:srgbClr val="FFFFFF"/>
                </a:solidFill>
                <a:latin typeface="Segoe UI Semibold" panose="020B0502040204020203" pitchFamily="34" charset="0"/>
                <a:cs typeface="Segoe UI Semibold" panose="020B0502040204020203" pitchFamily="34" charset="0"/>
              </a:rPr>
              <a:t> A growth mindset is reflected through a passion for learning, not a hunger for approval; people don’t see themselves as failing, but as learning.</a:t>
            </a: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5">
            <a:extLst>
              <a:ext uri="{FF2B5EF4-FFF2-40B4-BE49-F238E27FC236}">
                <a16:creationId xmlns:a16="http://schemas.microsoft.com/office/drawing/2014/main" id="{400026B4-3543-AD42-8094-5612AA6A24F6}"/>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4" name="Slide Number Placeholder 13">
            <a:extLst>
              <a:ext uri="{FF2B5EF4-FFF2-40B4-BE49-F238E27FC236}">
                <a16:creationId xmlns:a16="http://schemas.microsoft.com/office/drawing/2014/main" id="{A52BA2E0-97C2-1A42-BA63-DF94821E77F2}"/>
              </a:ext>
            </a:extLst>
          </p:cNvPr>
          <p:cNvSpPr>
            <a:spLocks noGrp="1"/>
          </p:cNvSpPr>
          <p:nvPr>
            <p:ph type="sldNum" sz="quarter" idx="12"/>
          </p:nvPr>
        </p:nvSpPr>
        <p:spPr/>
        <p:txBody>
          <a:bodyPr/>
          <a:lstStyle/>
          <a:p>
            <a:fld id="{9BAC8279-8CB5-4B43-9F60-F14DDFE43274}" type="slidenum">
              <a:rPr lang="en-US"/>
              <a:pPr/>
              <a:t>36</a:t>
            </a:fld>
            <a:endParaRPr lang="en-US"/>
          </a:p>
        </p:txBody>
      </p:sp>
      <p:pic>
        <p:nvPicPr>
          <p:cNvPr id="6" name="Video with Playlist Info" hidden="1" title="Is it possible for me to do this? Growth Mindset">
            <a:hlinkClick r:id="" action="ppaction://media"/>
            <a:extLst>
              <a:ext uri="{FF2B5EF4-FFF2-40B4-BE49-F238E27FC236}">
                <a16:creationId xmlns:a16="http://schemas.microsoft.com/office/drawing/2014/main" id="{28BAC851-E5B9-4E3E-B585-3F26B8A12358}"/>
              </a:ext>
            </a:extLst>
          </p:cNvPr>
          <p:cNvPicPr>
            <a:picLocks noRot="1" noChangeAspect="1"/>
          </p:cNvPicPr>
          <p:nvPr>
            <a:videoFile r:link="rId1"/>
          </p:nvPr>
        </p:nvPicPr>
        <p:blipFill>
          <a:blip r:embed="rId6"/>
          <a:stretch>
            <a:fillRect/>
          </a:stretch>
        </p:blipFill>
        <p:spPr>
          <a:xfrm>
            <a:off x="2136140" y="110427"/>
            <a:ext cx="10073520" cy="5666355"/>
          </a:xfrm>
          <a:prstGeom prst="rect">
            <a:avLst/>
          </a:prstGeom>
        </p:spPr>
      </p:pic>
      <p:pic>
        <p:nvPicPr>
          <p:cNvPr id="12" name="Video without Playlist Info" title="Is it possible for me to do this? Growth Mindset">
            <a:hlinkClick r:id="" action="ppaction://media"/>
            <a:extLst>
              <a:ext uri="{FF2B5EF4-FFF2-40B4-BE49-F238E27FC236}">
                <a16:creationId xmlns:a16="http://schemas.microsoft.com/office/drawing/2014/main" id="{EEE89B5F-AA74-44E4-A021-79ECDF15DCE4}"/>
              </a:ext>
            </a:extLst>
          </p:cNvPr>
          <p:cNvPicPr>
            <a:picLocks noRot="1" noChangeAspect="1"/>
          </p:cNvPicPr>
          <p:nvPr>
            <a:videoFile r:link="rId2"/>
          </p:nvPr>
        </p:nvPicPr>
        <p:blipFill>
          <a:blip r:embed="rId7"/>
          <a:stretch>
            <a:fillRect/>
          </a:stretch>
        </p:blipFill>
        <p:spPr>
          <a:xfrm>
            <a:off x="2136140" y="110427"/>
            <a:ext cx="10073520" cy="5666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0" name="object 5">
            <a:extLst>
              <a:ext uri="{FF2B5EF4-FFF2-40B4-BE49-F238E27FC236}">
                <a16:creationId xmlns:a16="http://schemas.microsoft.com/office/drawing/2014/main" id="{C3068E47-F83A-F146-86CA-A00F8584200E}"/>
              </a:ext>
            </a:extLst>
          </p:cNvPr>
          <p:cNvSpPr txBox="1">
            <a:spLocks/>
          </p:cNvSpPr>
          <p:nvPr/>
        </p:nvSpPr>
        <p:spPr>
          <a:xfrm>
            <a:off x="7588250" y="1358503"/>
            <a:ext cx="6343015" cy="253915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In which areas of your life do you think you have a  growth mindset? A fixed mindset?</a:t>
            </a:r>
          </a:p>
          <a:p>
            <a:pPr marL="12700">
              <a:spcBef>
                <a:spcPts val="100"/>
              </a:spcBef>
            </a:pPr>
            <a:endParaRPr lang="en-US" sz="2000" kern="0" spc="-30"/>
          </a:p>
          <a:p>
            <a:pPr marL="12700">
              <a:spcBef>
                <a:spcPts val="100"/>
              </a:spcBef>
            </a:pPr>
            <a:r>
              <a:rPr lang="en-US" sz="2000" kern="0" spc="-30"/>
              <a:t>Are there areas where you shifted from a fixed mindset to a growth mindset? What prompted the change?</a:t>
            </a:r>
          </a:p>
          <a:p>
            <a:pPr marL="12700">
              <a:spcBef>
                <a:spcPts val="100"/>
              </a:spcBef>
            </a:pPr>
            <a:endParaRPr lang="en-US" sz="2000" kern="0" spc="-30"/>
          </a:p>
          <a:p>
            <a:pPr marL="12700">
              <a:spcBef>
                <a:spcPts val="100"/>
              </a:spcBef>
            </a:pPr>
            <a:endParaRPr lang="en-US" sz="2000" kern="0" spc="-30"/>
          </a:p>
          <a:p>
            <a:pPr marL="12700">
              <a:spcBef>
                <a:spcPts val="100"/>
              </a:spcBef>
            </a:pPr>
            <a:endParaRPr lang="en-US" sz="2000" kern="0" spc="-30"/>
          </a:p>
        </p:txBody>
      </p:sp>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308100"/>
            <a:ext cx="4453536" cy="1064394"/>
          </a:xfrm>
          <a:prstGeom prst="rect">
            <a:avLst/>
          </a:prstGeom>
        </p:spPr>
        <p:txBody>
          <a:bodyPr vert="horz" wrap="square" lIns="0" tIns="12700" rIns="0" bIns="0" rtlCol="0">
            <a:spAutoFit/>
          </a:bodyPr>
          <a:lstStyle/>
          <a:p>
            <a:pPr marL="12700">
              <a:lnSpc>
                <a:spcPts val="4060"/>
              </a:lnSpc>
              <a:spcBef>
                <a:spcPts val="100"/>
              </a:spcBef>
            </a:pPr>
            <a:r>
              <a:rPr sz="3600" b="1" spc="-20" dirty="0">
                <a:latin typeface="Segoe UI Semibold" panose="020B0502040204020203" pitchFamily="34" charset="0"/>
                <a:cs typeface="Segoe UI Semibold" panose="020B0502040204020203" pitchFamily="34" charset="0"/>
              </a:rPr>
              <a:t>Mindset</a:t>
            </a:r>
            <a:endParaRPr sz="3600" b="1" dirty="0">
              <a:latin typeface="Segoe UI Semibold" panose="020B0502040204020203" pitchFamily="34" charset="0"/>
              <a:cs typeface="Segoe UI Semibold" panose="020B0502040204020203" pitchFamily="34" charset="0"/>
            </a:endParaRPr>
          </a:p>
          <a:p>
            <a:pPr marL="12700">
              <a:lnSpc>
                <a:spcPts val="4060"/>
              </a:lnSpc>
            </a:pPr>
            <a:r>
              <a:rPr lang="en-US" sz="3600" b="1" spc="-30"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6" name="object 6"/>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7" name="object 7"/>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9" name="object 9"/>
          <p:cNvSpPr txBox="1"/>
          <p:nvPr/>
        </p:nvSpPr>
        <p:spPr>
          <a:xfrm>
            <a:off x="1058570" y="7550929"/>
            <a:ext cx="1532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9205CACB-1321-034F-80EC-426F09395BBF}"/>
              </a:ext>
            </a:extLst>
          </p:cNvPr>
          <p:cNvSpPr>
            <a:spLocks noGrp="1"/>
          </p:cNvSpPr>
          <p:nvPr>
            <p:ph type="sldNum" sz="quarter" idx="12"/>
          </p:nvPr>
        </p:nvSpPr>
        <p:spPr/>
        <p:txBody>
          <a:bodyPr/>
          <a:lstStyle/>
          <a:p>
            <a:fld id="{9BAC8279-8CB5-4B43-9F60-F14DDFE43274}" type="slidenum">
              <a:rPr lang="en-US"/>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42770" y="0"/>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6" name="object 6"/>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7" name="object 7"/>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37" name="object 4">
            <a:extLst>
              <a:ext uri="{FF2B5EF4-FFF2-40B4-BE49-F238E27FC236}">
                <a16:creationId xmlns:a16="http://schemas.microsoft.com/office/drawing/2014/main" id="{65C187D5-C03E-E040-8FAB-9CFF80FD74D1}"/>
              </a:ext>
            </a:extLst>
          </p:cNvPr>
          <p:cNvSpPr/>
          <p:nvPr/>
        </p:nvSpPr>
        <p:spPr>
          <a:xfrm>
            <a:off x="7315200" y="432736"/>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38" name="object 5">
            <a:extLst>
              <a:ext uri="{FF2B5EF4-FFF2-40B4-BE49-F238E27FC236}">
                <a16:creationId xmlns:a16="http://schemas.microsoft.com/office/drawing/2014/main" id="{E898A727-F726-774C-8254-74A5DB2DAAD0}"/>
              </a:ext>
            </a:extLst>
          </p:cNvPr>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39" name="object 6">
            <a:extLst>
              <a:ext uri="{FF2B5EF4-FFF2-40B4-BE49-F238E27FC236}">
                <a16:creationId xmlns:a16="http://schemas.microsoft.com/office/drawing/2014/main" id="{DFED7DD1-474B-FA42-B768-C6A5470BE652}"/>
              </a:ext>
            </a:extLst>
          </p:cNvPr>
          <p:cNvSpPr txBox="1">
            <a:spLocks/>
          </p:cNvSpPr>
          <p:nvPr/>
        </p:nvSpPr>
        <p:spPr>
          <a:xfrm>
            <a:off x="7499782" y="919753"/>
            <a:ext cx="4997017" cy="574040"/>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kern="0"/>
              <a:t>“I </a:t>
            </a:r>
            <a:r>
              <a:rPr lang="en-US" kern="0" spc="-5"/>
              <a:t>can’t</a:t>
            </a:r>
            <a:r>
              <a:rPr lang="en-US" kern="0" spc="-90"/>
              <a:t> </a:t>
            </a:r>
            <a:r>
              <a:rPr lang="en-US" kern="0"/>
              <a:t>do</a:t>
            </a:r>
          </a:p>
        </p:txBody>
      </p:sp>
      <p:sp>
        <p:nvSpPr>
          <p:cNvPr id="40" name="object 7">
            <a:extLst>
              <a:ext uri="{FF2B5EF4-FFF2-40B4-BE49-F238E27FC236}">
                <a16:creationId xmlns:a16="http://schemas.microsoft.com/office/drawing/2014/main" id="{3527422B-20AD-5E43-9CEC-C3E4F27E0F57}"/>
              </a:ext>
            </a:extLst>
          </p:cNvPr>
          <p:cNvSpPr/>
          <p:nvPr/>
        </p:nvSpPr>
        <p:spPr>
          <a:xfrm>
            <a:off x="9589131" y="1442713"/>
            <a:ext cx="1518285" cy="0"/>
          </a:xfrm>
          <a:custGeom>
            <a:avLst/>
            <a:gdLst/>
            <a:ahLst/>
            <a:cxnLst/>
            <a:rect l="l" t="t" r="r" b="b"/>
            <a:pathLst>
              <a:path w="1518284">
                <a:moveTo>
                  <a:pt x="0" y="0"/>
                </a:moveTo>
                <a:lnTo>
                  <a:pt x="1517904" y="0"/>
                </a:lnTo>
              </a:path>
            </a:pathLst>
          </a:custGeom>
          <a:ln w="26567">
            <a:solidFill>
              <a:srgbClr val="FEFEFE"/>
            </a:solidFill>
          </a:ln>
        </p:spPr>
        <p:txBody>
          <a:bodyPr wrap="square" lIns="0" tIns="0" rIns="0" bIns="0" rtlCol="0"/>
          <a:lstStyle/>
          <a:p>
            <a:endParaRPr/>
          </a:p>
        </p:txBody>
      </p:sp>
      <p:sp>
        <p:nvSpPr>
          <p:cNvPr id="41" name="object 8">
            <a:extLst>
              <a:ext uri="{FF2B5EF4-FFF2-40B4-BE49-F238E27FC236}">
                <a16:creationId xmlns:a16="http://schemas.microsoft.com/office/drawing/2014/main" id="{82BB62E4-0243-6147-89D0-F75817847F4A}"/>
              </a:ext>
            </a:extLst>
          </p:cNvPr>
          <p:cNvSpPr txBox="1"/>
          <p:nvPr/>
        </p:nvSpPr>
        <p:spPr>
          <a:xfrm>
            <a:off x="11094335" y="919753"/>
            <a:ext cx="250825" cy="574040"/>
          </a:xfrm>
          <a:prstGeom prst="rect">
            <a:avLst/>
          </a:prstGeom>
        </p:spPr>
        <p:txBody>
          <a:bodyPr vert="horz" wrap="square" lIns="0" tIns="12700" rIns="0" bIns="0" rtlCol="0">
            <a:spAutoFit/>
          </a:bodyPr>
          <a:lstStyle/>
          <a:p>
            <a:pPr marL="12700">
              <a:lnSpc>
                <a:spcPct val="100000"/>
              </a:lnSpc>
              <a:spcBef>
                <a:spcPts val="100"/>
              </a:spcBef>
            </a:pPr>
            <a:r>
              <a:rPr sz="3600" spc="-370">
                <a:solidFill>
                  <a:srgbClr val="FFFFFF"/>
                </a:solidFill>
                <a:latin typeface="Segoe UI" panose="020B0502040204020203" pitchFamily="34" charset="0"/>
                <a:cs typeface="Segoe UI" panose="020B0502040204020203" pitchFamily="34" charset="0"/>
              </a:rPr>
              <a:t>,</a:t>
            </a:r>
            <a:r>
              <a:rPr sz="3600">
                <a:solidFill>
                  <a:srgbClr val="FFFFFF"/>
                </a:solidFill>
                <a:latin typeface="Segoe UI" panose="020B0502040204020203" pitchFamily="34" charset="0"/>
                <a:cs typeface="Segoe UI" panose="020B0502040204020203" pitchFamily="34" charset="0"/>
              </a:rPr>
              <a:t>”</a:t>
            </a:r>
            <a:endParaRPr sz="3600">
              <a:latin typeface="Segoe UI" panose="020B0502040204020203" pitchFamily="34" charset="0"/>
              <a:cs typeface="Segoe UI" panose="020B0502040204020203" pitchFamily="34" charset="0"/>
            </a:endParaRPr>
          </a:p>
        </p:txBody>
      </p:sp>
      <p:sp>
        <p:nvSpPr>
          <p:cNvPr id="42" name="object 9">
            <a:extLst>
              <a:ext uri="{FF2B5EF4-FFF2-40B4-BE49-F238E27FC236}">
                <a16:creationId xmlns:a16="http://schemas.microsoft.com/office/drawing/2014/main" id="{BDE2B462-B663-5346-B513-3E72937D6205}"/>
              </a:ext>
            </a:extLst>
          </p:cNvPr>
          <p:cNvSpPr/>
          <p:nvPr/>
        </p:nvSpPr>
        <p:spPr>
          <a:xfrm>
            <a:off x="9533674" y="2014213"/>
            <a:ext cx="1518285" cy="0"/>
          </a:xfrm>
          <a:custGeom>
            <a:avLst/>
            <a:gdLst/>
            <a:ahLst/>
            <a:cxnLst/>
            <a:rect l="l" t="t" r="r" b="b"/>
            <a:pathLst>
              <a:path w="1518284">
                <a:moveTo>
                  <a:pt x="0" y="0"/>
                </a:moveTo>
                <a:lnTo>
                  <a:pt x="1517761" y="0"/>
                </a:lnTo>
              </a:path>
            </a:pathLst>
          </a:custGeom>
          <a:ln w="26567">
            <a:solidFill>
              <a:srgbClr val="FEFEFE"/>
            </a:solidFill>
          </a:ln>
        </p:spPr>
        <p:txBody>
          <a:bodyPr wrap="square" lIns="0" tIns="0" rIns="0" bIns="0" rtlCol="0"/>
          <a:lstStyle/>
          <a:p>
            <a:endParaRPr/>
          </a:p>
        </p:txBody>
      </p:sp>
      <p:sp>
        <p:nvSpPr>
          <p:cNvPr id="43" name="object 10">
            <a:extLst>
              <a:ext uri="{FF2B5EF4-FFF2-40B4-BE49-F238E27FC236}">
                <a16:creationId xmlns:a16="http://schemas.microsoft.com/office/drawing/2014/main" id="{B932887F-BB44-9142-AEA6-7AE61A1973B4}"/>
              </a:ext>
            </a:extLst>
          </p:cNvPr>
          <p:cNvSpPr txBox="1"/>
          <p:nvPr/>
        </p:nvSpPr>
        <p:spPr>
          <a:xfrm>
            <a:off x="7499783" y="1491253"/>
            <a:ext cx="5262245" cy="1127232"/>
          </a:xfrm>
          <a:prstGeom prst="rect">
            <a:avLst/>
          </a:prstGeom>
        </p:spPr>
        <p:txBody>
          <a:bodyPr vert="horz" wrap="square" lIns="0" tIns="12700" rIns="0" bIns="0" rtlCol="0">
            <a:spAutoFit/>
          </a:bodyPr>
          <a:lstStyle/>
          <a:p>
            <a:pPr marL="12700" marR="5080">
              <a:lnSpc>
                <a:spcPts val="4500"/>
              </a:lnSpc>
              <a:spcBef>
                <a:spcPts val="100"/>
              </a:spcBef>
              <a:tabLst>
                <a:tab pos="3657600" algn="l"/>
              </a:tabLst>
            </a:pPr>
            <a:r>
              <a:rPr sz="3600">
                <a:solidFill>
                  <a:srgbClr val="FFFFFF"/>
                </a:solidFill>
                <a:latin typeface="Segoe UI" panose="020B0502040204020203" pitchFamily="34" charset="0"/>
                <a:cs typeface="Segoe UI" panose="020B0502040204020203" pitchFamily="34" charset="0"/>
              </a:rPr>
              <a:t>“I’m not a	pe</a:t>
            </a:r>
            <a:r>
              <a:rPr sz="3600" spc="20">
                <a:solidFill>
                  <a:srgbClr val="FFFFFF"/>
                </a:solidFill>
                <a:latin typeface="Segoe UI" panose="020B0502040204020203" pitchFamily="34" charset="0"/>
                <a:cs typeface="Segoe UI" panose="020B0502040204020203" pitchFamily="34" charset="0"/>
              </a:rPr>
              <a:t>r</a:t>
            </a:r>
            <a:r>
              <a:rPr sz="3600" spc="-5">
                <a:solidFill>
                  <a:srgbClr val="FFFFFF"/>
                </a:solidFill>
                <a:latin typeface="Segoe UI" panose="020B0502040204020203" pitchFamily="34" charset="0"/>
                <a:cs typeface="Segoe UI" panose="020B0502040204020203" pitchFamily="34" charset="0"/>
              </a:rPr>
              <a:t>son</a:t>
            </a:r>
            <a:r>
              <a:rPr sz="3600" spc="-365">
                <a:solidFill>
                  <a:srgbClr val="FFFFFF"/>
                </a:solidFill>
                <a:latin typeface="Segoe UI" panose="020B0502040204020203" pitchFamily="34" charset="0"/>
                <a:cs typeface="Segoe UI" panose="020B0502040204020203" pitchFamily="34" charset="0"/>
              </a:rPr>
              <a:t>,</a:t>
            </a:r>
            <a:r>
              <a:rPr sz="3600">
                <a:solidFill>
                  <a:srgbClr val="FFFFFF"/>
                </a:solidFill>
                <a:latin typeface="Segoe UI" panose="020B0502040204020203" pitchFamily="34" charset="0"/>
                <a:cs typeface="Segoe UI" panose="020B0502040204020203" pitchFamily="34" charset="0"/>
              </a:rPr>
              <a:t>”  “I </a:t>
            </a:r>
            <a:r>
              <a:rPr sz="3600" spc="-5">
                <a:solidFill>
                  <a:srgbClr val="FFFFFF"/>
                </a:solidFill>
                <a:latin typeface="Segoe UI" panose="020B0502040204020203" pitchFamily="34" charset="0"/>
                <a:cs typeface="Segoe UI" panose="020B0502040204020203" pitchFamily="34" charset="0"/>
              </a:rPr>
              <a:t>could </a:t>
            </a:r>
            <a:r>
              <a:rPr sz="3600">
                <a:solidFill>
                  <a:srgbClr val="FFFFFF"/>
                </a:solidFill>
                <a:latin typeface="Segoe UI" panose="020B0502040204020203" pitchFamily="34" charset="0"/>
                <a:cs typeface="Segoe UI" panose="020B0502040204020203" pitchFamily="34" charset="0"/>
              </a:rPr>
              <a:t>never</a:t>
            </a:r>
            <a:r>
              <a:rPr sz="3600" spc="-20">
                <a:solidFill>
                  <a:srgbClr val="FFFFFF"/>
                </a:solidFill>
                <a:latin typeface="Segoe UI" panose="020B0502040204020203" pitchFamily="34" charset="0"/>
                <a:cs typeface="Segoe UI" panose="020B0502040204020203" pitchFamily="34" charset="0"/>
              </a:rPr>
              <a:t> </a:t>
            </a:r>
            <a:r>
              <a:rPr sz="3600">
                <a:solidFill>
                  <a:srgbClr val="FFFFFF"/>
                </a:solidFill>
                <a:latin typeface="Segoe UI" panose="020B0502040204020203" pitchFamily="34" charset="0"/>
                <a:cs typeface="Segoe UI" panose="020B0502040204020203" pitchFamily="34" charset="0"/>
              </a:rPr>
              <a:t>achieve</a:t>
            </a:r>
            <a:endParaRPr sz="3600">
              <a:latin typeface="Segoe UI" panose="020B0502040204020203" pitchFamily="34" charset="0"/>
              <a:cs typeface="Segoe UI" panose="020B0502040204020203" pitchFamily="34" charset="0"/>
            </a:endParaRPr>
          </a:p>
        </p:txBody>
      </p:sp>
      <p:sp>
        <p:nvSpPr>
          <p:cNvPr id="44" name="object 11">
            <a:extLst>
              <a:ext uri="{FF2B5EF4-FFF2-40B4-BE49-F238E27FC236}">
                <a16:creationId xmlns:a16="http://schemas.microsoft.com/office/drawing/2014/main" id="{7964C1F3-C28C-6A48-B1FA-2C3D0D2FA50F}"/>
              </a:ext>
            </a:extLst>
          </p:cNvPr>
          <p:cNvSpPr/>
          <p:nvPr/>
        </p:nvSpPr>
        <p:spPr>
          <a:xfrm>
            <a:off x="11952100" y="2585713"/>
            <a:ext cx="1518285" cy="0"/>
          </a:xfrm>
          <a:custGeom>
            <a:avLst/>
            <a:gdLst/>
            <a:ahLst/>
            <a:cxnLst/>
            <a:rect l="l" t="t" r="r" b="b"/>
            <a:pathLst>
              <a:path w="1518284">
                <a:moveTo>
                  <a:pt x="0" y="0"/>
                </a:moveTo>
                <a:lnTo>
                  <a:pt x="1517904" y="0"/>
                </a:lnTo>
              </a:path>
            </a:pathLst>
          </a:custGeom>
          <a:ln w="26567">
            <a:solidFill>
              <a:srgbClr val="FEFEFE"/>
            </a:solidFill>
          </a:ln>
        </p:spPr>
        <p:txBody>
          <a:bodyPr wrap="square" lIns="0" tIns="0" rIns="0" bIns="0" rtlCol="0"/>
          <a:lstStyle/>
          <a:p>
            <a:endParaRPr/>
          </a:p>
        </p:txBody>
      </p:sp>
      <p:sp>
        <p:nvSpPr>
          <p:cNvPr id="45" name="object 12">
            <a:extLst>
              <a:ext uri="{FF2B5EF4-FFF2-40B4-BE49-F238E27FC236}">
                <a16:creationId xmlns:a16="http://schemas.microsoft.com/office/drawing/2014/main" id="{CEC8C9BE-C798-E749-BA26-25287718FF8F}"/>
              </a:ext>
            </a:extLst>
          </p:cNvPr>
          <p:cNvSpPr txBox="1"/>
          <p:nvPr/>
        </p:nvSpPr>
        <p:spPr>
          <a:xfrm>
            <a:off x="13457304" y="2062753"/>
            <a:ext cx="254000" cy="574040"/>
          </a:xfrm>
          <a:prstGeom prst="rect">
            <a:avLst/>
          </a:prstGeom>
        </p:spPr>
        <p:txBody>
          <a:bodyPr vert="horz" wrap="square" lIns="0" tIns="12700" rIns="0" bIns="0" rtlCol="0">
            <a:spAutoFit/>
          </a:bodyPr>
          <a:lstStyle/>
          <a:p>
            <a:pPr marL="12700">
              <a:lnSpc>
                <a:spcPct val="100000"/>
              </a:lnSpc>
              <a:spcBef>
                <a:spcPts val="100"/>
              </a:spcBef>
            </a:pPr>
            <a:r>
              <a:rPr sz="3600" spc="-345">
                <a:solidFill>
                  <a:srgbClr val="FFFFFF"/>
                </a:solidFill>
                <a:latin typeface="Segoe UI" panose="020B0502040204020203" pitchFamily="34" charset="0"/>
                <a:cs typeface="Segoe UI" panose="020B0502040204020203" pitchFamily="34" charset="0"/>
              </a:rPr>
              <a:t>.</a:t>
            </a:r>
            <a:r>
              <a:rPr sz="3600">
                <a:solidFill>
                  <a:srgbClr val="FFFFFF"/>
                </a:solidFill>
                <a:latin typeface="Segoe UI" panose="020B0502040204020203" pitchFamily="34" charset="0"/>
                <a:cs typeface="Segoe UI" panose="020B0502040204020203" pitchFamily="34" charset="0"/>
              </a:rPr>
              <a:t>”</a:t>
            </a:r>
            <a:endParaRPr sz="3600">
              <a:latin typeface="Segoe UI" panose="020B0502040204020203" pitchFamily="34" charset="0"/>
              <a:cs typeface="Segoe UI" panose="020B0502040204020203" pitchFamily="34" charset="0"/>
            </a:endParaRPr>
          </a:p>
        </p:txBody>
      </p:sp>
      <p:sp>
        <p:nvSpPr>
          <p:cNvPr id="46" name="object 13">
            <a:extLst>
              <a:ext uri="{FF2B5EF4-FFF2-40B4-BE49-F238E27FC236}">
                <a16:creationId xmlns:a16="http://schemas.microsoft.com/office/drawing/2014/main" id="{5AC61ABC-A3A8-9E45-8A49-4308D582C4B6}"/>
              </a:ext>
            </a:extLst>
          </p:cNvPr>
          <p:cNvSpPr/>
          <p:nvPr/>
        </p:nvSpPr>
        <p:spPr>
          <a:xfrm>
            <a:off x="9817831" y="7332772"/>
            <a:ext cx="1518285" cy="0"/>
          </a:xfrm>
          <a:custGeom>
            <a:avLst/>
            <a:gdLst/>
            <a:ahLst/>
            <a:cxnLst/>
            <a:rect l="l" t="t" r="r" b="b"/>
            <a:pathLst>
              <a:path w="1518284">
                <a:moveTo>
                  <a:pt x="0" y="0"/>
                </a:moveTo>
                <a:lnTo>
                  <a:pt x="1517904" y="0"/>
                </a:lnTo>
              </a:path>
            </a:pathLst>
          </a:custGeom>
          <a:ln w="26567">
            <a:solidFill>
              <a:srgbClr val="FEFEFE"/>
            </a:solidFill>
          </a:ln>
        </p:spPr>
        <p:txBody>
          <a:bodyPr wrap="square" lIns="0" tIns="0" rIns="0" bIns="0" rtlCol="0"/>
          <a:lstStyle/>
          <a:p>
            <a:endParaRPr/>
          </a:p>
        </p:txBody>
      </p:sp>
      <p:sp>
        <p:nvSpPr>
          <p:cNvPr id="47" name="object 14">
            <a:extLst>
              <a:ext uri="{FF2B5EF4-FFF2-40B4-BE49-F238E27FC236}">
                <a16:creationId xmlns:a16="http://schemas.microsoft.com/office/drawing/2014/main" id="{682D4ABC-B023-B646-A6D3-7B05273C2860}"/>
              </a:ext>
            </a:extLst>
          </p:cNvPr>
          <p:cNvSpPr txBox="1"/>
          <p:nvPr/>
        </p:nvSpPr>
        <p:spPr>
          <a:xfrm>
            <a:off x="7490736" y="5666811"/>
            <a:ext cx="7054419" cy="1717039"/>
          </a:xfrm>
          <a:prstGeom prst="rect">
            <a:avLst/>
          </a:prstGeom>
        </p:spPr>
        <p:txBody>
          <a:bodyPr vert="horz" wrap="square" lIns="0" tIns="12700" rIns="0" bIns="0" rtlCol="0">
            <a:spAutoFit/>
          </a:bodyPr>
          <a:lstStyle/>
          <a:p>
            <a:pPr marL="12700" marR="5080">
              <a:lnSpc>
                <a:spcPts val="4500"/>
              </a:lnSpc>
              <a:spcBef>
                <a:spcPts val="100"/>
              </a:spcBef>
              <a:tabLst>
                <a:tab pos="3755390" algn="l"/>
              </a:tabLst>
            </a:pPr>
            <a:r>
              <a:rPr sz="3600">
                <a:solidFill>
                  <a:srgbClr val="FFFFFF"/>
                </a:solidFill>
                <a:latin typeface="Segoe UI" panose="020B0502040204020203" pitchFamily="34" charset="0"/>
                <a:cs typeface="Segoe UI" panose="020B0502040204020203" pitchFamily="34" charset="0"/>
              </a:rPr>
              <a:t>“I </a:t>
            </a:r>
            <a:r>
              <a:rPr sz="3600" spc="-5">
                <a:solidFill>
                  <a:srgbClr val="FFFFFF"/>
                </a:solidFill>
                <a:latin typeface="Segoe UI" panose="020B0502040204020203" pitchFamily="34" charset="0"/>
                <a:cs typeface="Segoe UI" panose="020B0502040204020203" pitchFamily="34" charset="0"/>
              </a:rPr>
              <a:t>can </a:t>
            </a:r>
            <a:r>
              <a:rPr sz="3600">
                <a:solidFill>
                  <a:srgbClr val="FFFFFF"/>
                </a:solidFill>
                <a:latin typeface="Segoe UI" panose="020B0502040204020203" pitchFamily="34" charset="0"/>
                <a:cs typeface="Segoe UI" panose="020B0502040204020203" pitchFamily="34" charset="0"/>
              </a:rPr>
              <a:t>be </a:t>
            </a:r>
            <a:r>
              <a:rPr sz="3600" spc="-5">
                <a:solidFill>
                  <a:srgbClr val="FFFFFF"/>
                </a:solidFill>
                <a:latin typeface="Segoe UI" panose="020B0502040204020203" pitchFamily="34" charset="0"/>
                <a:cs typeface="Segoe UI" panose="020B0502040204020203" pitchFamily="34" charset="0"/>
              </a:rPr>
              <a:t>successful </a:t>
            </a:r>
            <a:r>
              <a:rPr sz="3600">
                <a:solidFill>
                  <a:srgbClr val="FFFFFF"/>
                </a:solidFill>
                <a:latin typeface="Segoe UI" panose="020B0502040204020203" pitchFamily="34" charset="0"/>
                <a:cs typeface="Segoe UI" panose="020B0502040204020203" pitchFamily="34" charset="0"/>
              </a:rPr>
              <a:t>at new</a:t>
            </a:r>
            <a:r>
              <a:rPr sz="3600" spc="-70">
                <a:solidFill>
                  <a:srgbClr val="FFFFFF"/>
                </a:solidFill>
                <a:latin typeface="Segoe UI" panose="020B0502040204020203" pitchFamily="34" charset="0"/>
                <a:cs typeface="Segoe UI" panose="020B0502040204020203" pitchFamily="34" charset="0"/>
              </a:rPr>
              <a:t> </a:t>
            </a:r>
            <a:r>
              <a:rPr sz="3600" spc="-45">
                <a:solidFill>
                  <a:srgbClr val="FFFFFF"/>
                </a:solidFill>
                <a:latin typeface="Segoe UI" panose="020B0502040204020203" pitchFamily="34" charset="0"/>
                <a:cs typeface="Segoe UI" panose="020B0502040204020203" pitchFamily="34" charset="0"/>
              </a:rPr>
              <a:t>things.”  </a:t>
            </a:r>
            <a:r>
              <a:rPr sz="3600">
                <a:solidFill>
                  <a:srgbClr val="FFFFFF"/>
                </a:solidFill>
                <a:latin typeface="Segoe UI" panose="020B0502040204020203" pitchFamily="34" charset="0"/>
                <a:cs typeface="Segoe UI" panose="020B0502040204020203" pitchFamily="34" charset="0"/>
              </a:rPr>
              <a:t>“With time and </a:t>
            </a:r>
            <a:r>
              <a:rPr sz="3600" spc="10">
                <a:solidFill>
                  <a:srgbClr val="FFFFFF"/>
                </a:solidFill>
                <a:latin typeface="Segoe UI" panose="020B0502040204020203" pitchFamily="34" charset="0"/>
                <a:cs typeface="Segoe UI" panose="020B0502040204020203" pitchFamily="34" charset="0"/>
              </a:rPr>
              <a:t>effort, </a:t>
            </a:r>
            <a:r>
              <a:rPr sz="3600">
                <a:solidFill>
                  <a:srgbClr val="FFFFFF"/>
                </a:solidFill>
                <a:latin typeface="Segoe UI" panose="020B0502040204020203" pitchFamily="34" charset="0"/>
                <a:cs typeface="Segoe UI" panose="020B0502040204020203" pitchFamily="34" charset="0"/>
              </a:rPr>
              <a:t>I </a:t>
            </a:r>
            <a:r>
              <a:rPr sz="3600" spc="-5">
                <a:solidFill>
                  <a:srgbClr val="FFFFFF"/>
                </a:solidFill>
                <a:latin typeface="Segoe UI" panose="020B0502040204020203" pitchFamily="34" charset="0"/>
                <a:cs typeface="Segoe UI" panose="020B0502040204020203" pitchFamily="34" charset="0"/>
              </a:rPr>
              <a:t>can  </a:t>
            </a:r>
            <a:r>
              <a:rPr sz="3600" spc="-15">
                <a:solidFill>
                  <a:srgbClr val="FFFFFF"/>
                </a:solidFill>
                <a:latin typeface="Segoe UI" panose="020B0502040204020203" pitchFamily="34" charset="0"/>
                <a:cs typeface="Segoe UI" panose="020B0502040204020203" pitchFamily="34" charset="0"/>
              </a:rPr>
              <a:t>improve</a:t>
            </a:r>
            <a:r>
              <a:rPr sz="3600">
                <a:solidFill>
                  <a:srgbClr val="FFFFFF"/>
                </a:solidFill>
                <a:latin typeface="Segoe UI" panose="020B0502040204020203" pitchFamily="34" charset="0"/>
                <a:cs typeface="Segoe UI" panose="020B0502040204020203" pitchFamily="34" charset="0"/>
              </a:rPr>
              <a:t> </a:t>
            </a:r>
            <a:r>
              <a:rPr sz="3600" spc="-5">
                <a:solidFill>
                  <a:srgbClr val="FFFFFF"/>
                </a:solidFill>
                <a:latin typeface="Segoe UI" panose="020B0502040204020203" pitchFamily="34" charset="0"/>
                <a:cs typeface="Segoe UI" panose="020B0502040204020203" pitchFamily="34" charset="0"/>
              </a:rPr>
              <a:t>in	</a:t>
            </a:r>
            <a:r>
              <a:rPr sz="3600" spc="-175">
                <a:solidFill>
                  <a:srgbClr val="FFFFFF"/>
                </a:solidFill>
                <a:latin typeface="Segoe UI" panose="020B0502040204020203" pitchFamily="34" charset="0"/>
                <a:cs typeface="Segoe UI" panose="020B0502040204020203" pitchFamily="34" charset="0"/>
              </a:rPr>
              <a:t>.”</a:t>
            </a:r>
            <a:endParaRPr sz="3600">
              <a:latin typeface="Segoe UI" panose="020B0502040204020203" pitchFamily="34" charset="0"/>
              <a:cs typeface="Segoe UI" panose="020B0502040204020203" pitchFamily="34" charset="0"/>
            </a:endParaRPr>
          </a:p>
        </p:txBody>
      </p:sp>
      <p:sp>
        <p:nvSpPr>
          <p:cNvPr id="48" name="object 6">
            <a:extLst>
              <a:ext uri="{FF2B5EF4-FFF2-40B4-BE49-F238E27FC236}">
                <a16:creationId xmlns:a16="http://schemas.microsoft.com/office/drawing/2014/main" id="{BFBA1E16-4443-FA40-82C6-7558F7E0D0A5}"/>
              </a:ext>
            </a:extLst>
          </p:cNvPr>
          <p:cNvSpPr txBox="1">
            <a:spLocks/>
          </p:cNvSpPr>
          <p:nvPr/>
        </p:nvSpPr>
        <p:spPr>
          <a:xfrm>
            <a:off x="7499782" y="5066840"/>
            <a:ext cx="4997017" cy="574040"/>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kern="0"/>
              <a:t>“I </a:t>
            </a:r>
            <a:r>
              <a:rPr lang="en-US" kern="0" spc="-5"/>
              <a:t>can’t</a:t>
            </a:r>
            <a:r>
              <a:rPr lang="en-US" kern="0" spc="-90"/>
              <a:t> </a:t>
            </a:r>
            <a:r>
              <a:rPr lang="en-US" kern="0"/>
              <a:t>do</a:t>
            </a:r>
          </a:p>
        </p:txBody>
      </p:sp>
      <p:sp>
        <p:nvSpPr>
          <p:cNvPr id="49" name="object 7">
            <a:extLst>
              <a:ext uri="{FF2B5EF4-FFF2-40B4-BE49-F238E27FC236}">
                <a16:creationId xmlns:a16="http://schemas.microsoft.com/office/drawing/2014/main" id="{900B5F4A-79E7-0741-AFC8-77EF1F108899}"/>
              </a:ext>
            </a:extLst>
          </p:cNvPr>
          <p:cNvSpPr/>
          <p:nvPr/>
        </p:nvSpPr>
        <p:spPr>
          <a:xfrm>
            <a:off x="9589131" y="5589800"/>
            <a:ext cx="1518285" cy="0"/>
          </a:xfrm>
          <a:custGeom>
            <a:avLst/>
            <a:gdLst/>
            <a:ahLst/>
            <a:cxnLst/>
            <a:rect l="l" t="t" r="r" b="b"/>
            <a:pathLst>
              <a:path w="1518284">
                <a:moveTo>
                  <a:pt x="0" y="0"/>
                </a:moveTo>
                <a:lnTo>
                  <a:pt x="1517904" y="0"/>
                </a:lnTo>
              </a:path>
            </a:pathLst>
          </a:custGeom>
          <a:ln w="26567">
            <a:solidFill>
              <a:srgbClr val="FEFEFE"/>
            </a:solidFill>
          </a:ln>
        </p:spPr>
        <p:txBody>
          <a:bodyPr wrap="square" lIns="0" tIns="0" rIns="0" bIns="0" rtlCol="0"/>
          <a:lstStyle/>
          <a:p>
            <a:endParaRPr/>
          </a:p>
        </p:txBody>
      </p:sp>
      <p:sp>
        <p:nvSpPr>
          <p:cNvPr id="36" name="object 6">
            <a:extLst>
              <a:ext uri="{FF2B5EF4-FFF2-40B4-BE49-F238E27FC236}">
                <a16:creationId xmlns:a16="http://schemas.microsoft.com/office/drawing/2014/main" id="{4D6B9C12-7A3F-7F46-A7FB-B96B48BC804A}"/>
              </a:ext>
            </a:extLst>
          </p:cNvPr>
          <p:cNvSpPr txBox="1">
            <a:spLocks/>
          </p:cNvSpPr>
          <p:nvPr/>
        </p:nvSpPr>
        <p:spPr>
          <a:xfrm>
            <a:off x="11192957" y="5079267"/>
            <a:ext cx="999043" cy="574040"/>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b="1" kern="0"/>
              <a:t>yet</a:t>
            </a:r>
            <a:r>
              <a:rPr lang="en-US" kern="0"/>
              <a:t>,”</a:t>
            </a:r>
          </a:p>
        </p:txBody>
      </p:sp>
      <p:sp>
        <p:nvSpPr>
          <p:cNvPr id="50" name="object 4">
            <a:extLst>
              <a:ext uri="{FF2B5EF4-FFF2-40B4-BE49-F238E27FC236}">
                <a16:creationId xmlns:a16="http://schemas.microsoft.com/office/drawing/2014/main" id="{F162D8B6-391A-3345-8488-B10F0A1BB744}"/>
              </a:ext>
            </a:extLst>
          </p:cNvPr>
          <p:cNvSpPr txBox="1"/>
          <p:nvPr/>
        </p:nvSpPr>
        <p:spPr>
          <a:xfrm>
            <a:off x="673100" y="2089980"/>
            <a:ext cx="4356100" cy="1722266"/>
          </a:xfrm>
          <a:prstGeom prst="rect">
            <a:avLst/>
          </a:prstGeom>
        </p:spPr>
        <p:txBody>
          <a:bodyPr vert="horz" wrap="square" lIns="0" tIns="6985" rIns="0" bIns="0" rtlCol="0">
            <a:spAutoFit/>
          </a:bodyPr>
          <a:lstStyle/>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How we view ourselves and our abilities can have a profound impact on our progress and success.</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Check in on your self-talk.</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p:txBody>
      </p:sp>
      <p:grpSp>
        <p:nvGrpSpPr>
          <p:cNvPr id="22" name="Group 21">
            <a:extLst>
              <a:ext uri="{FF2B5EF4-FFF2-40B4-BE49-F238E27FC236}">
                <a16:creationId xmlns:a16="http://schemas.microsoft.com/office/drawing/2014/main" id="{24A11494-B33D-894C-BDCC-FEF23339D879}"/>
              </a:ext>
            </a:extLst>
          </p:cNvPr>
          <p:cNvGrpSpPr/>
          <p:nvPr/>
        </p:nvGrpSpPr>
        <p:grpSpPr>
          <a:xfrm>
            <a:off x="678242" y="7550929"/>
            <a:ext cx="1948143" cy="466794"/>
            <a:chOff x="678242" y="7550929"/>
            <a:chExt cx="1948143" cy="466794"/>
          </a:xfrm>
        </p:grpSpPr>
        <p:sp>
          <p:nvSpPr>
            <p:cNvPr id="23" name="object 9">
              <a:extLst>
                <a:ext uri="{FF2B5EF4-FFF2-40B4-BE49-F238E27FC236}">
                  <a16:creationId xmlns:a16="http://schemas.microsoft.com/office/drawing/2014/main" id="{BD962B49-7B1B-7541-BF0B-023AD82A448B}"/>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4" name="object 3">
              <a:extLst>
                <a:ext uri="{FF2B5EF4-FFF2-40B4-BE49-F238E27FC236}">
                  <a16:creationId xmlns:a16="http://schemas.microsoft.com/office/drawing/2014/main" id="{00FAE02E-CAAF-A04A-BD8C-E7073C71CE73}"/>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5" name="object 4">
              <a:extLst>
                <a:ext uri="{FF2B5EF4-FFF2-40B4-BE49-F238E27FC236}">
                  <a16:creationId xmlns:a16="http://schemas.microsoft.com/office/drawing/2014/main" id="{C6A737A4-EFE6-3243-B0DB-A0FC64761143}"/>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8" name="Slide Number Placeholder 7">
            <a:extLst>
              <a:ext uri="{FF2B5EF4-FFF2-40B4-BE49-F238E27FC236}">
                <a16:creationId xmlns:a16="http://schemas.microsoft.com/office/drawing/2014/main" id="{4912A64E-9E97-5949-8112-557AA98087D9}"/>
              </a:ext>
            </a:extLst>
          </p:cNvPr>
          <p:cNvSpPr>
            <a:spLocks noGrp="1"/>
          </p:cNvSpPr>
          <p:nvPr>
            <p:ph type="sldNum" sz="quarter" idx="12"/>
          </p:nvPr>
        </p:nvSpPr>
        <p:spPr/>
        <p:txBody>
          <a:bodyPr/>
          <a:lstStyle/>
          <a:p>
            <a:fld id="{9BAC8279-8CB5-4B43-9F60-F14DDFE43274}" type="slidenum">
              <a:rPr lang="en-US"/>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5200" y="1270"/>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4" name="object 4"/>
          <p:cNvSpPr txBox="1"/>
          <p:nvPr/>
        </p:nvSpPr>
        <p:spPr>
          <a:xfrm>
            <a:off x="673100" y="1289050"/>
            <a:ext cx="5878318" cy="3172022"/>
          </a:xfrm>
          <a:prstGeom prst="rect">
            <a:avLst/>
          </a:prstGeom>
        </p:spPr>
        <p:txBody>
          <a:bodyPr vert="horz" wrap="square" lIns="0" tIns="83820" rIns="0" bIns="0" rtlCol="0">
            <a:spAutoFit/>
          </a:bodyPr>
          <a:lstStyle/>
          <a:p>
            <a:pPr marL="12700" marR="1886585">
              <a:lnSpc>
                <a:spcPts val="3800"/>
              </a:lnSpc>
              <a:spcBef>
                <a:spcPts val="660"/>
              </a:spcBef>
            </a:pPr>
            <a:r>
              <a:rPr lang="en-US" sz="3600" b="1" spc="-30" dirty="0">
                <a:solidFill>
                  <a:srgbClr val="1378CD"/>
                </a:solidFill>
                <a:latin typeface="Segoe UI Semibold" panose="020B0502040204020203" pitchFamily="34" charset="0"/>
                <a:cs typeface="Segoe UI Semibold" panose="020B0502040204020203" pitchFamily="34" charset="0"/>
              </a:rPr>
              <a:t>Further Exploration </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sz="1800" b="1" dirty="0">
                <a:latin typeface="Segoe UI Semibold" panose="020B0502040204020203" pitchFamily="34" charset="0"/>
                <a:cs typeface="Segoe UI Semibold" panose="020B0502040204020203" pitchFamily="34" charset="0"/>
              </a:rPr>
              <a:t>Pick 2-3 scenarios tha</a:t>
            </a:r>
            <a:r>
              <a:rPr lang="en-US" b="1" dirty="0">
                <a:latin typeface="Segoe UI Semibold" panose="020B0502040204020203" pitchFamily="34" charset="0"/>
                <a:cs typeface="Segoe UI Semibold" panose="020B0502040204020203" pitchFamily="34" charset="0"/>
              </a:rPr>
              <a:t>t are most out of your comfort zone you can choose from this slide or from something we’ve covered today. </a:t>
            </a: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We’ll discuss how the skills learned today can apply. </a:t>
            </a:r>
          </a:p>
          <a:p>
            <a:pPr marL="12700" marR="5080">
              <a:lnSpc>
                <a:spcPct val="101899"/>
              </a:lnSpc>
              <a:spcBef>
                <a:spcPts val="1750"/>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1750"/>
              </a:spcBef>
            </a:pPr>
            <a:endParaRPr lang="en-US" sz="1800" b="1" dirty="0">
              <a:latin typeface="Segoe UI Semibold" panose="020B0502040204020203" pitchFamily="34" charset="0"/>
              <a:cs typeface="Segoe UI Semibold" panose="020B0502040204020203" pitchFamily="34" charset="0"/>
            </a:endParaRPr>
          </a:p>
        </p:txBody>
      </p:sp>
      <p:sp>
        <p:nvSpPr>
          <p:cNvPr id="5" name="object 5"/>
          <p:cNvSpPr txBox="1">
            <a:spLocks noGrp="1"/>
          </p:cNvSpPr>
          <p:nvPr>
            <p:ph type="title"/>
          </p:nvPr>
        </p:nvSpPr>
        <p:spPr>
          <a:xfrm>
            <a:off x="7819770" y="384851"/>
            <a:ext cx="6137530"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Segoe UI Semibold" panose="020B0502040204020203" pitchFamily="34" charset="0"/>
                <a:cs typeface="Segoe UI Semibold" panose="020B0502040204020203" pitchFamily="34" charset="0"/>
              </a:rPr>
              <a:t>A. </a:t>
            </a:r>
            <a:r>
              <a:rPr lang="en-US" sz="2000" b="1" dirty="0">
                <a:latin typeface="Segoe UI Semibold" panose="020B0502040204020203" pitchFamily="34" charset="0"/>
                <a:cs typeface="Segoe UI Semibold" panose="020B0502040204020203" pitchFamily="34" charset="0"/>
              </a:rPr>
              <a:t>Crafting a resume</a:t>
            </a:r>
            <a:endParaRPr sz="20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7819770" y="943651"/>
            <a:ext cx="6582030" cy="7101944"/>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Onboarding to a new team or supervisor </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Asking a question of your instructor or TA </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Asking a peer to connect on homework after class</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Signing up for a hackathon </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Pitching an idea to a group </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Trying something new for the first time </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Learning about a topic that feels intimidating </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Taking a class that seems like everyone was born with CS knowledge </a:t>
            </a:r>
            <a:endParaRPr lang="en-US"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p:nvPr/>
        </p:nvSpPr>
        <p:spPr>
          <a:xfrm>
            <a:off x="288113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p:nvPr/>
        </p:nvSpPr>
        <p:spPr>
          <a:xfrm>
            <a:off x="5111855"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805105" y="4331146"/>
            <a:ext cx="1690753" cy="289823"/>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In </a:t>
            </a:r>
            <a:r>
              <a:rPr sz="1800" b="1" spc="5">
                <a:solidFill>
                  <a:srgbClr val="FFFFFF"/>
                </a:solidFill>
                <a:latin typeface="Segoe UI Semibold" panose="020B0502040204020203" pitchFamily="34" charset="0"/>
                <a:cs typeface="Segoe UI Semibold" panose="020B0502040204020203" pitchFamily="34" charset="0"/>
              </a:rPr>
              <a:t>comfort</a:t>
            </a:r>
            <a:r>
              <a:rPr sz="1800" b="1" spc="-8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14"/>
          <p:cNvSpPr txBox="1"/>
          <p:nvPr/>
        </p:nvSpPr>
        <p:spPr>
          <a:xfrm>
            <a:off x="3000437" y="4331146"/>
            <a:ext cx="1571625" cy="553741"/>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Out </a:t>
            </a:r>
            <a:r>
              <a:rPr sz="1800" b="1" spc="-25">
                <a:solidFill>
                  <a:srgbClr val="FFFFFF"/>
                </a:solidFill>
                <a:latin typeface="Segoe UI Semibold" panose="020B0502040204020203" pitchFamily="34" charset="0"/>
                <a:cs typeface="Segoe UI Semibold" panose="020B0502040204020203" pitchFamily="34" charset="0"/>
              </a:rPr>
              <a:t>of</a:t>
            </a:r>
            <a:r>
              <a:rPr sz="1800" b="1" spc="-9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comfort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5" name="object 15"/>
          <p:cNvSpPr txBox="1"/>
          <p:nvPr/>
        </p:nvSpPr>
        <p:spPr>
          <a:xfrm>
            <a:off x="5231161" y="4331146"/>
            <a:ext cx="802005"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Neutral</a:t>
            </a:r>
            <a:endParaRPr sz="1800" b="1">
              <a:latin typeface="Segoe UI Semibold" panose="020B0502040204020203" pitchFamily="34" charset="0"/>
              <a:cs typeface="Segoe UI Semibold" panose="020B0502040204020203" pitchFamily="34" charset="0"/>
            </a:endParaRPr>
          </a:p>
        </p:txBody>
      </p:sp>
      <p:sp>
        <p:nvSpPr>
          <p:cNvPr id="20" name="object 8">
            <a:extLst>
              <a:ext uri="{FF2B5EF4-FFF2-40B4-BE49-F238E27FC236}">
                <a16:creationId xmlns:a16="http://schemas.microsoft.com/office/drawing/2014/main" id="{A790BC98-0197-A14F-A1C8-7D38B1058A8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8" name="Slide Number Placeholder 17">
            <a:extLst>
              <a:ext uri="{FF2B5EF4-FFF2-40B4-BE49-F238E27FC236}">
                <a16:creationId xmlns:a16="http://schemas.microsoft.com/office/drawing/2014/main" id="{E3C58D77-F042-4F46-8C4C-1BD6EC1298FE}"/>
              </a:ext>
            </a:extLst>
          </p:cNvPr>
          <p:cNvSpPr>
            <a:spLocks noGrp="1"/>
          </p:cNvSpPr>
          <p:nvPr>
            <p:ph type="sldNum" sz="quarter" idx="12"/>
          </p:nvPr>
        </p:nvSpPr>
        <p:spPr/>
        <p:txBody>
          <a:bodyPr/>
          <a:lstStyle/>
          <a:p>
            <a:fld id="{9BAC8279-8CB5-4B43-9F60-F14DDFE43274}" type="slidenum">
              <a:rPr lang="en-US"/>
              <a:pPr/>
              <a:t>39</a:t>
            </a:fld>
            <a:endParaRPr lang="en-US"/>
          </a:p>
        </p:txBody>
      </p:sp>
      <p:grpSp>
        <p:nvGrpSpPr>
          <p:cNvPr id="19" name="Group 18">
            <a:extLst>
              <a:ext uri="{FF2B5EF4-FFF2-40B4-BE49-F238E27FC236}">
                <a16:creationId xmlns:a16="http://schemas.microsoft.com/office/drawing/2014/main" id="{574EDEDC-2E45-4DF0-B8A2-B7846E338A60}"/>
              </a:ext>
            </a:extLst>
          </p:cNvPr>
          <p:cNvGrpSpPr/>
          <p:nvPr/>
        </p:nvGrpSpPr>
        <p:grpSpPr>
          <a:xfrm>
            <a:off x="678242" y="7550929"/>
            <a:ext cx="1948143" cy="466794"/>
            <a:chOff x="678242" y="7550929"/>
            <a:chExt cx="1948143" cy="466794"/>
          </a:xfrm>
        </p:grpSpPr>
        <p:sp>
          <p:nvSpPr>
            <p:cNvPr id="21" name="object 9">
              <a:extLst>
                <a:ext uri="{FF2B5EF4-FFF2-40B4-BE49-F238E27FC236}">
                  <a16:creationId xmlns:a16="http://schemas.microsoft.com/office/drawing/2014/main" id="{33127644-2EDC-4B5B-A193-FF1716E6DE5A}"/>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dirty="0">
                  <a:latin typeface="Segoe UI" panose="020B0502040204020203" pitchFamily="34" charset="0"/>
                  <a:cs typeface="Segoe UI" panose="020B0502040204020203" pitchFamily="34" charset="0"/>
                </a:rPr>
                <a:t>Optional</a:t>
              </a:r>
              <a:endParaRPr sz="2800" dirty="0">
                <a:latin typeface="Segoe UI" panose="020B0502040204020203" pitchFamily="34" charset="0"/>
                <a:cs typeface="Segoe UI" panose="020B0502040204020203" pitchFamily="34" charset="0"/>
              </a:endParaRPr>
            </a:p>
          </p:txBody>
        </p:sp>
        <p:sp>
          <p:nvSpPr>
            <p:cNvPr id="22" name="object 3">
              <a:extLst>
                <a:ext uri="{FF2B5EF4-FFF2-40B4-BE49-F238E27FC236}">
                  <a16:creationId xmlns:a16="http://schemas.microsoft.com/office/drawing/2014/main" id="{E4006A62-7206-410F-A481-8864CB7146BD}"/>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3" name="object 4">
              <a:extLst>
                <a:ext uri="{FF2B5EF4-FFF2-40B4-BE49-F238E27FC236}">
                  <a16:creationId xmlns:a16="http://schemas.microsoft.com/office/drawing/2014/main" id="{4B28A79E-1A3D-4B42-9AC6-10D0617C9E7A}"/>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08370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100" y="1308100"/>
            <a:ext cx="30607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2835263"/>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We’re here to help you tap into and grow your tech resilience. As mentors, we’ll coach you through structured sessions with activities to encourage engagement and reflection.</a:t>
            </a:r>
          </a:p>
        </p:txBody>
      </p:sp>
      <p:sp>
        <p:nvSpPr>
          <p:cNvPr id="5" name="Rectangle 4">
            <a:extLst>
              <a:ext uri="{FF2B5EF4-FFF2-40B4-BE49-F238E27FC236}">
                <a16:creationId xmlns:a16="http://schemas.microsoft.com/office/drawing/2014/main" id="{2ACE5108-2ECF-A244-AC85-2495037A8C9F}"/>
              </a:ext>
            </a:extLst>
          </p:cNvPr>
          <p:cNvSpPr/>
          <p:nvPr/>
        </p:nvSpPr>
        <p:spPr>
          <a:xfrm>
            <a:off x="673100" y="0"/>
            <a:ext cx="1612900" cy="645459"/>
          </a:xfrm>
          <a:prstGeom prst="rect">
            <a:avLst/>
          </a:prstGeom>
          <a:solidFill>
            <a:srgbClr val="28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6E6315D-DD71-0F45-8BF5-490D7E5F2C98}"/>
              </a:ext>
            </a:extLst>
          </p:cNvPr>
          <p:cNvSpPr>
            <a:spLocks noGrp="1"/>
          </p:cNvSpPr>
          <p:nvPr>
            <p:ph type="sldNum" sz="quarter" idx="11"/>
          </p:nvPr>
        </p:nvSpPr>
        <p:spPr/>
        <p:txBody>
          <a:bodyPr/>
          <a:lstStyle/>
          <a:p>
            <a:fld id="{EA54778E-4E51-5441-9EBB-208B74909D2B}" type="slidenum">
              <a:rPr lang="en-US"/>
              <a:pPr/>
              <a:t>4</a:t>
            </a:fld>
            <a:endParaRPr lang="en-US"/>
          </a:p>
        </p:txBody>
      </p:sp>
    </p:spTree>
    <p:extLst>
      <p:ext uri="{BB962C8B-B14F-4D97-AF65-F5344CB8AC3E}">
        <p14:creationId xmlns:p14="http://schemas.microsoft.com/office/powerpoint/2010/main" val="1462738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1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Open Discussion </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Recognize</a:t>
            </a:r>
            <a:r>
              <a:rPr kumimoji="0" sz="1200" b="0" i="0" u="none" strike="noStrike" kern="1200" cap="none" spc="-2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1200" b="0" i="0" u="none" strike="noStrike" kern="1200" cap="none" spc="-1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Discomfort</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6"/>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ctrTitle"/>
          </p:nvPr>
        </p:nvSpPr>
        <p:spPr>
          <a:xfrm>
            <a:off x="953768" y="1234187"/>
            <a:ext cx="12722863" cy="1127232"/>
          </a:xfrm>
          <a:prstGeom prst="rect">
            <a:avLst/>
          </a:prstGeom>
        </p:spPr>
        <p:txBody>
          <a:bodyPr vert="horz" wrap="square" lIns="0" tIns="12700" rIns="0" bIns="0" rtlCol="0">
            <a:spAutoFit/>
          </a:bodyPr>
          <a:lstStyle/>
          <a:p>
            <a:pPr marL="6647180" marR="5080">
              <a:lnSpc>
                <a:spcPts val="4500"/>
              </a:lnSpc>
              <a:spcBef>
                <a:spcPts val="100"/>
              </a:spcBef>
            </a:pPr>
            <a:r>
              <a:rPr spc="-5" dirty="0"/>
              <a:t>What </a:t>
            </a:r>
            <a:r>
              <a:rPr lang="en-US" dirty="0"/>
              <a:t>can you apply from today to your life?</a:t>
            </a:r>
            <a:endParaRPr dirty="0"/>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a:t>
            </a: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0</a:t>
            </a:r>
            <a:r>
              <a:rPr kumimoji="0" sz="2800" b="0" i="0" u="none" strike="noStrike" kern="1200" cap="none" spc="-8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object 9"/>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rgbClr val="FFFFFF"/>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Slide Number Placeholder 13">
            <a:extLst>
              <a:ext uri="{FF2B5EF4-FFF2-40B4-BE49-F238E27FC236}">
                <a16:creationId xmlns:a16="http://schemas.microsoft.com/office/drawing/2014/main" id="{A8DAD394-C715-7A45-9989-77C7CCCADD1D}"/>
              </a:ext>
            </a:extLst>
          </p:cNvPr>
          <p:cNvSpPr>
            <a:spLocks noGrp="1"/>
          </p:cNvSpPr>
          <p:nvPr>
            <p:ph type="sldNum" sz="quarter" idx="12"/>
          </p:nvPr>
        </p:nvSpPr>
        <p:spPr/>
        <p:txBody>
          <a:bodyPr/>
          <a:lstStyle/>
          <a:p>
            <a:fld id="{9BAC8279-8CB5-4B43-9F60-F14DDFE43274}" type="slidenum">
              <a:rPr lang="en-US"/>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spc="-335">
                <a:solidFill>
                  <a:srgbClr val="0078D3"/>
                </a:solidFill>
                <a:latin typeface="Segoe UI Semibold" panose="020B0502040204020203" pitchFamily="34" charset="0"/>
                <a:cs typeface="Segoe UI Semibold" panose="020B0502040204020203" pitchFamily="34" charset="0"/>
              </a:rPr>
              <a:t>W</a:t>
            </a:r>
            <a:r>
              <a:rPr sz="9400" b="1" spc="-40">
                <a:solidFill>
                  <a:srgbClr val="0078D3"/>
                </a:solidFill>
                <a:latin typeface="Segoe UI Semibold" panose="020B0502040204020203" pitchFamily="34" charset="0"/>
                <a:cs typeface="Segoe UI Semibold" panose="020B0502040204020203" pitchFamily="34" charset="0"/>
              </a:rPr>
              <a:t>elcome!</a:t>
            </a:r>
            <a:endParaRPr sz="9400" b="1">
              <a:latin typeface="Segoe UI Semibold" panose="020B0502040204020203" pitchFamily="34" charset="0"/>
              <a:cs typeface="Segoe UI Semibold" panose="020B0502040204020203" pitchFamily="34" charset="0"/>
            </a:endParaRPr>
          </a:p>
        </p:txBody>
      </p:sp>
      <p:sp>
        <p:nvSpPr>
          <p:cNvPr id="3" name="object 3"/>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4" name="object 4"/>
          <p:cNvSpPr txBox="1"/>
          <p:nvPr/>
        </p:nvSpPr>
        <p:spPr>
          <a:xfrm>
            <a:off x="673100" y="3359150"/>
            <a:ext cx="48133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3395E"/>
                </a:solidFill>
                <a:latin typeface="Segoe UI" panose="020B0502040204020203" pitchFamily="34" charset="0"/>
                <a:cs typeface="Segoe UI" panose="020B0502040204020203" pitchFamily="34" charset="0"/>
              </a:rPr>
              <a:t>Settle in </a:t>
            </a:r>
            <a:r>
              <a:rPr sz="3600">
                <a:solidFill>
                  <a:srgbClr val="23395E"/>
                </a:solidFill>
                <a:latin typeface="Segoe UI" panose="020B0502040204020203" pitchFamily="34" charset="0"/>
                <a:cs typeface="Segoe UI" panose="020B0502040204020203" pitchFamily="34" charset="0"/>
              </a:rPr>
              <a:t>and get</a:t>
            </a:r>
            <a:r>
              <a:rPr sz="3600" spc="-80">
                <a:solidFill>
                  <a:srgbClr val="23395E"/>
                </a:solidFill>
                <a:latin typeface="Segoe UI" panose="020B0502040204020203" pitchFamily="34" charset="0"/>
                <a:cs typeface="Segoe UI" panose="020B0502040204020203" pitchFamily="34" charset="0"/>
              </a:rPr>
              <a:t> </a:t>
            </a:r>
            <a:r>
              <a:rPr sz="3600" spc="-50">
                <a:solidFill>
                  <a:srgbClr val="23395E"/>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61448536-BD07-534C-AE8F-2A719E4DF5C4}"/>
              </a:ext>
            </a:extLst>
          </p:cNvPr>
          <p:cNvSpPr>
            <a:spLocks noGrp="1"/>
          </p:cNvSpPr>
          <p:nvPr>
            <p:ph type="sldNum" sz="quarter" idx="12"/>
          </p:nvPr>
        </p:nvSpPr>
        <p:spPr/>
        <p:txBody>
          <a:bodyPr/>
          <a:lstStyle/>
          <a:p>
            <a:fld id="{9BAC8279-8CB5-4B43-9F60-F14DDFE43274}" type="slidenum">
              <a:rPr lang="en-US"/>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50E6FF"/>
          </a:solidFill>
        </p:spPr>
        <p:txBody>
          <a:bodyPr wrap="square" lIns="0" tIns="0" rIns="0" bIns="0" rtlCol="0"/>
          <a:lstStyle/>
          <a:p>
            <a:endParaRPr/>
          </a:p>
        </p:txBody>
      </p:sp>
      <p:sp>
        <p:nvSpPr>
          <p:cNvPr id="5" name="object 3">
            <a:extLst>
              <a:ext uri="{FF2B5EF4-FFF2-40B4-BE49-F238E27FC236}">
                <a16:creationId xmlns:a16="http://schemas.microsoft.com/office/drawing/2014/main" id="{1F5BD84C-F518-9A47-A0E4-4C5666743479}"/>
              </a:ext>
            </a:extLst>
          </p:cNvPr>
          <p:cNvSpPr txBox="1"/>
          <p:nvPr/>
        </p:nvSpPr>
        <p:spPr>
          <a:xfrm>
            <a:off x="673100" y="-617970"/>
            <a:ext cx="14338300" cy="9313319"/>
          </a:xfrm>
          <a:prstGeom prst="rect">
            <a:avLst/>
          </a:prstGeom>
        </p:spPr>
        <p:txBody>
          <a:bodyPr vert="horz" wrap="square" lIns="0" tIns="281940" rIns="0" bIns="0" rtlCol="0">
            <a:spAutoFit/>
          </a:bodyPr>
          <a:lstStyle/>
          <a:p>
            <a:pPr>
              <a:lnSpc>
                <a:spcPts val="10000"/>
              </a:lnSpc>
            </a:pPr>
            <a:r>
              <a:rPr lang="en-US" sz="11500" spc="-90">
                <a:solidFill>
                  <a:srgbClr val="002060"/>
                </a:solidFill>
                <a:latin typeface="Segoe UI" panose="020B0502040204020203" pitchFamily="34" charset="0"/>
              </a:rPr>
              <a:t>self-efficacy &amp; mindset  </a:t>
            </a:r>
          </a:p>
          <a:p>
            <a:pPr>
              <a:lnSpc>
                <a:spcPts val="10000"/>
              </a:lnSpc>
              <a:spcBef>
                <a:spcPts val="1200"/>
              </a:spcBef>
            </a:pPr>
            <a:r>
              <a:rPr lang="en-US" sz="11500" spc="-90">
                <a:solidFill>
                  <a:srgbClr val="002060"/>
                </a:solidFill>
                <a:latin typeface="Segoe UI" panose="020B0502040204020203" pitchFamily="34" charset="0"/>
              </a:rPr>
              <a:t> </a:t>
            </a:r>
            <a:endParaRPr lang="en-US" sz="11500" spc="-90">
              <a:solidFill>
                <a:srgbClr val="FF0000"/>
              </a:solidFill>
              <a:latin typeface="Segoe UI" panose="020B0502040204020203" pitchFamily="34" charset="0"/>
            </a:endParaRPr>
          </a:p>
          <a:p>
            <a:pPr>
              <a:lnSpc>
                <a:spcPts val="9300"/>
              </a:lnSpc>
            </a:pPr>
            <a:r>
              <a:rPr lang="en-US" sz="11500" spc="-90">
                <a:solidFill>
                  <a:srgbClr val="0078D3"/>
                </a:solidFill>
                <a:latin typeface="Segoe UI" panose="020B0502040204020203" pitchFamily="34" charset="0"/>
              </a:rPr>
              <a:t>belongingness</a:t>
            </a:r>
            <a:br>
              <a:rPr lang="en-US" sz="11500" spc="-90">
                <a:solidFill>
                  <a:srgbClr val="0078D3"/>
                </a:solidFill>
                <a:latin typeface="Segoe UI" panose="020B0502040204020203" pitchFamily="34" charset="0"/>
              </a:rPr>
            </a:br>
            <a:endParaRPr lang="en-US" sz="11500" spc="-90">
              <a:solidFill>
                <a:srgbClr val="0078D3"/>
              </a:solidFill>
              <a:latin typeface="Segoe UI" panose="020B0502040204020203" pitchFamily="34" charset="0"/>
            </a:endParaRPr>
          </a:p>
          <a:p>
            <a:pPr>
              <a:lnSpc>
                <a:spcPts val="9300"/>
              </a:lnSpc>
            </a:pPr>
            <a:r>
              <a:rPr lang="en-US" sz="11500" spc="-90">
                <a:solidFill>
                  <a:srgbClr val="002060"/>
                </a:solidFill>
                <a:latin typeface="Segoe UI" panose="020B0502040204020203" pitchFamily="34" charset="0"/>
              </a:rPr>
              <a:t>self-regulation &amp; </a:t>
            </a:r>
          </a:p>
          <a:p>
            <a:pPr>
              <a:lnSpc>
                <a:spcPts val="10000"/>
              </a:lnSpc>
              <a:spcBef>
                <a:spcPts val="1200"/>
              </a:spcBef>
            </a:pPr>
            <a:r>
              <a:rPr lang="en-US" sz="11500" spc="-90">
                <a:solidFill>
                  <a:srgbClr val="002060"/>
                </a:solidFill>
                <a:latin typeface="Segoe UI" panose="020B0502040204020203" pitchFamily="34" charset="0"/>
              </a:rPr>
              <a:t>emotional intelligence</a:t>
            </a:r>
          </a:p>
        </p:txBody>
      </p:sp>
      <p:sp>
        <p:nvSpPr>
          <p:cNvPr id="6" name="Slide Number Placeholder 5">
            <a:extLst>
              <a:ext uri="{FF2B5EF4-FFF2-40B4-BE49-F238E27FC236}">
                <a16:creationId xmlns:a16="http://schemas.microsoft.com/office/drawing/2014/main" id="{E9EB4E8A-C8A2-9247-9710-9C2CC86E1578}"/>
              </a:ext>
            </a:extLst>
          </p:cNvPr>
          <p:cNvSpPr>
            <a:spLocks noGrp="1"/>
          </p:cNvSpPr>
          <p:nvPr>
            <p:ph type="sldNum" sz="quarter" idx="12"/>
          </p:nvPr>
        </p:nvSpPr>
        <p:spPr/>
        <p:txBody>
          <a:bodyPr/>
          <a:lstStyle/>
          <a:p>
            <a:fld id="{9BAC8279-8CB5-4B43-9F60-F14DDFE43274}" type="slidenum">
              <a:rPr lang="en-US"/>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296154"/>
            <a:ext cx="1607820" cy="574040"/>
          </a:xfrm>
          <a:prstGeom prst="rect">
            <a:avLst/>
          </a:prstGeom>
        </p:spPr>
        <p:txBody>
          <a:bodyPr vert="horz" wrap="square" lIns="0" tIns="12700" rIns="0" bIns="0" rtlCol="0">
            <a:spAutoFit/>
          </a:bodyPr>
          <a:lstStyle/>
          <a:p>
            <a:pPr marL="12700">
              <a:lnSpc>
                <a:spcPct val="100000"/>
              </a:lnSpc>
              <a:spcBef>
                <a:spcPts val="100"/>
              </a:spcBef>
            </a:pPr>
            <a:r>
              <a:rPr sz="3600" b="1" spc="-20">
                <a:solidFill>
                  <a:srgbClr val="000000"/>
                </a:solidFill>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p:txBody>
      </p:sp>
      <p:sp>
        <p:nvSpPr>
          <p:cNvPr id="4" name="object 4"/>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5" name="object 5"/>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graphicFrame>
        <p:nvGraphicFramePr>
          <p:cNvPr id="10" name="object 2">
            <a:extLst>
              <a:ext uri="{FF2B5EF4-FFF2-40B4-BE49-F238E27FC236}">
                <a16:creationId xmlns:a16="http://schemas.microsoft.com/office/drawing/2014/main" id="{A263FFF5-275E-0740-925D-842B8C4ECB00}"/>
              </a:ext>
            </a:extLst>
          </p:cNvPr>
          <p:cNvGraphicFramePr>
            <a:graphicFrameLocks noGrp="1"/>
          </p:cNvGraphicFramePr>
          <p:nvPr>
            <p:extLst>
              <p:ext uri="{D42A27DB-BD31-4B8C-83A1-F6EECF244321}">
                <p14:modId xmlns:p14="http://schemas.microsoft.com/office/powerpoint/2010/main" val="3183281273"/>
              </p:ext>
            </p:extLst>
          </p:nvPr>
        </p:nvGraphicFramePr>
        <p:xfrm>
          <a:off x="673100" y="3468103"/>
          <a:ext cx="13260069" cy="2312908"/>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15</a:t>
                      </a:r>
                      <a:r>
                        <a:rPr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Introduction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dirty="0">
                          <a:latin typeface="Segoe UI Semibold" panose="020B0502040204020203" pitchFamily="34" charset="0"/>
                          <a:cs typeface="Segoe UI Semibold" panose="020B0502040204020203" pitchFamily="34" charset="0"/>
                        </a:rPr>
                        <a:t>                      </a:t>
                      </a: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5" dirty="0">
                          <a:solidFill>
                            <a:srgbClr val="FFFFFF"/>
                          </a:solidFill>
                          <a:latin typeface="Segoe UI Semibold" panose="020B0502040204020203" pitchFamily="34" charset="0"/>
                          <a:cs typeface="Segoe UI Semibold" panose="020B0502040204020203" pitchFamily="34" charset="0"/>
                        </a:rPr>
                        <a:t>Prompt</a:t>
                      </a:r>
                      <a:endParaRPr lang="en-US" sz="1800" b="1" i="0" dirty="0">
                        <a:latin typeface="Segoe UI Semibold" panose="020B0502040204020203" pitchFamily="34" charset="0"/>
                        <a:cs typeface="Segoe UI Semibold" panose="020B0502040204020203" pitchFamily="34" charset="0"/>
                      </a:endParaRPr>
                    </a:p>
                  </a:txBody>
                  <a:tcPr marL="0" marR="0" marT="91440" marB="0">
                    <a:solidFill>
                      <a:srgbClr val="0078D3"/>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20</a:t>
                      </a:r>
                      <a:r>
                        <a:rPr lang="en-US"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1: Is this for me? (Part 1)</a:t>
                      </a:r>
                      <a:endParaRPr sz="1800" b="0"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Belonging Video Part 1</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25</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dirty="0">
                          <a:solidFill>
                            <a:srgbClr val="FFFFFF"/>
                          </a:solidFill>
                          <a:latin typeface="Segoe UI Semibold" panose="020B0502040204020203" pitchFamily="34" charset="0"/>
                          <a:cs typeface="Segoe UI Semibold" panose="020B0502040204020203" pitchFamily="34" charset="0"/>
                        </a:rPr>
                        <a:t>Collab Exercise: How do I find my way?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0" dirty="0">
                          <a:solidFill>
                            <a:srgbClr val="FFFFFF"/>
                          </a:solidFill>
                          <a:latin typeface="Segoe UI Semibold" panose="020B0502040204020203" pitchFamily="34" charset="0"/>
                          <a:cs typeface="Segoe UI Semibold" panose="020B0502040204020203" pitchFamily="34" charset="0"/>
                        </a:rPr>
                        <a:t>Activity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2: Is this for me? (Part 2)</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Belonging Video Part 2</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30</a:t>
                      </a:r>
                      <a:r>
                        <a:rPr lang="en-US" sz="1800" b="1" i="0" spc="-10">
                          <a:solidFill>
                            <a:srgbClr val="FFFFFF"/>
                          </a:solidFill>
                          <a:latin typeface="Segoe UI Semibold" panose="020B0502040204020203" pitchFamily="34" charset="0"/>
                          <a:cs typeface="Segoe UI Semibold" panose="020B0502040204020203" pitchFamily="34" charset="0"/>
                        </a:rPr>
                        <a:t> </a:t>
                      </a:r>
                      <a:r>
                        <a:rPr lang="en-US"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r>
                        <a:rPr lang="en-US" sz="1800" b="1" i="0">
                          <a:solidFill>
                            <a:srgbClr val="FFFFFF"/>
                          </a:solidFill>
                          <a:latin typeface="Segoe UI Semibold" panose="020B0502040204020203" pitchFamily="34" charset="0"/>
                          <a:cs typeface="Segoe UI Semibold" panose="020B0502040204020203" pitchFamily="34" charset="0"/>
                        </a:rPr>
                        <a:t> and discussion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sz="1800" b="1" i="0" spc="-15" dirty="0">
                          <a:solidFill>
                            <a:srgbClr val="FFFFFF"/>
                          </a:solidFill>
                          <a:latin typeface="Segoe UI Semibold" panose="020B0502040204020203" pitchFamily="34" charset="0"/>
                          <a:cs typeface="Segoe UI Semibold" panose="020B0502040204020203" pitchFamily="34" charset="0"/>
                        </a:rPr>
                        <a:t>Post-survey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4"/>
                  </a:ext>
                </a:extLst>
              </a:tr>
            </a:tbl>
          </a:graphicData>
        </a:graphic>
      </p:graphicFrame>
      <p:sp>
        <p:nvSpPr>
          <p:cNvPr id="9" name="Slide Number Placeholder 8">
            <a:extLst>
              <a:ext uri="{FF2B5EF4-FFF2-40B4-BE49-F238E27FC236}">
                <a16:creationId xmlns:a16="http://schemas.microsoft.com/office/drawing/2014/main" id="{52C018B5-7763-9A40-88E5-7D8EC2634590}"/>
              </a:ext>
            </a:extLst>
          </p:cNvPr>
          <p:cNvSpPr>
            <a:spLocks noGrp="1"/>
          </p:cNvSpPr>
          <p:nvPr>
            <p:ph type="sldNum" sz="quarter" idx="12"/>
          </p:nvPr>
        </p:nvSpPr>
        <p:spPr/>
        <p:txBody>
          <a:bodyPr/>
          <a:lstStyle/>
          <a:p>
            <a:fld id="{9BAC8279-8CB5-4B43-9F60-F14DDFE43274}" type="slidenum">
              <a:rPr lang="en-US"/>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5C9AFCDF-F025-7443-B9DD-EBAD6FDC1380}"/>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3" name="object 3"/>
          <p:cNvSpPr txBox="1"/>
          <p:nvPr/>
        </p:nvSpPr>
        <p:spPr>
          <a:xfrm>
            <a:off x="673100" y="1308100"/>
            <a:ext cx="3060700"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 How do I find my way?</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3412344"/>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When we encounter new technology, two factors can show up in our self-talk: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self-efficacy (“can I do it?”) and mindset (“am I this kind of person?”).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Sometimes these lead to the question: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“do I belong in tech?” </a:t>
            </a:r>
          </a:p>
        </p:txBody>
      </p:sp>
      <p:pic>
        <p:nvPicPr>
          <p:cNvPr id="5" name="Picture 4" descr="A picture containing drawing, window&#10;&#10;Description automatically generated">
            <a:extLst>
              <a:ext uri="{FF2B5EF4-FFF2-40B4-BE49-F238E27FC236}">
                <a16:creationId xmlns:a16="http://schemas.microsoft.com/office/drawing/2014/main" id="{E60D23D8-B700-9F4D-854E-E71CA055FA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4650" y="331961"/>
            <a:ext cx="3416300" cy="4076700"/>
          </a:xfrm>
          <a:prstGeom prst="rect">
            <a:avLst/>
          </a:prstGeom>
        </p:spPr>
      </p:pic>
      <p:sp>
        <p:nvSpPr>
          <p:cNvPr id="11" name="Slide Number Placeholder 10">
            <a:extLst>
              <a:ext uri="{FF2B5EF4-FFF2-40B4-BE49-F238E27FC236}">
                <a16:creationId xmlns:a16="http://schemas.microsoft.com/office/drawing/2014/main" id="{A57CCA61-DDF0-AF41-A298-2F02E8471E0D}"/>
              </a:ext>
            </a:extLst>
          </p:cNvPr>
          <p:cNvSpPr>
            <a:spLocks noGrp="1"/>
          </p:cNvSpPr>
          <p:nvPr>
            <p:ph type="sldNum" sz="quarter" idx="12"/>
          </p:nvPr>
        </p:nvSpPr>
        <p:spPr/>
        <p:txBody>
          <a:bodyPr/>
          <a:lstStyle/>
          <a:p>
            <a:fld id="{9BAC8279-8CB5-4B43-9F60-F14DDFE43274}" type="slidenum">
              <a:rPr lang="en-US"/>
              <a:pPr/>
              <a:t>44</a:t>
            </a:fld>
            <a:endParaRPr lang="en-US"/>
          </a:p>
        </p:txBody>
      </p:sp>
    </p:spTree>
    <p:extLst>
      <p:ext uri="{BB962C8B-B14F-4D97-AF65-F5344CB8AC3E}">
        <p14:creationId xmlns:p14="http://schemas.microsoft.com/office/powerpoint/2010/main" val="2785268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p:nvPr/>
        </p:nvSpPr>
        <p:spPr>
          <a:xfrm>
            <a:off x="7315200" y="1270"/>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4" name="object 4"/>
          <p:cNvSpPr txBox="1"/>
          <p:nvPr/>
        </p:nvSpPr>
        <p:spPr>
          <a:xfrm>
            <a:off x="673100" y="1289050"/>
            <a:ext cx="5878318" cy="2119298"/>
          </a:xfrm>
          <a:prstGeom prst="rect">
            <a:avLst/>
          </a:prstGeom>
        </p:spPr>
        <p:txBody>
          <a:bodyPr vert="horz" wrap="square" lIns="0" tIns="83820" rIns="0" bIns="0" rtlCol="0">
            <a:spAutoFit/>
          </a:bodyPr>
          <a:lstStyle/>
          <a:p>
            <a:pPr marL="12700" marR="1886585">
              <a:lnSpc>
                <a:spcPts val="3800"/>
              </a:lnSpc>
              <a:spcBef>
                <a:spcPts val="660"/>
              </a:spcBef>
            </a:pPr>
            <a:r>
              <a:rPr sz="3600" b="1" spc="-30" dirty="0">
                <a:latin typeface="Segoe UI Semibold" panose="020B0502040204020203" pitchFamily="34" charset="0"/>
                <a:cs typeface="Segoe UI Semibold" panose="020B0502040204020203" pitchFamily="34" charset="0"/>
              </a:rPr>
              <a:t>Explore</a:t>
            </a:r>
            <a:r>
              <a:rPr sz="3600" b="1" spc="-100" dirty="0">
                <a:latin typeface="Segoe UI Semibold" panose="020B0502040204020203" pitchFamily="34" charset="0"/>
                <a:cs typeface="Segoe UI Semibold" panose="020B0502040204020203" pitchFamily="34" charset="0"/>
              </a:rPr>
              <a:t> </a:t>
            </a:r>
            <a:r>
              <a:rPr lang="en-US" sz="3600" b="1" spc="-5" dirty="0">
                <a:latin typeface="Segoe UI Semibold" panose="020B0502040204020203" pitchFamily="34" charset="0"/>
                <a:cs typeface="Segoe UI Semibold" panose="020B0502040204020203" pitchFamily="34" charset="0"/>
              </a:rPr>
              <a:t>belonging</a:t>
            </a:r>
            <a:r>
              <a:rPr sz="3600" b="1" spc="-5" dirty="0">
                <a:latin typeface="Segoe UI Semibold" panose="020B0502040204020203" pitchFamily="34" charset="0"/>
                <a:cs typeface="Segoe UI Semibold" panose="020B0502040204020203" pitchFamily="34" charset="0"/>
              </a:rPr>
              <a:t>  </a:t>
            </a:r>
            <a:r>
              <a:rPr lang="en-US" sz="3600" b="1" spc="-25" dirty="0">
                <a:solidFill>
                  <a:srgbClr val="1378CD"/>
                </a:solidFill>
                <a:latin typeface="Segoe UI Semibold" panose="020B0502040204020203" pitchFamily="34" charset="0"/>
                <a:cs typeface="Segoe UI Semibold" panose="020B0502040204020203" pitchFamily="34" charset="0"/>
              </a:rPr>
              <a:t>prompts</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sz="1800" b="1" dirty="0">
                <a:latin typeface="Segoe UI Semibold" panose="020B0502040204020203" pitchFamily="34" charset="0"/>
                <a:cs typeface="Segoe UI Semibold" panose="020B0502040204020203" pitchFamily="34" charset="0"/>
              </a:rPr>
              <a:t>For each </a:t>
            </a:r>
            <a:r>
              <a:rPr sz="1800" b="1" spc="-5" dirty="0">
                <a:latin typeface="Segoe UI Semibold" panose="020B0502040204020203" pitchFamily="34" charset="0"/>
                <a:cs typeface="Segoe UI Semibold" panose="020B0502040204020203" pitchFamily="34" charset="0"/>
              </a:rPr>
              <a:t>situation, please decide </a:t>
            </a:r>
            <a:r>
              <a:rPr sz="1800" b="1" dirty="0">
                <a:latin typeface="Segoe UI Semibold" panose="020B0502040204020203" pitchFamily="34" charset="0"/>
                <a:cs typeface="Segoe UI Semibold" panose="020B0502040204020203" pitchFamily="34" charset="0"/>
              </a:rPr>
              <a:t>if </a:t>
            </a:r>
            <a:r>
              <a:rPr sz="1800" b="1" spc="-5" dirty="0">
                <a:latin typeface="Segoe UI Semibold" panose="020B0502040204020203" pitchFamily="34" charset="0"/>
                <a:cs typeface="Segoe UI Semibold" panose="020B0502040204020203" pitchFamily="34" charset="0"/>
              </a:rPr>
              <a:t>it </a:t>
            </a:r>
            <a:r>
              <a:rPr lang="en-US" sz="1800" b="1" dirty="0">
                <a:latin typeface="Segoe UI Semibold" panose="020B0502040204020203" pitchFamily="34" charset="0"/>
                <a:cs typeface="Segoe UI Semibold" panose="020B0502040204020203" pitchFamily="34" charset="0"/>
              </a:rPr>
              <a:t>sounds like you</a:t>
            </a:r>
            <a:r>
              <a:rPr sz="1800" b="1" spc="-45"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a:t>
            </a:r>
            <a:r>
              <a:rPr lang="en-US" sz="1800" b="1" dirty="0">
                <a:latin typeface="Segoe UI Semibold" panose="020B0502040204020203" pitchFamily="34" charset="0"/>
                <a:cs typeface="Segoe UI Semibold" panose="020B0502040204020203" pitchFamily="34" charset="0"/>
              </a:rPr>
              <a:t>frequently</a:t>
            </a:r>
            <a:r>
              <a:rPr sz="1800" b="1" spc="-45" dirty="0">
                <a:latin typeface="Segoe UI Semibold" panose="020B0502040204020203" pitchFamily="34" charset="0"/>
                <a:cs typeface="Segoe UI Semibold" panose="020B0502040204020203" pitchFamily="34" charset="0"/>
              </a:rPr>
              <a:t>,”</a:t>
            </a:r>
            <a:r>
              <a:rPr lang="en-US" sz="1800" b="1" spc="-45" dirty="0">
                <a:latin typeface="Segoe UI Semibold" panose="020B0502040204020203" pitchFamily="34" charset="0"/>
                <a:cs typeface="Segoe UI Semibold" panose="020B0502040204020203" pitchFamily="34" charset="0"/>
              </a:rPr>
              <a:t> “occasionally”</a:t>
            </a:r>
            <a:r>
              <a:rPr sz="1800" b="1" spc="-45" dirty="0">
                <a:latin typeface="Segoe UI Semibold" panose="020B0502040204020203" pitchFamily="34" charset="0"/>
                <a:cs typeface="Segoe UI Semibold" panose="020B0502040204020203" pitchFamily="34" charset="0"/>
              </a:rPr>
              <a:t> </a:t>
            </a:r>
            <a:r>
              <a:rPr sz="1800" b="1" spc="-5" dirty="0">
                <a:latin typeface="Segoe UI Semibold" panose="020B0502040204020203" pitchFamily="34" charset="0"/>
                <a:cs typeface="Segoe UI Semibold" panose="020B0502040204020203" pitchFamily="34" charset="0"/>
              </a:rPr>
              <a:t>or </a:t>
            </a:r>
            <a:r>
              <a:rPr sz="1800" b="1" dirty="0">
                <a:latin typeface="Segoe UI Semibold" panose="020B0502040204020203" pitchFamily="34" charset="0"/>
                <a:cs typeface="Segoe UI Semibold" panose="020B0502040204020203" pitchFamily="34" charset="0"/>
              </a:rPr>
              <a:t>“</a:t>
            </a:r>
            <a:r>
              <a:rPr lang="en-US" sz="1800" b="1" dirty="0">
                <a:latin typeface="Segoe UI Semibold" panose="020B0502040204020203" pitchFamily="34" charset="0"/>
                <a:cs typeface="Segoe UI Semibold" panose="020B0502040204020203" pitchFamily="34" charset="0"/>
              </a:rPr>
              <a:t>never</a:t>
            </a:r>
            <a:r>
              <a:rPr sz="1800" b="1" spc="-30"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Please </a:t>
            </a:r>
            <a:r>
              <a:rPr sz="1800" b="1" spc="-15" dirty="0">
                <a:latin typeface="Segoe UI Semibold" panose="020B0502040204020203" pitchFamily="34" charset="0"/>
                <a:cs typeface="Segoe UI Semibold" panose="020B0502040204020203" pitchFamily="34" charset="0"/>
              </a:rPr>
              <a:t>take </a:t>
            </a:r>
            <a:r>
              <a:rPr lang="en-US" sz="1800" b="1" dirty="0">
                <a:latin typeface="Segoe UI Semibold" panose="020B0502040204020203" pitchFamily="34" charset="0"/>
                <a:cs typeface="Segoe UI Semibold" panose="020B0502040204020203" pitchFamily="34" charset="0"/>
              </a:rPr>
              <a:t>a few</a:t>
            </a:r>
            <a:r>
              <a:rPr sz="1800" b="1" dirty="0">
                <a:latin typeface="Segoe UI Semibold" panose="020B0502040204020203" pitchFamily="34" charset="0"/>
                <a:cs typeface="Segoe UI Semibold" panose="020B0502040204020203" pitchFamily="34" charset="0"/>
              </a:rPr>
              <a:t> </a:t>
            </a:r>
            <a:r>
              <a:rPr sz="1800" b="1" spc="-10" dirty="0">
                <a:latin typeface="Segoe UI Semibold" panose="020B0502040204020203" pitchFamily="34" charset="0"/>
                <a:cs typeface="Segoe UI Semibold" panose="020B0502040204020203" pitchFamily="34" charset="0"/>
              </a:rPr>
              <a:t>minutes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do this. </a:t>
            </a:r>
            <a:endParaRPr sz="1800" b="1" dirty="0">
              <a:latin typeface="Segoe UI Semibold" panose="020B0502040204020203" pitchFamily="34" charset="0"/>
              <a:cs typeface="Segoe UI Semibold" panose="020B0502040204020203" pitchFamily="34" charset="0"/>
            </a:endParaRPr>
          </a:p>
        </p:txBody>
      </p:sp>
      <p:sp>
        <p:nvSpPr>
          <p:cNvPr id="5" name="object 5"/>
          <p:cNvSpPr txBox="1">
            <a:spLocks noGrp="1"/>
          </p:cNvSpPr>
          <p:nvPr>
            <p:ph type="title"/>
          </p:nvPr>
        </p:nvSpPr>
        <p:spPr>
          <a:xfrm>
            <a:off x="7819770" y="384851"/>
            <a:ext cx="6137530" cy="628377"/>
          </a:xfrm>
          <a:prstGeom prst="rect">
            <a:avLst/>
          </a:prstGeom>
        </p:spPr>
        <p:txBody>
          <a:bodyPr vert="horz" wrap="square" lIns="0" tIns="12700" rIns="0" bIns="0" rtlCol="0">
            <a:spAutoFit/>
          </a:bodyPr>
          <a:lstStyle/>
          <a:p>
            <a:pPr marL="12700">
              <a:lnSpc>
                <a:spcPct val="100000"/>
              </a:lnSpc>
              <a:spcBef>
                <a:spcPts val="100"/>
              </a:spcBef>
            </a:pPr>
            <a:r>
              <a:rPr sz="2000" b="1">
                <a:latin typeface="Segoe UI Semibold" panose="020B0502040204020203" pitchFamily="34" charset="0"/>
                <a:cs typeface="Segoe UI Semibold" panose="020B0502040204020203" pitchFamily="34" charset="0"/>
              </a:rPr>
              <a:t>A.</a:t>
            </a:r>
            <a:r>
              <a:rPr lang="en-US" sz="2000" b="1">
                <a:latin typeface="Segoe UI Semibold" panose="020B0502040204020203" pitchFamily="34" charset="0"/>
                <a:cs typeface="Segoe UI Semibold" panose="020B0502040204020203" pitchFamily="34" charset="0"/>
              </a:rPr>
              <a:t> Get overwhelmed and procrastinate choosing a </a:t>
            </a:r>
            <a:br>
              <a:rPr lang="en-US" sz="2000" b="1">
                <a:latin typeface="Segoe UI Semibold" panose="020B0502040204020203" pitchFamily="34" charset="0"/>
                <a:cs typeface="Segoe UI Semibold" panose="020B0502040204020203" pitchFamily="34" charset="0"/>
              </a:rPr>
            </a:br>
            <a:r>
              <a:rPr lang="en-US" sz="2000" b="1">
                <a:latin typeface="Segoe UI Semibold" panose="020B0502040204020203" pitchFamily="34" charset="0"/>
                <a:cs typeface="Segoe UI Semibold" panose="020B0502040204020203" pitchFamily="34" charset="0"/>
              </a:rPr>
              <a:t>     tech tool.</a:t>
            </a:r>
            <a:endParaRPr sz="20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7819770" y="1246639"/>
            <a:ext cx="6582030" cy="6845464"/>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 Ask a trusted source with expertise for tech help.</a:t>
            </a: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 Wonder if becoming a “tech person” is for me.</a:t>
            </a: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 Post a question on a tech forum.</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75" dirty="0">
                <a:solidFill>
                  <a:srgbClr val="FFFFFF"/>
                </a:solidFill>
                <a:latin typeface="Segoe UI Semibold" panose="020B0502040204020203" pitchFamily="34" charset="0"/>
                <a:cs typeface="Segoe UI Semibold" panose="020B0502040204020203" pitchFamily="34" charset="0"/>
              </a:rPr>
              <a:t> Post a response on a tech forum.</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15" dirty="0">
                <a:solidFill>
                  <a:srgbClr val="FFFFFF"/>
                </a:solidFill>
                <a:latin typeface="Segoe UI Semibold" panose="020B0502040204020203" pitchFamily="34" charset="0"/>
                <a:cs typeface="Segoe UI Semibold" panose="020B0502040204020203" pitchFamily="34" charset="0"/>
              </a:rPr>
              <a:t> Get excited to try out a bunch of new tech tools.</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10" dirty="0">
                <a:solidFill>
                  <a:srgbClr val="FFFFFF"/>
                </a:solidFill>
                <a:latin typeface="Segoe UI Semibold" panose="020B0502040204020203" pitchFamily="34" charset="0"/>
                <a:cs typeface="Segoe UI Semibold" panose="020B0502040204020203" pitchFamily="34" charset="0"/>
              </a:rPr>
              <a:t> Walk into a classroom and feel I can choose any seat.</a:t>
            </a:r>
            <a:endParaRPr lang="en-US" sz="2000" b="1" dirty="0">
              <a:latin typeface="Segoe UI Semibold" panose="020B0502040204020203" pitchFamily="34" charset="0"/>
              <a:cs typeface="Segoe UI Semibold" panose="020B0502040204020203" pitchFamily="34" charset="0"/>
            </a:endParaRPr>
          </a:p>
          <a:p>
            <a:pPr marL="214629" indent="-202565">
              <a:lnSpc>
                <a:spcPct val="100000"/>
              </a:lnSpc>
              <a:spcBef>
                <a:spcPts val="2000"/>
              </a:spcBef>
              <a:buAutoNum type="alphaUcPeriod" startAt="9"/>
              <a:tabLst>
                <a:tab pos="215265" algn="l"/>
              </a:tabLst>
            </a:pPr>
            <a:r>
              <a:rPr lang="en-US" sz="2000" b="1" spc="-15" dirty="0">
                <a:solidFill>
                  <a:srgbClr val="FFFFFF"/>
                </a:solidFill>
                <a:latin typeface="Segoe UI Semibold" panose="020B0502040204020203" pitchFamily="34" charset="0"/>
                <a:cs typeface="Segoe UI Semibold" panose="020B0502040204020203" pitchFamily="34" charset="0"/>
              </a:rPr>
              <a:t>  Avoid raising my hand so I look like I know what I’m </a:t>
            </a:r>
            <a:br>
              <a:rPr lang="en-US" sz="2000" b="1" spc="-15" dirty="0">
                <a:solidFill>
                  <a:srgbClr val="FFFFFF"/>
                </a:solidFill>
                <a:latin typeface="Segoe UI Semibold" panose="020B0502040204020203" pitchFamily="34" charset="0"/>
                <a:cs typeface="Segoe UI Semibold" panose="020B0502040204020203" pitchFamily="34" charset="0"/>
              </a:rPr>
            </a:br>
            <a:r>
              <a:rPr lang="en-US" sz="2000" b="1" spc="-15" dirty="0">
                <a:solidFill>
                  <a:srgbClr val="FFFFFF"/>
                </a:solidFill>
                <a:latin typeface="Segoe UI Semibold" panose="020B0502040204020203" pitchFamily="34" charset="0"/>
                <a:cs typeface="Segoe UI Semibold" panose="020B0502040204020203" pitchFamily="34" charset="0"/>
              </a:rPr>
              <a:t>  doing.</a:t>
            </a:r>
          </a:p>
          <a:p>
            <a:pPr marL="214629" indent="-202565">
              <a:lnSpc>
                <a:spcPct val="100000"/>
              </a:lnSpc>
              <a:spcBef>
                <a:spcPts val="2000"/>
              </a:spcBef>
              <a:buAutoNum type="alphaUcPeriod" startAt="9"/>
              <a:tabLst>
                <a:tab pos="215265" algn="l"/>
              </a:tabLst>
            </a:pPr>
            <a:r>
              <a:rPr lang="en-US" sz="2000" b="1" spc="-15" dirty="0">
                <a:solidFill>
                  <a:srgbClr val="FFFFFF"/>
                </a:solidFill>
                <a:latin typeface="Segoe UI Semibold" panose="020B0502040204020203" pitchFamily="34" charset="0"/>
                <a:cs typeface="Segoe UI Semibold" panose="020B0502040204020203" pitchFamily="34" charset="0"/>
              </a:rPr>
              <a:t>  Wonder if I can connect with other tech people.</a:t>
            </a:r>
          </a:p>
          <a:p>
            <a:pPr marL="214629" indent="-202565">
              <a:lnSpc>
                <a:spcPct val="100000"/>
              </a:lnSpc>
              <a:spcBef>
                <a:spcPts val="2000"/>
              </a:spcBef>
              <a:buAutoNum type="alphaUcPeriod" startAt="9"/>
              <a:tabLst>
                <a:tab pos="215265" algn="l"/>
              </a:tabLst>
            </a:pPr>
            <a:r>
              <a:rPr lang="en-US" sz="2000" b="1" spc="-15" dirty="0">
                <a:solidFill>
                  <a:srgbClr val="FFFFFF"/>
                </a:solidFill>
                <a:latin typeface="Segoe UI Semibold" panose="020B0502040204020203" pitchFamily="34" charset="0"/>
                <a:cs typeface="Segoe UI Semibold" panose="020B0502040204020203" pitchFamily="34" charset="0"/>
              </a:rPr>
              <a:t>  Write a blog post/tutorial to teach others new tech.</a:t>
            </a:r>
          </a:p>
          <a:p>
            <a:pPr marL="214629" indent="-202565">
              <a:lnSpc>
                <a:spcPct val="100000"/>
              </a:lnSpc>
              <a:spcBef>
                <a:spcPts val="2000"/>
              </a:spcBef>
              <a:buAutoNum type="alphaUcPeriod" startAt="9"/>
              <a:tabLst>
                <a:tab pos="215265" algn="l"/>
              </a:tabLst>
            </a:pPr>
            <a:r>
              <a:rPr lang="en-US" sz="2000" b="1" dirty="0">
                <a:solidFill>
                  <a:schemeClr val="bg1"/>
                </a:solidFill>
                <a:latin typeface="Segoe UI Semibold" panose="020B0502040204020203" pitchFamily="34" charset="0"/>
                <a:cs typeface="Segoe UI Semibold" panose="020B0502040204020203" pitchFamily="34" charset="0"/>
              </a:rPr>
              <a:t>  Think of myself as a tech “newbie.”</a:t>
            </a:r>
          </a:p>
          <a:p>
            <a:pPr marL="214629" indent="-202565">
              <a:lnSpc>
                <a:spcPct val="100000"/>
              </a:lnSpc>
              <a:spcBef>
                <a:spcPts val="2000"/>
              </a:spcBef>
              <a:buAutoNum type="alphaUcPeriod" startAt="9"/>
              <a:tabLst>
                <a:tab pos="215265" algn="l"/>
              </a:tabLst>
            </a:pPr>
            <a:r>
              <a:rPr lang="en-US" sz="2000" b="1" dirty="0">
                <a:solidFill>
                  <a:schemeClr val="bg1"/>
                </a:solidFill>
                <a:latin typeface="Segoe UI Semibold" panose="020B0502040204020203" pitchFamily="34" charset="0"/>
                <a:cs typeface="Segoe UI Semibold" panose="020B0502040204020203" pitchFamily="34" charset="0"/>
              </a:rPr>
              <a:t> Offer to help the person next to me when I see </a:t>
            </a:r>
            <a:br>
              <a:rPr lang="en-US" sz="2000" b="1" dirty="0">
                <a:solidFill>
                  <a:schemeClr val="bg1"/>
                </a:solidFill>
                <a:latin typeface="Segoe UI Semibold" panose="020B0502040204020203" pitchFamily="34" charset="0"/>
                <a:cs typeface="Segoe UI Semibold" panose="020B0502040204020203" pitchFamily="34" charset="0"/>
              </a:rPr>
            </a:br>
            <a:r>
              <a:rPr lang="en-US" sz="2000" b="1" dirty="0">
                <a:solidFill>
                  <a:schemeClr val="bg1"/>
                </a:solidFill>
                <a:latin typeface="Segoe UI Semibold" panose="020B0502040204020203" pitchFamily="34" charset="0"/>
                <a:cs typeface="Segoe UI Semibold" panose="020B0502040204020203" pitchFamily="34" charset="0"/>
              </a:rPr>
              <a:t>  they are struggling.</a:t>
            </a:r>
            <a:endParaRPr sz="2000" b="1" dirty="0">
              <a:solidFill>
                <a:schemeClr val="bg1"/>
              </a:solidFill>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p:nvPr/>
        </p:nvSpPr>
        <p:spPr>
          <a:xfrm>
            <a:off x="288113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p:nvPr/>
        </p:nvSpPr>
        <p:spPr>
          <a:xfrm>
            <a:off x="5111855"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805105" y="4331146"/>
            <a:ext cx="1690753" cy="289823"/>
          </a:xfrm>
          <a:prstGeom prst="rect">
            <a:avLst/>
          </a:prstGeom>
        </p:spPr>
        <p:txBody>
          <a:bodyPr vert="horz" wrap="square" lIns="0" tIns="12700" rIns="0" bIns="0" rtlCol="0">
            <a:spAutoFit/>
          </a:bodyPr>
          <a:lstStyle/>
          <a:p>
            <a:pPr marL="12700">
              <a:lnSpc>
                <a:spcPct val="100000"/>
              </a:lnSpc>
              <a:spcBef>
                <a:spcPts val="100"/>
              </a:spcBef>
            </a:pPr>
            <a:r>
              <a:rPr lang="en-US" sz="1800" b="1">
                <a:solidFill>
                  <a:srgbClr val="FFFFFF"/>
                </a:solidFill>
                <a:latin typeface="Segoe UI Semibold" panose="020B0502040204020203" pitchFamily="34" charset="0"/>
                <a:cs typeface="Segoe UI Semibold" panose="020B0502040204020203" pitchFamily="34" charset="0"/>
              </a:rPr>
              <a:t>Frequently</a:t>
            </a:r>
            <a:endParaRPr sz="18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14"/>
          <p:cNvSpPr txBox="1"/>
          <p:nvPr/>
        </p:nvSpPr>
        <p:spPr>
          <a:xfrm>
            <a:off x="3000437" y="4331146"/>
            <a:ext cx="1571625" cy="27122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Occasionally</a:t>
            </a:r>
            <a:endParaRPr sz="1800" b="1">
              <a:latin typeface="Segoe UI Semibold" panose="020B0502040204020203" pitchFamily="34" charset="0"/>
              <a:cs typeface="Segoe UI Semibold" panose="020B0502040204020203" pitchFamily="34" charset="0"/>
            </a:endParaRPr>
          </a:p>
        </p:txBody>
      </p:sp>
      <p:sp>
        <p:nvSpPr>
          <p:cNvPr id="15" name="object 15"/>
          <p:cNvSpPr txBox="1"/>
          <p:nvPr/>
        </p:nvSpPr>
        <p:spPr>
          <a:xfrm>
            <a:off x="5231161" y="4331146"/>
            <a:ext cx="802005" cy="299720"/>
          </a:xfrm>
          <a:prstGeom prst="rect">
            <a:avLst/>
          </a:prstGeom>
        </p:spPr>
        <p:txBody>
          <a:bodyPr vert="horz" wrap="square" lIns="0" tIns="12700" rIns="0" bIns="0" rtlCol="0">
            <a:spAutoFit/>
          </a:bodyPr>
          <a:lstStyle/>
          <a:p>
            <a:pPr marL="12700">
              <a:lnSpc>
                <a:spcPct val="100000"/>
              </a:lnSpc>
              <a:spcBef>
                <a:spcPts val="100"/>
              </a:spcBef>
            </a:pPr>
            <a:r>
              <a:rPr lang="en-US" sz="1800" b="1">
                <a:solidFill>
                  <a:srgbClr val="FFFFFF"/>
                </a:solidFill>
                <a:latin typeface="Segoe UI Semibold" panose="020B0502040204020203" pitchFamily="34" charset="0"/>
                <a:cs typeface="Segoe UI Semibold" panose="020B0502040204020203" pitchFamily="34" charset="0"/>
              </a:rPr>
              <a:t>Never</a:t>
            </a:r>
            <a:endParaRPr sz="1800" b="1">
              <a:latin typeface="Segoe UI Semibold" panose="020B0502040204020203" pitchFamily="34" charset="0"/>
              <a:cs typeface="Segoe UI Semibold" panose="020B0502040204020203" pitchFamily="34" charset="0"/>
            </a:endParaRPr>
          </a:p>
        </p:txBody>
      </p:sp>
      <p:sp>
        <p:nvSpPr>
          <p:cNvPr id="20" name="object 8">
            <a:extLst>
              <a:ext uri="{FF2B5EF4-FFF2-40B4-BE49-F238E27FC236}">
                <a16:creationId xmlns:a16="http://schemas.microsoft.com/office/drawing/2014/main" id="{A790BC98-0197-A14F-A1C8-7D38B1058A8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8" name="Slide Number Placeholder 17">
            <a:extLst>
              <a:ext uri="{FF2B5EF4-FFF2-40B4-BE49-F238E27FC236}">
                <a16:creationId xmlns:a16="http://schemas.microsoft.com/office/drawing/2014/main" id="{259BF891-5341-D641-ADFC-6C867D611644}"/>
              </a:ext>
            </a:extLst>
          </p:cNvPr>
          <p:cNvSpPr>
            <a:spLocks noGrp="1"/>
          </p:cNvSpPr>
          <p:nvPr>
            <p:ph type="sldNum" sz="quarter" idx="12"/>
          </p:nvPr>
        </p:nvSpPr>
        <p:spPr/>
        <p:txBody>
          <a:bodyPr/>
          <a:lstStyle/>
          <a:p>
            <a:fld id="{9BAC8279-8CB5-4B43-9F60-F14DDFE43274}" type="slidenum">
              <a:rPr lang="en-US"/>
              <a:pPr/>
              <a:t>45</a:t>
            </a:fld>
            <a:endParaRPr lang="en-US"/>
          </a:p>
        </p:txBody>
      </p:sp>
    </p:spTree>
    <p:extLst>
      <p:ext uri="{BB962C8B-B14F-4D97-AF65-F5344CB8AC3E}">
        <p14:creationId xmlns:p14="http://schemas.microsoft.com/office/powerpoint/2010/main" val="3133810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8" y="1301372"/>
            <a:ext cx="7023102" cy="1059264"/>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Explore belonging</a:t>
            </a:r>
            <a:r>
              <a:rPr sz="3600" b="1" spc="-25" dirty="0">
                <a:solidFill>
                  <a:srgbClr val="FFFFFF"/>
                </a:solidFill>
                <a:latin typeface="Segoe UI Semibold" panose="020B0502040204020203" pitchFamily="34" charset="0"/>
                <a:cs typeface="Segoe UI Semibold" panose="020B0502040204020203" pitchFamily="34" charset="0"/>
              </a:rPr>
              <a:t> </a:t>
            </a: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14" name="object 6">
            <a:extLst>
              <a:ext uri="{FF2B5EF4-FFF2-40B4-BE49-F238E27FC236}">
                <a16:creationId xmlns:a16="http://schemas.microsoft.com/office/drawing/2014/main" id="{690BC61E-20E9-4542-A0AE-D3AA22FDDD3D}"/>
              </a:ext>
            </a:extLst>
          </p:cNvPr>
          <p:cNvSpPr txBox="1"/>
          <p:nvPr/>
        </p:nvSpPr>
        <p:spPr>
          <a:xfrm>
            <a:off x="7588250" y="1358503"/>
            <a:ext cx="6066155" cy="2736647"/>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What was interesting or surprising to you about the prompts?</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Did you find yourself wondering about how your peers might respond?</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Were there some prompts where you would have answered very differently before starting your first </a:t>
            </a:r>
            <a:br>
              <a:rPr lang="en-US" sz="2000" spc="-15">
                <a:solidFill>
                  <a:schemeClr val="bg1"/>
                </a:solidFill>
                <a:latin typeface="Segoe UI" panose="020B0502040204020203" pitchFamily="34" charset="0"/>
                <a:cs typeface="Segoe UI" panose="020B0502040204020203" pitchFamily="34" charset="0"/>
              </a:rPr>
            </a:br>
            <a:r>
              <a:rPr lang="en-US" sz="2000" spc="-15">
                <a:solidFill>
                  <a:schemeClr val="bg1"/>
                </a:solidFill>
                <a:latin typeface="Segoe UI" panose="020B0502040204020203" pitchFamily="34" charset="0"/>
                <a:cs typeface="Segoe UI" panose="020B0502040204020203" pitchFamily="34" charset="0"/>
              </a:rPr>
              <a:t>CS course?</a:t>
            </a:r>
            <a:endParaRPr sz="2000">
              <a:solidFill>
                <a:schemeClr val="bg1"/>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F1EAD21E-38FF-DE40-A92F-F45E8760DF41}"/>
              </a:ext>
            </a:extLst>
          </p:cNvPr>
          <p:cNvSpPr>
            <a:spLocks noGrp="1"/>
          </p:cNvSpPr>
          <p:nvPr>
            <p:ph type="sldNum" sz="quarter" idx="10"/>
          </p:nvPr>
        </p:nvSpPr>
        <p:spPr/>
        <p:txBody>
          <a:bodyPr/>
          <a:lstStyle/>
          <a:p>
            <a:fld id="{0C9EBD9B-6A21-934F-BF93-1018DA2DA493}" type="slidenum">
              <a:rPr/>
              <a:t>46</a:t>
            </a:fld>
            <a:endParaRPr lang="en-US"/>
          </a:p>
        </p:txBody>
      </p:sp>
    </p:spTree>
    <p:extLst>
      <p:ext uri="{BB962C8B-B14F-4D97-AF65-F5344CB8AC3E}">
        <p14:creationId xmlns:p14="http://schemas.microsoft.com/office/powerpoint/2010/main" val="1388512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912782"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Is this for me?</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(part 1)</a:t>
            </a:r>
            <a:r>
              <a:rPr sz="3600" b="1" spc="-25">
                <a:solidFill>
                  <a:srgbClr val="FFFFFF"/>
                </a:solidFill>
                <a:latin typeface="Segoe UI Semibold" panose="020B0502040204020203" pitchFamily="34" charset="0"/>
                <a:cs typeface="Segoe UI Semibold" panose="020B0502040204020203" pitchFamily="34" charset="0"/>
              </a:rPr>
              <a:t>  </a:t>
            </a:r>
            <a:br>
              <a:rPr lang="en-US" sz="3600" b="1" spc="-25">
                <a:solidFill>
                  <a:srgbClr val="FFFFFF"/>
                </a:solidFill>
                <a:latin typeface="Segoe UI Semibold" panose="020B0502040204020203" pitchFamily="34" charset="0"/>
                <a:cs typeface="Segoe UI Semibold" panose="020B0502040204020203" pitchFamily="34" charset="0"/>
              </a:rPr>
            </a:br>
            <a:r>
              <a:rPr sz="3600" b="1" spc="-20">
                <a:solidFill>
                  <a:srgbClr val="50E6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974964"/>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Fitting in is different than belonging.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“Fitting in is about assessing a situation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and becoming who you need to be to be accepted.  Belonging, on the other hand, doesn’t require us to change who we are;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it requires us to be who we are.”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—Brené Brown</a:t>
            </a: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talk with a peer to reflect on connections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3" name="Slide Number Placeholder 12">
            <a:extLst>
              <a:ext uri="{FF2B5EF4-FFF2-40B4-BE49-F238E27FC236}">
                <a16:creationId xmlns:a16="http://schemas.microsoft.com/office/drawing/2014/main" id="{C5DB74C4-3CE6-9647-A455-137013F0EE3C}"/>
              </a:ext>
            </a:extLst>
          </p:cNvPr>
          <p:cNvSpPr>
            <a:spLocks noGrp="1"/>
          </p:cNvSpPr>
          <p:nvPr>
            <p:ph type="sldNum" sz="quarter" idx="12"/>
          </p:nvPr>
        </p:nvSpPr>
        <p:spPr/>
        <p:txBody>
          <a:bodyPr/>
          <a:lstStyle/>
          <a:p>
            <a:fld id="{9BAC8279-8CB5-4B43-9F60-F14DDFE43274}" type="slidenum">
              <a:rPr lang="en-US"/>
              <a:pPr/>
              <a:t>47</a:t>
            </a:fld>
            <a:endParaRPr lang="en-US"/>
          </a:p>
        </p:txBody>
      </p:sp>
      <p:pic>
        <p:nvPicPr>
          <p:cNvPr id="14" name="Online Media 13" title="Is this for me? Belongingness part 1">
            <a:hlinkClick r:id="" action="ppaction://media"/>
            <a:extLst>
              <a:ext uri="{FF2B5EF4-FFF2-40B4-BE49-F238E27FC236}">
                <a16:creationId xmlns:a16="http://schemas.microsoft.com/office/drawing/2014/main" id="{4350202A-E5FE-4B2D-9581-83155F84C4B6}"/>
              </a:ext>
            </a:extLst>
          </p:cNvPr>
          <p:cNvPicPr>
            <a:picLocks noRot="1" noChangeAspect="1"/>
          </p:cNvPicPr>
          <p:nvPr>
            <a:videoFile r:link="rId1"/>
          </p:nvPr>
        </p:nvPicPr>
        <p:blipFill>
          <a:blip r:embed="rId5"/>
          <a:stretch>
            <a:fillRect/>
          </a:stretch>
        </p:blipFill>
        <p:spPr>
          <a:xfrm>
            <a:off x="2445057" y="129441"/>
            <a:ext cx="9811580" cy="5543543"/>
          </a:xfrm>
          <a:prstGeom prst="rect">
            <a:avLst/>
          </a:prstGeom>
        </p:spPr>
      </p:pic>
    </p:spTree>
    <p:extLst>
      <p:ext uri="{BB962C8B-B14F-4D97-AF65-F5344CB8AC3E}">
        <p14:creationId xmlns:p14="http://schemas.microsoft.com/office/powerpoint/2010/main" val="423530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p:cNvSpPr txBox="1"/>
          <p:nvPr/>
        </p:nvSpPr>
        <p:spPr>
          <a:xfrm>
            <a:off x="1058570" y="7574022"/>
            <a:ext cx="13036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4" name="object 4"/>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5" name="object 5"/>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73100" y="1121162"/>
            <a:ext cx="74041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trios</a:t>
            </a:r>
            <a:r>
              <a:rPr sz="9400" b="1" spc="-65">
                <a:latin typeface="Segoe UI Semibold" panose="020B0502040204020203" pitchFamily="34" charset="0"/>
                <a:cs typeface="Segoe UI Semibold" panose="020B0502040204020203" pitchFamily="34" charset="0"/>
              </a:rPr>
              <a:t>!</a:t>
            </a:r>
            <a:endParaRPr sz="94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Slide Number Placeholder 9">
            <a:extLst>
              <a:ext uri="{FF2B5EF4-FFF2-40B4-BE49-F238E27FC236}">
                <a16:creationId xmlns:a16="http://schemas.microsoft.com/office/drawing/2014/main" id="{00EDE329-EE78-954F-BB27-76D25C4A6788}"/>
              </a:ext>
            </a:extLst>
          </p:cNvPr>
          <p:cNvSpPr>
            <a:spLocks noGrp="1"/>
          </p:cNvSpPr>
          <p:nvPr>
            <p:ph type="sldNum" sz="quarter" idx="12"/>
          </p:nvPr>
        </p:nvSpPr>
        <p:spPr/>
        <p:txBody>
          <a:bodyPr/>
          <a:lstStyle/>
          <a:p>
            <a:fld id="{9BAC8279-8CB5-4B43-9F60-F14DDFE43274}" type="slidenum">
              <a:rPr lang="en-US"/>
              <a:pPr/>
              <a:t>48</a:t>
            </a:fld>
            <a:endParaRPr lang="en-US"/>
          </a:p>
        </p:txBody>
      </p:sp>
    </p:spTree>
    <p:extLst>
      <p:ext uri="{BB962C8B-B14F-4D97-AF65-F5344CB8AC3E}">
        <p14:creationId xmlns:p14="http://schemas.microsoft.com/office/powerpoint/2010/main" val="4013169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4" name="object 4"/>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9" y="1301372"/>
            <a:ext cx="6355230" cy="1149033"/>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Belonging (part 1)</a:t>
            </a:r>
            <a:r>
              <a:rPr sz="3600" b="1" spc="-25" dirty="0">
                <a:solidFill>
                  <a:srgbClr val="FFFFFF"/>
                </a:solidFill>
                <a:latin typeface="Segoe UI Semibold" panose="020B0502040204020203" pitchFamily="34" charset="0"/>
                <a:cs typeface="Segoe UI Semibold" panose="020B0502040204020203" pitchFamily="34" charset="0"/>
              </a:rPr>
              <a:t> </a:t>
            </a:r>
            <a:endParaRPr lang="en-US" sz="3600" b="1" spc="-35" dirty="0">
              <a:solidFill>
                <a:srgbClr val="50E6FF"/>
              </a:solidFill>
              <a:latin typeface="Segoe UI Semibold" panose="020B0502040204020203" pitchFamily="34" charset="0"/>
              <a:cs typeface="Segoe UI Semibold" panose="020B0502040204020203" pitchFamily="34" charset="0"/>
            </a:endParaRPr>
          </a:p>
          <a:p>
            <a:pPr marL="12700" marR="2527935">
              <a:lnSpc>
                <a:spcPts val="3800"/>
              </a:lnSpc>
              <a:spcBef>
                <a:spcPts val="660"/>
              </a:spcBef>
            </a:pP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11" name="object 5">
            <a:extLst>
              <a:ext uri="{FF2B5EF4-FFF2-40B4-BE49-F238E27FC236}">
                <a16:creationId xmlns:a16="http://schemas.microsoft.com/office/drawing/2014/main" id="{09BCC479-26D3-EB48-983F-D1DBD48FCAD9}"/>
              </a:ext>
            </a:extLst>
          </p:cNvPr>
          <p:cNvSpPr txBox="1">
            <a:spLocks noGrp="1"/>
          </p:cNvSpPr>
          <p:nvPr>
            <p:ph type="title"/>
          </p:nvPr>
        </p:nvSpPr>
        <p:spPr>
          <a:xfrm>
            <a:off x="7588250" y="1358503"/>
            <a:ext cx="6343015" cy="628377"/>
          </a:xfrm>
          <a:prstGeom prst="rect">
            <a:avLst/>
          </a:prstGeom>
        </p:spPr>
        <p:txBody>
          <a:bodyPr vert="horz" wrap="square" lIns="0" tIns="12700" rIns="0" bIns="0" rtlCol="0">
            <a:spAutoFit/>
          </a:bodyPr>
          <a:lstStyle/>
          <a:p>
            <a:pPr marL="12700">
              <a:lnSpc>
                <a:spcPct val="100000"/>
              </a:lnSpc>
              <a:spcBef>
                <a:spcPts val="100"/>
              </a:spcBef>
            </a:pPr>
            <a:r>
              <a:rPr lang="en-US" sz="2000" spc="-30"/>
              <a:t>Self-efficacy can contribute to whether we feel we have a place or a sense of belonging in the field. </a:t>
            </a:r>
          </a:p>
        </p:txBody>
      </p:sp>
      <p:sp>
        <p:nvSpPr>
          <p:cNvPr id="12" name="object 6">
            <a:extLst>
              <a:ext uri="{FF2B5EF4-FFF2-40B4-BE49-F238E27FC236}">
                <a16:creationId xmlns:a16="http://schemas.microsoft.com/office/drawing/2014/main" id="{DA34423B-05F4-A444-B2BE-33EED854062C}"/>
              </a:ext>
            </a:extLst>
          </p:cNvPr>
          <p:cNvSpPr txBox="1"/>
          <p:nvPr/>
        </p:nvSpPr>
        <p:spPr>
          <a:xfrm>
            <a:off x="7588250" y="2262341"/>
            <a:ext cx="6066155" cy="2095445"/>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solidFill>
                  <a:schemeClr val="bg1"/>
                </a:solidFill>
                <a:latin typeface="Segoe UI" panose="020B0502040204020203" pitchFamily="34" charset="0"/>
                <a:cs typeface="Segoe UI" panose="020B0502040204020203" pitchFamily="34" charset="0"/>
              </a:rPr>
              <a:t>Remember: you cannot know someone else’s prior experience offhand. Social comparisons can make us (unfairly) question our potential contributions.</a:t>
            </a:r>
          </a:p>
          <a:p>
            <a:pPr marL="12700" marR="5080">
              <a:lnSpc>
                <a:spcPts val="2200"/>
              </a:lnSpc>
              <a:spcBef>
                <a:spcPts val="340"/>
              </a:spcBef>
            </a:pPr>
            <a:endParaRPr lang="en-US" sz="2000" spc="-15" dirty="0">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dirty="0">
                <a:solidFill>
                  <a:schemeClr val="bg1"/>
                </a:solidFill>
                <a:latin typeface="Segoe UI" panose="020B0502040204020203" pitchFamily="34" charset="0"/>
                <a:cs typeface="Segoe UI" panose="020B0502040204020203" pitchFamily="34" charset="0"/>
              </a:rPr>
              <a:t>Tech tools change and emerge constantly. Interactions with the supporting documentation and community can impact whether you stick with it or not.</a:t>
            </a:r>
          </a:p>
        </p:txBody>
      </p:sp>
      <p:sp>
        <p:nvSpPr>
          <p:cNvPr id="6" name="Slide Number Placeholder 5">
            <a:extLst>
              <a:ext uri="{FF2B5EF4-FFF2-40B4-BE49-F238E27FC236}">
                <a16:creationId xmlns:a16="http://schemas.microsoft.com/office/drawing/2014/main" id="{1E66306E-81ED-3E4C-A7E8-B784426A41BC}"/>
              </a:ext>
            </a:extLst>
          </p:cNvPr>
          <p:cNvSpPr>
            <a:spLocks noGrp="1"/>
          </p:cNvSpPr>
          <p:nvPr>
            <p:ph type="sldNum" sz="quarter" idx="12"/>
          </p:nvPr>
        </p:nvSpPr>
        <p:spPr/>
        <p:txBody>
          <a:bodyPr/>
          <a:lstStyle/>
          <a:p>
            <a:fld id="{9BAC8279-8CB5-4B43-9F60-F14DDFE43274}" type="slidenum">
              <a:rPr lang="en-US"/>
              <a:pPr/>
              <a:t>49</a:t>
            </a:fld>
            <a:endParaRPr lang="en-US"/>
          </a:p>
        </p:txBody>
      </p:sp>
    </p:spTree>
    <p:extLst>
      <p:ext uri="{BB962C8B-B14F-4D97-AF65-F5344CB8AC3E}">
        <p14:creationId xmlns:p14="http://schemas.microsoft.com/office/powerpoint/2010/main" val="340627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857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74A46"/>
          </a:solidFill>
        </p:spPr>
        <p:txBody>
          <a:bodyPr wrap="square" lIns="0" tIns="0" rIns="0" bIns="0" rtlCol="0"/>
          <a:lstStyle/>
          <a:p>
            <a:endParaRPr/>
          </a:p>
        </p:txBody>
      </p:sp>
      <p:sp>
        <p:nvSpPr>
          <p:cNvPr id="7" name="object 7"/>
          <p:cNvSpPr txBox="1">
            <a:spLocks noGrp="1"/>
          </p:cNvSpPr>
          <p:nvPr>
            <p:ph sz="half" idx="3"/>
          </p:nvPr>
        </p:nvSpPr>
        <p:spPr>
          <a:xfrm>
            <a:off x="7819770" y="395010"/>
            <a:ext cx="6277230" cy="7378943"/>
          </a:xfrm>
          <a:prstGeom prst="rect">
            <a:avLst/>
          </a:prstGeom>
        </p:spPr>
        <p:txBody>
          <a:bodyPr vert="horz" wrap="square" lIns="0" tIns="43180" rIns="0" bIns="0" rtlCol="0">
            <a:spAutoFit/>
          </a:bodyPr>
          <a:lstStyle/>
          <a:p>
            <a:pPr marL="309880" marR="238125" indent="-297180">
              <a:lnSpc>
                <a:spcPts val="2200"/>
              </a:lnSpc>
              <a:spcBef>
                <a:spcPts val="340"/>
              </a:spcBef>
              <a:buAutoNum type="alphaUcPeriod"/>
              <a:tabLst>
                <a:tab pos="301625" algn="l"/>
              </a:tabLst>
            </a:pPr>
            <a:r>
              <a:rPr lang="en-US" b="1">
                <a:latin typeface="Segoe UI Semibold" panose="020B0502040204020203" pitchFamily="34" charset="0"/>
                <a:cs typeface="Segoe UI Semibold" panose="020B0502040204020203" pitchFamily="34" charset="0"/>
              </a:rPr>
              <a:t> I reach out to find a sounding board to talk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through my next steps.</a:t>
            </a:r>
            <a:endParaRPr b="1" spc="-10">
              <a:latin typeface="Segoe UI Semibold" panose="020B0502040204020203" pitchFamily="34" charset="0"/>
              <a:cs typeface="Segoe UI Semibold" panose="020B0502040204020203" pitchFamily="34" charset="0"/>
            </a:endParaRPr>
          </a:p>
          <a:p>
            <a:pPr marL="285115" marR="277495" indent="-285115">
              <a:lnSpc>
                <a:spcPts val="2200"/>
              </a:lnSpc>
              <a:spcBef>
                <a:spcPts val="2200"/>
              </a:spcBef>
              <a:buAutoNum type="alphaUcPeriod"/>
              <a:tabLst>
                <a:tab pos="285115" algn="l"/>
              </a:tabLst>
            </a:pPr>
            <a:r>
              <a:rPr lang="en-US" b="1">
                <a:latin typeface="Segoe UI Semibold" panose="020B0502040204020203" pitchFamily="34" charset="0"/>
                <a:cs typeface="Segoe UI Semibold" panose="020B0502040204020203" pitchFamily="34" charset="0"/>
              </a:rPr>
              <a:t> I try to avoid difficult situations completely.</a:t>
            </a:r>
            <a:endParaRPr b="1" spc="-10">
              <a:latin typeface="Segoe UI Semibold" panose="020B0502040204020203" pitchFamily="34" charset="0"/>
              <a:cs typeface="Segoe UI Semibold" panose="020B0502040204020203" pitchFamily="34" charset="0"/>
            </a:endParaRPr>
          </a:p>
          <a:p>
            <a:pPr marL="289560" marR="5080" indent="-289560">
              <a:lnSpc>
                <a:spcPts val="2200"/>
              </a:lnSpc>
              <a:spcBef>
                <a:spcPts val="2200"/>
              </a:spcBef>
              <a:buAutoNum type="alphaUcPeriod"/>
              <a:tabLst>
                <a:tab pos="289560" algn="l"/>
              </a:tabLst>
            </a:pPr>
            <a:r>
              <a:rPr lang="en-US" b="1">
                <a:latin typeface="Segoe UI Semibold" panose="020B0502040204020203" pitchFamily="34" charset="0"/>
                <a:cs typeface="Segoe UI Semibold" panose="020B0502040204020203" pitchFamily="34" charset="0"/>
              </a:rPr>
              <a:t> I try to visualize how others think about things. </a:t>
            </a:r>
          </a:p>
          <a:p>
            <a:pPr marL="289560" marR="5080" indent="-289560">
              <a:lnSpc>
                <a:spcPts val="2200"/>
              </a:lnSpc>
              <a:spcBef>
                <a:spcPts val="2200"/>
              </a:spcBef>
              <a:buAutoNum type="alphaUcPeriod"/>
              <a:tabLst>
                <a:tab pos="289560" algn="l"/>
              </a:tabLst>
            </a:pPr>
            <a:r>
              <a:rPr lang="en-US" b="1">
                <a:latin typeface="Segoe UI Semibold" panose="020B0502040204020203" pitchFamily="34" charset="0"/>
                <a:cs typeface="Segoe UI Semibold" panose="020B0502040204020203" pitchFamily="34" charset="0"/>
              </a:rPr>
              <a:t> I can troubleshoot problems with how I am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thinking about a project</a:t>
            </a:r>
            <a:r>
              <a:rPr b="1" spc="-10">
                <a:latin typeface="Segoe UI Semibold" panose="020B0502040204020203" pitchFamily="34" charset="0"/>
                <a:cs typeface="Segoe UI Semibold" panose="020B0502040204020203" pitchFamily="34" charset="0"/>
              </a:rPr>
              <a:t>.</a:t>
            </a:r>
          </a:p>
          <a:p>
            <a:pPr marL="293370" marR="281305" indent="-293370">
              <a:lnSpc>
                <a:spcPts val="2200"/>
              </a:lnSpc>
              <a:spcBef>
                <a:spcPts val="2200"/>
              </a:spcBef>
              <a:buAutoNum type="alphaUcPeriod"/>
              <a:tabLst>
                <a:tab pos="293370" algn="l"/>
              </a:tabLst>
            </a:pPr>
            <a:r>
              <a:rPr lang="en-US" b="1">
                <a:latin typeface="Segoe UI Semibold" panose="020B0502040204020203" pitchFamily="34" charset="0"/>
                <a:cs typeface="Segoe UI Semibold" panose="020B0502040204020203" pitchFamily="34" charset="0"/>
              </a:rPr>
              <a:t> I can step back and regroup when things go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wrong.</a:t>
            </a:r>
            <a:endParaRPr b="1" spc="-5">
              <a:latin typeface="Segoe UI Semibold" panose="020B0502040204020203" pitchFamily="34" charset="0"/>
              <a:cs typeface="Segoe UI Semibold" panose="020B0502040204020203" pitchFamily="34" charset="0"/>
            </a:endParaRPr>
          </a:p>
          <a:p>
            <a:pPr marL="250190" marR="258445" indent="-238125">
              <a:lnSpc>
                <a:spcPts val="2200"/>
              </a:lnSpc>
              <a:spcBef>
                <a:spcPts val="2200"/>
              </a:spcBef>
              <a:buAutoNum type="alphaUcPeriod"/>
              <a:tabLst>
                <a:tab pos="262890" algn="l"/>
              </a:tabLst>
            </a:pPr>
            <a:r>
              <a:rPr lang="en-US" b="1">
                <a:latin typeface="Segoe UI Semibold" panose="020B0502040204020203" pitchFamily="34" charset="0"/>
                <a:cs typeface="Segoe UI Semibold" panose="020B0502040204020203" pitchFamily="34" charset="0"/>
              </a:rPr>
              <a:t>  I try to communicate clearly and </a:t>
            </a:r>
            <a:r>
              <a:rPr lang="en-US" b="1" dirty="0">
                <a:latin typeface="Segoe UI Semibold" panose="020B0502040204020203" pitchFamily="34" charset="0"/>
                <a:cs typeface="Segoe UI Semibold" panose="020B0502040204020203" pitchFamily="34" charset="0"/>
              </a:rPr>
              <a:t>transparently</a:t>
            </a:r>
            <a:r>
              <a:rPr lang="en-US" b="1">
                <a:latin typeface="Segoe UI Semibold" panose="020B0502040204020203" pitchFamily="34" charset="0"/>
                <a:cs typeface="Segoe UI Semibold" panose="020B0502040204020203" pitchFamily="34" charset="0"/>
              </a:rPr>
              <a:t>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about how I am approaching the project. </a:t>
            </a:r>
          </a:p>
          <a:p>
            <a:pPr marL="250190" marR="258445" indent="-238125">
              <a:lnSpc>
                <a:spcPts val="2200"/>
              </a:lnSpc>
              <a:spcBef>
                <a:spcPts val="2200"/>
              </a:spcBef>
              <a:buAutoNum type="alphaUcPeriod"/>
              <a:tabLst>
                <a:tab pos="262890" algn="l"/>
              </a:tabLst>
            </a:pPr>
            <a:r>
              <a:rPr lang="en-US" b="1">
                <a:latin typeface="Segoe UI Semibold" panose="020B0502040204020203" pitchFamily="34" charset="0"/>
                <a:cs typeface="Segoe UI Semibold" panose="020B0502040204020203" pitchFamily="34" charset="0"/>
              </a:rPr>
              <a:t>  I’ve been known to blow up at people because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I’m so stressed.</a:t>
            </a:r>
            <a:endParaRPr b="1" spc="-5">
              <a:latin typeface="Segoe UI Semibold" panose="020B0502040204020203" pitchFamily="34" charset="0"/>
              <a:cs typeface="Segoe UI Semibold" panose="020B0502040204020203" pitchFamily="34" charset="0"/>
            </a:endParaRPr>
          </a:p>
          <a:p>
            <a:pPr marL="234315" marR="330835" indent="-234315">
              <a:lnSpc>
                <a:spcPts val="2200"/>
              </a:lnSpc>
              <a:spcBef>
                <a:spcPts val="2200"/>
              </a:spcBef>
              <a:buAutoNum type="alphaUcPeriod"/>
              <a:tabLst>
                <a:tab pos="234315" algn="l"/>
              </a:tabLst>
            </a:pPr>
            <a:r>
              <a:rPr lang="en-US" b="1">
                <a:latin typeface="Segoe UI Semibold" panose="020B0502040204020203" pitchFamily="34" charset="0"/>
                <a:cs typeface="Segoe UI Semibold" panose="020B0502040204020203" pitchFamily="34" charset="0"/>
              </a:rPr>
              <a:t>  I’ve been known to panic and get overwhelmed.</a:t>
            </a:r>
          </a:p>
          <a:p>
            <a:pPr marL="234315" marR="330835" indent="-234315">
              <a:lnSpc>
                <a:spcPts val="2200"/>
              </a:lnSpc>
              <a:spcBef>
                <a:spcPts val="2200"/>
              </a:spcBef>
              <a:buAutoNum type="alphaUcPeriod"/>
              <a:tabLst>
                <a:tab pos="234315" algn="l"/>
              </a:tabLst>
            </a:pPr>
            <a:r>
              <a:rPr lang="en-US" b="1" spc="15">
                <a:latin typeface="Segoe UI Semibold" panose="020B0502040204020203" pitchFamily="34" charset="0"/>
                <a:cs typeface="Segoe UI Semibold" panose="020B0502040204020203" pitchFamily="34" charset="0"/>
              </a:rPr>
              <a:t>  Team projects annoy me; I’d rather work alone.</a:t>
            </a:r>
          </a:p>
          <a:p>
            <a:pPr marL="234315" marR="330835" indent="-234315">
              <a:lnSpc>
                <a:spcPts val="2200"/>
              </a:lnSpc>
              <a:spcBef>
                <a:spcPts val="2200"/>
              </a:spcBef>
              <a:buAutoNum type="alphaUcPeriod"/>
              <a:tabLst>
                <a:tab pos="234315" algn="l"/>
              </a:tabLst>
            </a:pPr>
            <a:r>
              <a:rPr lang="en-US" b="1" spc="15">
                <a:latin typeface="Segoe UI Semibold" panose="020B0502040204020203" pitchFamily="34" charset="0"/>
                <a:cs typeface="Segoe UI Semibold" panose="020B0502040204020203" pitchFamily="34" charset="0"/>
              </a:rPr>
              <a:t>  I have strategies to make collaboration work </a:t>
            </a:r>
            <a:br>
              <a:rPr lang="en-US" b="1" spc="15">
                <a:latin typeface="Segoe UI Semibold" panose="020B0502040204020203" pitchFamily="34" charset="0"/>
                <a:cs typeface="Segoe UI Semibold" panose="020B0502040204020203" pitchFamily="34" charset="0"/>
              </a:rPr>
            </a:br>
            <a:r>
              <a:rPr lang="en-US" b="1" spc="15">
                <a:latin typeface="Segoe UI Semibold" panose="020B0502040204020203" pitchFamily="34" charset="0"/>
                <a:cs typeface="Segoe UI Semibold" panose="020B0502040204020203" pitchFamily="34" charset="0"/>
              </a:rPr>
              <a:t>  for me.</a:t>
            </a:r>
            <a:endParaRPr b="1" spc="15">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9" name="object 9"/>
          <p:cNvSpPr/>
          <p:nvPr/>
        </p:nvSpPr>
        <p:spPr>
          <a:xfrm>
            <a:off x="40171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0" name="object 10"/>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txBox="1"/>
          <p:nvPr/>
        </p:nvSpPr>
        <p:spPr>
          <a:xfrm>
            <a:off x="805106" y="4331146"/>
            <a:ext cx="987425" cy="299720"/>
          </a:xfrm>
          <a:prstGeom prst="rect">
            <a:avLst/>
          </a:prstGeom>
        </p:spPr>
        <p:txBody>
          <a:bodyPr vert="horz" wrap="square" lIns="0" tIns="12700" rIns="0" bIns="0" rtlCol="0">
            <a:spAutoFit/>
          </a:bodyPr>
          <a:lstStyle/>
          <a:p>
            <a:pPr marL="12700">
              <a:lnSpc>
                <a:spcPct val="100000"/>
              </a:lnSpc>
              <a:spcBef>
                <a:spcPts val="100"/>
              </a:spcBef>
            </a:pPr>
            <a:r>
              <a:rPr sz="1800" b="1" spc="-15">
                <a:solidFill>
                  <a:srgbClr val="FFFFFF"/>
                </a:solidFill>
                <a:latin typeface="Segoe UI Semibold" panose="020B0502040204020203" pitchFamily="34" charset="0"/>
                <a:cs typeface="Segoe UI Semibold" panose="020B0502040204020203" pitchFamily="34" charset="0"/>
              </a:rPr>
              <a:t>More</a:t>
            </a:r>
            <a:r>
              <a:rPr sz="1800" b="1" spc="-7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4" name="object 14"/>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chemeClr val="bg1"/>
                </a:solidFill>
                <a:latin typeface="Segoe UI" panose="020B0502040204020203" pitchFamily="34" charset="0"/>
                <a:cs typeface="Segoe UI" panose="020B0502040204020203" pitchFamily="34" charset="0"/>
              </a:rPr>
              <a:t>5</a:t>
            </a:r>
            <a:r>
              <a:rPr sz="2800" spc="-85">
                <a:solidFill>
                  <a:schemeClr val="bg1"/>
                </a:solidFill>
                <a:latin typeface="Segoe UI" panose="020B0502040204020203" pitchFamily="34" charset="0"/>
                <a:cs typeface="Segoe UI" panose="020B0502040204020203" pitchFamily="34" charset="0"/>
              </a:rPr>
              <a:t> </a:t>
            </a:r>
            <a:r>
              <a:rPr sz="2800" spc="-55">
                <a:solidFill>
                  <a:schemeClr val="bg1"/>
                </a:solidFill>
                <a:latin typeface="Segoe UI" panose="020B0502040204020203" pitchFamily="34" charset="0"/>
                <a:cs typeface="Segoe UI" panose="020B0502040204020203" pitchFamily="34" charset="0"/>
              </a:rPr>
              <a:t>min</a:t>
            </a:r>
            <a:endParaRPr sz="2800">
              <a:solidFill>
                <a:schemeClr val="bg1"/>
              </a:solidFill>
              <a:latin typeface="Segoe UI" panose="020B0502040204020203" pitchFamily="34" charset="0"/>
              <a:cs typeface="Segoe UI" panose="020B0502040204020203" pitchFamily="34" charset="0"/>
            </a:endParaRPr>
          </a:p>
        </p:txBody>
      </p:sp>
      <p:sp>
        <p:nvSpPr>
          <p:cNvPr id="12" name="object 12"/>
          <p:cNvSpPr txBox="1"/>
          <p:nvPr/>
        </p:nvSpPr>
        <p:spPr>
          <a:xfrm>
            <a:off x="4136406" y="4331146"/>
            <a:ext cx="855980"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Less</a:t>
            </a:r>
            <a:r>
              <a:rPr sz="1800" b="1" spc="-8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6" name="Title 15">
            <a:extLst>
              <a:ext uri="{FF2B5EF4-FFF2-40B4-BE49-F238E27FC236}">
                <a16:creationId xmlns:a16="http://schemas.microsoft.com/office/drawing/2014/main" id="{AC3D91DF-8954-554A-B851-587F405BA26A}"/>
              </a:ext>
            </a:extLst>
          </p:cNvPr>
          <p:cNvSpPr>
            <a:spLocks noGrp="1"/>
          </p:cNvSpPr>
          <p:nvPr>
            <p:ph type="title"/>
          </p:nvPr>
        </p:nvSpPr>
        <p:spPr/>
        <p:txBody>
          <a:bodyPr/>
          <a:lstStyle/>
          <a:p>
            <a:endParaRPr lang="en-US"/>
          </a:p>
        </p:txBody>
      </p:sp>
      <p:sp>
        <p:nvSpPr>
          <p:cNvPr id="17" name="object 4">
            <a:extLst>
              <a:ext uri="{FF2B5EF4-FFF2-40B4-BE49-F238E27FC236}">
                <a16:creationId xmlns:a16="http://schemas.microsoft.com/office/drawing/2014/main" id="{2F2FED90-35F0-EB46-B484-7938F37CE471}"/>
              </a:ext>
            </a:extLst>
          </p:cNvPr>
          <p:cNvSpPr txBox="1"/>
          <p:nvPr/>
        </p:nvSpPr>
        <p:spPr>
          <a:xfrm>
            <a:off x="673100" y="1289050"/>
            <a:ext cx="5878318" cy="2119298"/>
          </a:xfrm>
          <a:prstGeom prst="rect">
            <a:avLst/>
          </a:prstGeom>
        </p:spPr>
        <p:txBody>
          <a:bodyPr vert="horz" wrap="square" lIns="0" tIns="83820" rIns="0" bIns="0" rtlCol="0">
            <a:spAutoFit/>
          </a:bodyPr>
          <a:lstStyle/>
          <a:p>
            <a:pPr marL="12700" marR="1886585">
              <a:lnSpc>
                <a:spcPts val="3800"/>
              </a:lnSpc>
              <a:spcBef>
                <a:spcPts val="660"/>
              </a:spcBef>
            </a:pPr>
            <a:r>
              <a:rPr sz="3600" b="1" spc="-30" dirty="0">
                <a:latin typeface="Segoe UI Semibold" panose="020B0502040204020203" pitchFamily="34" charset="0"/>
                <a:cs typeface="Segoe UI Semibold" panose="020B0502040204020203" pitchFamily="34" charset="0"/>
              </a:rPr>
              <a:t>Explore</a:t>
            </a:r>
            <a:r>
              <a:rPr sz="3600" b="1" spc="-100" dirty="0">
                <a:latin typeface="Segoe UI Semibold" panose="020B0502040204020203" pitchFamily="34" charset="0"/>
                <a:cs typeface="Segoe UI Semibold" panose="020B0502040204020203" pitchFamily="34" charset="0"/>
              </a:rPr>
              <a:t> </a:t>
            </a:r>
            <a:r>
              <a:rPr lang="en-US" sz="3600" b="1" spc="-5" dirty="0">
                <a:latin typeface="Segoe UI Semibold" panose="020B0502040204020203" pitchFamily="34" charset="0"/>
                <a:cs typeface="Segoe UI Semibold" panose="020B0502040204020203" pitchFamily="34" charset="0"/>
              </a:rPr>
              <a:t>resilience</a:t>
            </a:r>
            <a:r>
              <a:rPr sz="3600" b="1" spc="-5" dirty="0">
                <a:latin typeface="Segoe UI Semibold" panose="020B0502040204020203" pitchFamily="34" charset="0"/>
                <a:cs typeface="Segoe UI Semibold" panose="020B0502040204020203" pitchFamily="34" charset="0"/>
              </a:rPr>
              <a:t> </a:t>
            </a:r>
            <a:r>
              <a:rPr lang="en-US" sz="3600" b="1" spc="-25">
                <a:solidFill>
                  <a:srgbClr val="008575"/>
                </a:solidFill>
                <a:latin typeface="Segoe UI Semibold" panose="020B0502040204020203" pitchFamily="34" charset="0"/>
                <a:cs typeface="Segoe UI Semibold" panose="020B0502040204020203" pitchFamily="34" charset="0"/>
              </a:rPr>
              <a:t>prompts</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sz="1800" b="1" dirty="0">
                <a:latin typeface="Segoe UI Semibold" panose="020B0502040204020203" pitchFamily="34" charset="0"/>
                <a:cs typeface="Segoe UI Semibold" panose="020B0502040204020203" pitchFamily="34" charset="0"/>
              </a:rPr>
              <a:t>For each </a:t>
            </a:r>
            <a:r>
              <a:rPr sz="1800" b="1" spc="-5" dirty="0">
                <a:latin typeface="Segoe UI Semibold" panose="020B0502040204020203" pitchFamily="34" charset="0"/>
                <a:cs typeface="Segoe UI Semibold" panose="020B0502040204020203" pitchFamily="34" charset="0"/>
              </a:rPr>
              <a:t>situation, please decide </a:t>
            </a:r>
            <a:r>
              <a:rPr sz="1800" b="1" dirty="0">
                <a:latin typeface="Segoe UI Semibold" panose="020B0502040204020203" pitchFamily="34" charset="0"/>
                <a:cs typeface="Segoe UI Semibold" panose="020B0502040204020203" pitchFamily="34" charset="0"/>
              </a:rPr>
              <a:t>if </a:t>
            </a:r>
            <a:r>
              <a:rPr sz="1800" b="1" spc="-5" dirty="0">
                <a:latin typeface="Segoe UI Semibold" panose="020B0502040204020203" pitchFamily="34" charset="0"/>
                <a:cs typeface="Segoe UI Semibold" panose="020B0502040204020203" pitchFamily="34" charset="0"/>
              </a:rPr>
              <a:t>it </a:t>
            </a:r>
            <a:r>
              <a:rPr lang="en-US" sz="1800" b="1" dirty="0">
                <a:latin typeface="Segoe UI Semibold" panose="020B0502040204020203" pitchFamily="34" charset="0"/>
                <a:cs typeface="Segoe UI Semibold" panose="020B0502040204020203" pitchFamily="34" charset="0"/>
              </a:rPr>
              <a:t>sounds “more like” you</a:t>
            </a:r>
            <a:r>
              <a:rPr sz="1800" b="1" spc="-45" dirty="0">
                <a:latin typeface="Segoe UI Semibold" panose="020B0502040204020203" pitchFamily="34" charset="0"/>
                <a:cs typeface="Segoe UI Semibold" panose="020B0502040204020203" pitchFamily="34" charset="0"/>
              </a:rPr>
              <a:t> </a:t>
            </a:r>
            <a:r>
              <a:rPr lang="en-US" sz="1800" b="1" dirty="0">
                <a:latin typeface="Segoe UI Semibold" panose="020B0502040204020203" pitchFamily="34" charset="0"/>
                <a:cs typeface="Segoe UI Semibold" panose="020B0502040204020203" pitchFamily="34" charset="0"/>
              </a:rPr>
              <a:t>or “less like” you.</a:t>
            </a:r>
            <a:r>
              <a:rPr sz="1800" b="1" spc="-30"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Please </a:t>
            </a:r>
            <a:r>
              <a:rPr sz="1800" b="1" spc="-15" dirty="0">
                <a:latin typeface="Segoe UI Semibold" panose="020B0502040204020203" pitchFamily="34" charset="0"/>
                <a:cs typeface="Segoe UI Semibold" panose="020B0502040204020203" pitchFamily="34" charset="0"/>
              </a:rPr>
              <a:t>take </a:t>
            </a:r>
            <a:r>
              <a:rPr lang="en-US" sz="1800" b="1" dirty="0">
                <a:latin typeface="Segoe UI Semibold" panose="020B0502040204020203" pitchFamily="34" charset="0"/>
                <a:cs typeface="Segoe UI Semibold" panose="020B0502040204020203" pitchFamily="34" charset="0"/>
              </a:rPr>
              <a:t>a few</a:t>
            </a:r>
            <a:r>
              <a:rPr sz="1800" b="1" dirty="0">
                <a:latin typeface="Segoe UI Semibold" panose="020B0502040204020203" pitchFamily="34" charset="0"/>
                <a:cs typeface="Segoe UI Semibold" panose="020B0502040204020203" pitchFamily="34" charset="0"/>
              </a:rPr>
              <a:t> </a:t>
            </a:r>
            <a:r>
              <a:rPr sz="1800" b="1" spc="-10" dirty="0">
                <a:latin typeface="Segoe UI Semibold" panose="020B0502040204020203" pitchFamily="34" charset="0"/>
                <a:cs typeface="Segoe UI Semibold" panose="020B0502040204020203" pitchFamily="34" charset="0"/>
              </a:rPr>
              <a:t>minutes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do this. </a:t>
            </a:r>
            <a:endParaRPr sz="1800" b="1" dirty="0">
              <a:latin typeface="Segoe UI Semibold" panose="020B0502040204020203" pitchFamily="34" charset="0"/>
              <a:cs typeface="Segoe UI Semibold" panose="020B0502040204020203" pitchFamily="34" charset="0"/>
            </a:endParaRPr>
          </a:p>
        </p:txBody>
      </p:sp>
      <p:sp>
        <p:nvSpPr>
          <p:cNvPr id="18" name="Rectangle 17">
            <a:extLst>
              <a:ext uri="{FF2B5EF4-FFF2-40B4-BE49-F238E27FC236}">
                <a16:creationId xmlns:a16="http://schemas.microsoft.com/office/drawing/2014/main" id="{23A6CA8C-B472-4C41-9678-4DCF2BB409B6}"/>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5837D872-9C84-CF4C-8744-4D83E98E8B01}"/>
              </a:ext>
            </a:extLst>
          </p:cNvPr>
          <p:cNvSpPr>
            <a:spLocks noGrp="1"/>
          </p:cNvSpPr>
          <p:nvPr>
            <p:ph type="sldNum" sz="quarter" idx="10"/>
          </p:nvPr>
        </p:nvSpPr>
        <p:spPr/>
        <p:txBody>
          <a:bodyPr/>
          <a:lstStyle/>
          <a:p>
            <a:fld id="{38138F38-2500-7E4C-A7BD-CDABDF554278}" type="slidenum">
              <a:rPr lang="en-US"/>
              <a:pPr/>
              <a:t>5</a:t>
            </a:fld>
            <a:endParaRPr lang="en-US"/>
          </a:p>
        </p:txBody>
      </p:sp>
    </p:spTree>
    <p:extLst>
      <p:ext uri="{BB962C8B-B14F-4D97-AF65-F5344CB8AC3E}">
        <p14:creationId xmlns:p14="http://schemas.microsoft.com/office/powerpoint/2010/main" val="1730213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73100" y="1121162"/>
            <a:ext cx="7876540" cy="4047903"/>
          </a:xfrm>
          <a:prstGeom prst="rect">
            <a:avLst/>
          </a:prstGeom>
        </p:spPr>
        <p:txBody>
          <a:bodyPr vert="horz" wrap="square" lIns="0" tIns="198755" rIns="0" bIns="0" rtlCol="0">
            <a:spAutoFit/>
          </a:bodyPr>
          <a:lstStyle/>
          <a:p>
            <a:pPr marL="12700" marR="5080">
              <a:lnSpc>
                <a:spcPts val="9950"/>
              </a:lnSpc>
              <a:spcBef>
                <a:spcPts val="1565"/>
              </a:spcBef>
            </a:pPr>
            <a:r>
              <a:rPr lang="en-US" sz="9400" b="1" spc="-175" dirty="0">
                <a:solidFill>
                  <a:schemeClr val="tx1"/>
                </a:solidFill>
                <a:latin typeface="Segoe UI Semibold" panose="020B0502040204020203" pitchFamily="34" charset="0"/>
                <a:cs typeface="Segoe UI Semibold" panose="020B0502040204020203" pitchFamily="34" charset="0"/>
              </a:rPr>
              <a:t>Collab Exercise</a:t>
            </a:r>
            <a:br>
              <a:rPr lang="en-US" sz="9400" b="1" spc="-175" dirty="0">
                <a:solidFill>
                  <a:srgbClr val="1378CD"/>
                </a:solidFill>
                <a:latin typeface="Segoe UI Semibold" panose="020B0502040204020203" pitchFamily="34" charset="0"/>
                <a:cs typeface="Segoe UI Semibold" panose="020B0502040204020203" pitchFamily="34" charset="0"/>
              </a:rPr>
            </a:br>
            <a:r>
              <a:rPr lang="en-US" sz="9400" b="1" spc="-175" dirty="0">
                <a:solidFill>
                  <a:srgbClr val="1378CD"/>
                </a:solidFill>
                <a:latin typeface="Segoe UI Semibold" panose="020B0502040204020203" pitchFamily="34" charset="0"/>
                <a:cs typeface="Segoe UI Semibold" panose="020B0502040204020203" pitchFamily="34" charset="0"/>
              </a:rPr>
              <a:t>How do I find my way?</a:t>
            </a:r>
            <a:endParaRPr sz="9400" b="1" dirty="0">
              <a:solidFill>
                <a:srgbClr val="1378CD"/>
              </a:solidFill>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28A23227-1BA4-2C49-A216-D8C77D9B051D}"/>
              </a:ext>
            </a:extLst>
          </p:cNvPr>
          <p:cNvGrpSpPr/>
          <p:nvPr/>
        </p:nvGrpSpPr>
        <p:grpSpPr>
          <a:xfrm>
            <a:off x="678242" y="7550929"/>
            <a:ext cx="1948143" cy="466794"/>
            <a:chOff x="678242" y="7550929"/>
            <a:chExt cx="1948143" cy="466794"/>
          </a:xfrm>
        </p:grpSpPr>
        <p:sp>
          <p:nvSpPr>
            <p:cNvPr id="18" name="object 9">
              <a:extLst>
                <a:ext uri="{FF2B5EF4-FFF2-40B4-BE49-F238E27FC236}">
                  <a16:creationId xmlns:a16="http://schemas.microsoft.com/office/drawing/2014/main" id="{8A484ACE-4806-8F4B-AEA4-670029D9CD5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25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9" name="object 3">
              <a:extLst>
                <a:ext uri="{FF2B5EF4-FFF2-40B4-BE49-F238E27FC236}">
                  <a16:creationId xmlns:a16="http://schemas.microsoft.com/office/drawing/2014/main" id="{2D6429FC-4101-9249-80B7-64B3726B3E41}"/>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0" name="object 4">
              <a:extLst>
                <a:ext uri="{FF2B5EF4-FFF2-40B4-BE49-F238E27FC236}">
                  <a16:creationId xmlns:a16="http://schemas.microsoft.com/office/drawing/2014/main" id="{C87BB988-3F20-0D42-BE3A-94C36D90431E}"/>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D09B4FAD-224F-DD48-BEDE-D4C99FA6C705}"/>
              </a:ext>
            </a:extLst>
          </p:cNvPr>
          <p:cNvSpPr>
            <a:spLocks noGrp="1"/>
          </p:cNvSpPr>
          <p:nvPr>
            <p:ph type="sldNum" sz="quarter" idx="12"/>
          </p:nvPr>
        </p:nvSpPr>
        <p:spPr/>
        <p:txBody>
          <a:bodyPr/>
          <a:lstStyle/>
          <a:p>
            <a:fld id="{9BAC8279-8CB5-4B43-9F60-F14DDFE43274}" type="slidenum">
              <a:rPr lang="en-US"/>
              <a:pPr/>
              <a:t>50</a:t>
            </a:fld>
            <a:endParaRPr lang="en-US"/>
          </a:p>
        </p:txBody>
      </p:sp>
    </p:spTree>
    <p:extLst>
      <p:ext uri="{BB962C8B-B14F-4D97-AF65-F5344CB8AC3E}">
        <p14:creationId xmlns:p14="http://schemas.microsoft.com/office/powerpoint/2010/main" val="1048796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0"/>
            <a:ext cx="73152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6515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lang="en-US"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8CD"/>
                </a:solidFill>
                <a:latin typeface="Segoe UI Semibold" panose="020B0502040204020203" pitchFamily="34" charset="0"/>
                <a:cs typeface="Segoe UI Semibold" panose="020B0502040204020203" pitchFamily="34" charset="0"/>
              </a:rPr>
              <a:t>vim activity</a:t>
            </a:r>
            <a:endParaRPr lang="en-US" sz="3600" b="1" dirty="0">
              <a:solidFill>
                <a:srgbClr val="1378CD"/>
              </a:solidFill>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574851"/>
            <a:ext cx="5651500" cy="4919680"/>
          </a:xfrm>
          <a:prstGeom prst="rect">
            <a:avLst/>
          </a:prstGeom>
        </p:spPr>
        <p:txBody>
          <a:bodyPr vert="horz" wrap="square" lIns="0" tIns="6985" rIns="0" bIns="0" rtlCol="0">
            <a:spAutoFit/>
          </a:bodyPr>
          <a:lstStyle/>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Open the “Vim Genius” site on your respective computers. You will not use screen share.</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Pick one person to be the “expert” and the other(s) to be the “newbie(s).” </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The ”newbie(s)” should use the button at the bottom to start Level 1.</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The “expert” should keep the initial screen with commands open to provide help. </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For about 4 minutes, the “newbie(s)” should go proceed through the level(s), asking for help from the “expert” as needed.</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Switch roles and repeat!</a:t>
            </a: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9ABDA74D-5D4E-5447-B3F2-7F619513461F}"/>
              </a:ext>
            </a:extLst>
          </p:cNvPr>
          <p:cNvGrpSpPr/>
          <p:nvPr/>
        </p:nvGrpSpPr>
        <p:grpSpPr>
          <a:xfrm>
            <a:off x="678242" y="7550929"/>
            <a:ext cx="1948143" cy="466794"/>
            <a:chOff x="678242" y="7550929"/>
            <a:chExt cx="1948143" cy="466794"/>
          </a:xfrm>
        </p:grpSpPr>
        <p:sp>
          <p:nvSpPr>
            <p:cNvPr id="9" name="object 9"/>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5" name="object 3">
              <a:extLst>
                <a:ext uri="{FF2B5EF4-FFF2-40B4-BE49-F238E27FC236}">
                  <a16:creationId xmlns:a16="http://schemas.microsoft.com/office/drawing/2014/main" id="{A96E854D-58D5-664E-AC26-CABD5AF0C910}"/>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6" name="object 4">
              <a:extLst>
                <a:ext uri="{FF2B5EF4-FFF2-40B4-BE49-F238E27FC236}">
                  <a16:creationId xmlns:a16="http://schemas.microsoft.com/office/drawing/2014/main" id="{711F7B85-E401-2447-9310-6B8A4DCEB06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pic>
        <p:nvPicPr>
          <p:cNvPr id="2050" name="Picture 2">
            <a:extLst>
              <a:ext uri="{FF2B5EF4-FFF2-40B4-BE49-F238E27FC236}">
                <a16:creationId xmlns:a16="http://schemas.microsoft.com/office/drawing/2014/main" id="{02305317-85DE-0444-BD1F-67E377C056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22" r="1824" b="1176"/>
          <a:stretch/>
        </p:blipFill>
        <p:spPr bwMode="auto">
          <a:xfrm>
            <a:off x="7315200" y="3224573"/>
            <a:ext cx="7315200" cy="5004596"/>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5">
            <a:extLst>
              <a:ext uri="{FF2B5EF4-FFF2-40B4-BE49-F238E27FC236}">
                <a16:creationId xmlns:a16="http://schemas.microsoft.com/office/drawing/2014/main" id="{964E3FCF-32D4-BF47-9344-7A030D90CCDF}"/>
              </a:ext>
            </a:extLst>
          </p:cNvPr>
          <p:cNvSpPr txBox="1"/>
          <p:nvPr/>
        </p:nvSpPr>
        <p:spPr>
          <a:xfrm>
            <a:off x="7988300" y="2574851"/>
            <a:ext cx="5651500" cy="284052"/>
          </a:xfrm>
          <a:prstGeom prst="rect">
            <a:avLst/>
          </a:prstGeom>
        </p:spPr>
        <p:txBody>
          <a:bodyPr vert="horz" wrap="square" lIns="0" tIns="6985" rIns="0" bIns="0" rtlCol="0">
            <a:spAutoFit/>
          </a:bodyPr>
          <a:lstStyle/>
          <a:p>
            <a:r>
              <a:rPr lang="en-US" b="1" spc="-5" dirty="0">
                <a:solidFill>
                  <a:schemeClr val="bg1"/>
                </a:solidFill>
                <a:latin typeface="Segoe UI Semibold" panose="020B0502040204020203" pitchFamily="34" charset="0"/>
                <a:cs typeface="Segoe UI Semibold" panose="020B0502040204020203" pitchFamily="34" charset="0"/>
                <a:hlinkClick r:id="rId5">
                  <a:extLst>
                    <a:ext uri="{A12FA001-AC4F-418D-AE19-62706E023703}">
                      <ahyp:hlinkClr xmlns:ahyp="http://schemas.microsoft.com/office/drawing/2018/hyperlinkcolor" val="tx"/>
                    </a:ext>
                  </a:extLst>
                </a:hlinkClick>
              </a:rPr>
              <a:t>http://www.vimgenius.com/lessons/vim-intro</a:t>
            </a:r>
            <a:endParaRPr lang="en-US">
              <a:solidFill>
                <a:schemeClr val="bg1"/>
              </a:solidFill>
            </a:endParaRPr>
          </a:p>
        </p:txBody>
      </p:sp>
      <p:sp>
        <p:nvSpPr>
          <p:cNvPr id="10" name="Slide Number Placeholder 9">
            <a:extLst>
              <a:ext uri="{FF2B5EF4-FFF2-40B4-BE49-F238E27FC236}">
                <a16:creationId xmlns:a16="http://schemas.microsoft.com/office/drawing/2014/main" id="{68CA9A43-901C-BD47-9596-2CCB8A81FA20}"/>
              </a:ext>
            </a:extLst>
          </p:cNvPr>
          <p:cNvSpPr>
            <a:spLocks noGrp="1"/>
          </p:cNvSpPr>
          <p:nvPr>
            <p:ph type="sldNum" sz="quarter" idx="12"/>
          </p:nvPr>
        </p:nvSpPr>
        <p:spPr/>
        <p:txBody>
          <a:bodyPr/>
          <a:lstStyle/>
          <a:p>
            <a:fld id="{9BAC8279-8CB5-4B43-9F60-F14DDFE43274}" type="slidenum">
              <a:rPr lang="en-US"/>
              <a:pPr/>
              <a:t>51</a:t>
            </a:fld>
            <a:endParaRPr lang="en-US"/>
          </a:p>
        </p:txBody>
      </p:sp>
    </p:spTree>
    <p:extLst>
      <p:ext uri="{BB962C8B-B14F-4D97-AF65-F5344CB8AC3E}">
        <p14:creationId xmlns:p14="http://schemas.microsoft.com/office/powerpoint/2010/main" val="1870658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5200" y="419"/>
            <a:ext cx="7315200" cy="8229600"/>
          </a:xfrm>
          <a:custGeom>
            <a:avLst/>
            <a:gdLst/>
            <a:ahLst/>
            <a:cxnLst/>
            <a:rect l="l" t="t" r="r" b="b"/>
            <a:pathLst>
              <a:path w="7315200" h="8229600">
                <a:moveTo>
                  <a:pt x="0" y="8229180"/>
                </a:moveTo>
                <a:lnTo>
                  <a:pt x="7315200" y="8229180"/>
                </a:lnTo>
                <a:lnTo>
                  <a:pt x="7315200" y="0"/>
                </a:lnTo>
                <a:lnTo>
                  <a:pt x="0" y="0"/>
                </a:lnTo>
                <a:lnTo>
                  <a:pt x="0" y="8229180"/>
                </a:lnTo>
                <a:close/>
              </a:path>
            </a:pathLst>
          </a:custGeom>
          <a:solidFill>
            <a:srgbClr val="0078D3"/>
          </a:solidFill>
        </p:spPr>
        <p:txBody>
          <a:bodyPr wrap="square" lIns="0" tIns="0" rIns="0" bIns="0" rtlCol="0"/>
          <a:lstStyle/>
          <a:p>
            <a:endParaRPr/>
          </a:p>
        </p:txBody>
      </p:sp>
      <p:sp>
        <p:nvSpPr>
          <p:cNvPr id="5" name="object 5"/>
          <p:cNvSpPr txBox="1"/>
          <p:nvPr/>
        </p:nvSpPr>
        <p:spPr>
          <a:xfrm>
            <a:off x="7965334" y="1211278"/>
            <a:ext cx="6360266" cy="2384820"/>
          </a:xfrm>
          <a:prstGeom prst="rect">
            <a:avLst/>
          </a:prstGeom>
        </p:spPr>
        <p:txBody>
          <a:bodyPr vert="horz" wrap="square" lIns="0" tIns="80645" rIns="0" bIns="0" rtlCol="0">
            <a:spAutoFit/>
          </a:bodyPr>
          <a:lstStyle/>
          <a:p>
            <a:pPr marL="12700">
              <a:lnSpc>
                <a:spcPct val="100000"/>
              </a:lnSpc>
              <a:spcBef>
                <a:spcPts val="635"/>
              </a:spcBef>
            </a:pPr>
            <a:r>
              <a:rPr lang="en-US" b="1" spc="30">
                <a:solidFill>
                  <a:srgbClr val="FFFFFF"/>
                </a:solidFill>
                <a:latin typeface="Segoe UI Semibold" panose="020B0502040204020203" pitchFamily="34" charset="0"/>
                <a:cs typeface="Segoe UI Semibold" panose="020B0502040204020203" pitchFamily="34" charset="0"/>
              </a:rPr>
              <a:t>WHAT WAS IT LIKE FOR YOU TO…</a:t>
            </a:r>
            <a:endParaRPr sz="1800" b="1">
              <a:latin typeface="Segoe UI Semibold" panose="020B0502040204020203" pitchFamily="34" charset="0"/>
              <a:cs typeface="Segoe UI Semibold"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Try out vim commands</a:t>
            </a: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Ask for help</a:t>
            </a: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Provide help</a:t>
            </a:r>
            <a:endParaRPr sz="3600">
              <a:latin typeface="Segoe UI" panose="020B0502040204020203" pitchFamily="34" charset="0"/>
              <a:cs typeface="Segoe UI" panose="020B0502040204020203" pitchFamily="34" charset="0"/>
            </a:endParaRPr>
          </a:p>
        </p:txBody>
      </p:sp>
      <p:sp>
        <p:nvSpPr>
          <p:cNvPr id="11" name="object 11"/>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23395E"/>
                </a:solidFill>
                <a:latin typeface="Segoe UI" panose="020B0502040204020203" pitchFamily="34" charset="0"/>
                <a:cs typeface="Segoe UI" panose="020B0502040204020203" pitchFamily="34" charset="0"/>
              </a:rPr>
              <a:t>Recognize</a:t>
            </a:r>
            <a:r>
              <a:rPr sz="1200" spc="-20">
                <a:solidFill>
                  <a:srgbClr val="23395E"/>
                </a:solidFill>
                <a:latin typeface="Segoe UI" panose="020B0502040204020203" pitchFamily="34" charset="0"/>
                <a:cs typeface="Segoe UI" panose="020B0502040204020203" pitchFamily="34" charset="0"/>
              </a:rPr>
              <a:t> </a:t>
            </a:r>
            <a:r>
              <a:rPr sz="1200" spc="-10">
                <a:solidFill>
                  <a:srgbClr val="23395E"/>
                </a:solidFill>
                <a:latin typeface="Segoe UI" panose="020B0502040204020203" pitchFamily="34" charset="0"/>
                <a:cs typeface="Segoe UI" panose="020B0502040204020203" pitchFamily="34" charset="0"/>
              </a:rPr>
              <a:t>Discomfort</a:t>
            </a:r>
            <a:endParaRPr sz="1200">
              <a:solidFill>
                <a:srgbClr val="23395E"/>
              </a:solidFill>
              <a:latin typeface="Segoe UI" panose="020B0502040204020203" pitchFamily="34" charset="0"/>
              <a:cs typeface="Segoe UI" panose="020B0502040204020203" pitchFamily="34" charset="0"/>
            </a:endParaRPr>
          </a:p>
        </p:txBody>
      </p:sp>
      <p:sp>
        <p:nvSpPr>
          <p:cNvPr id="12" name="object 12"/>
          <p:cNvSpPr txBox="1">
            <a:spLocks noGrp="1"/>
          </p:cNvSpPr>
          <p:nvPr>
            <p:ph type="title"/>
          </p:nvPr>
        </p:nvSpPr>
        <p:spPr>
          <a:xfrm>
            <a:off x="673100" y="1308484"/>
            <a:ext cx="4584700" cy="1120820"/>
          </a:xfrm>
          <a:prstGeom prst="rect">
            <a:avLst/>
          </a:prstGeom>
        </p:spPr>
        <p:txBody>
          <a:bodyPr vert="horz" wrap="square" lIns="0" tIns="12700" rIns="0" bIns="0" rtlCol="0">
            <a:spAutoFit/>
          </a:bodyPr>
          <a:lstStyle/>
          <a:p>
            <a:pPr marL="12700">
              <a:lnSpc>
                <a:spcPct val="100000"/>
              </a:lnSpc>
              <a:spcBef>
                <a:spcPts val="10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30" dirty="0">
                <a:solidFill>
                  <a:srgbClr val="1378CD"/>
                </a:solidFill>
                <a:latin typeface="Segoe UI Semibold" panose="020B0502040204020203" pitchFamily="34" charset="0"/>
                <a:cs typeface="Segoe UI Semibold" panose="020B0502040204020203" pitchFamily="34" charset="0"/>
              </a:rPr>
              <a:t>cohort discussion</a:t>
            </a:r>
            <a:endParaRPr sz="3600" b="1" dirty="0">
              <a:solidFill>
                <a:srgbClr val="1378CD"/>
              </a:solidFill>
              <a:latin typeface="Segoe UI Semibold" panose="020B0502040204020203" pitchFamily="34" charset="0"/>
              <a:cs typeface="Segoe UI Semibold" panose="020B0502040204020203" pitchFamily="34" charset="0"/>
            </a:endParaRPr>
          </a:p>
        </p:txBody>
      </p:sp>
      <p:grpSp>
        <p:nvGrpSpPr>
          <p:cNvPr id="18" name="Group 17">
            <a:extLst>
              <a:ext uri="{FF2B5EF4-FFF2-40B4-BE49-F238E27FC236}">
                <a16:creationId xmlns:a16="http://schemas.microsoft.com/office/drawing/2014/main" id="{7A2FACB9-622D-1F4F-8385-67D0BF5A1911}"/>
              </a:ext>
            </a:extLst>
          </p:cNvPr>
          <p:cNvGrpSpPr/>
          <p:nvPr/>
        </p:nvGrpSpPr>
        <p:grpSpPr>
          <a:xfrm>
            <a:off x="678242" y="7550929"/>
            <a:ext cx="1948143" cy="466794"/>
            <a:chOff x="678242" y="7550929"/>
            <a:chExt cx="1948143" cy="466794"/>
          </a:xfrm>
        </p:grpSpPr>
        <p:sp>
          <p:nvSpPr>
            <p:cNvPr id="19" name="object 9">
              <a:extLst>
                <a:ext uri="{FF2B5EF4-FFF2-40B4-BE49-F238E27FC236}">
                  <a16:creationId xmlns:a16="http://schemas.microsoft.com/office/drawing/2014/main" id="{88671530-510D-1348-928C-3C62673B3B49}"/>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a:t>
              </a:r>
              <a:r>
                <a:rPr sz="2800" spc="-50">
                  <a:latin typeface="Segoe UI" panose="020B0502040204020203" pitchFamily="34" charset="0"/>
                  <a:cs typeface="Segoe UI" panose="020B0502040204020203" pitchFamily="34" charset="0"/>
                </a:rPr>
                <a:t>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0" name="object 3">
              <a:extLst>
                <a:ext uri="{FF2B5EF4-FFF2-40B4-BE49-F238E27FC236}">
                  <a16:creationId xmlns:a16="http://schemas.microsoft.com/office/drawing/2014/main" id="{46231C4F-8FD9-1F4B-A2C6-3775769D8F5F}"/>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1" name="object 4">
              <a:extLst>
                <a:ext uri="{FF2B5EF4-FFF2-40B4-BE49-F238E27FC236}">
                  <a16:creationId xmlns:a16="http://schemas.microsoft.com/office/drawing/2014/main" id="{1D93135E-E159-9E4A-8AD6-3DDA02FDE267}"/>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sp>
        <p:nvSpPr>
          <p:cNvPr id="17" name="object 4">
            <a:extLst>
              <a:ext uri="{FF2B5EF4-FFF2-40B4-BE49-F238E27FC236}">
                <a16:creationId xmlns:a16="http://schemas.microsoft.com/office/drawing/2014/main" id="{1222C0CB-B450-9148-AEE8-7EF395FD17E7}"/>
              </a:ext>
            </a:extLst>
          </p:cNvPr>
          <p:cNvSpPr/>
          <p:nvPr/>
        </p:nvSpPr>
        <p:spPr>
          <a:xfrm>
            <a:off x="7315200" y="4114800"/>
            <a:ext cx="7315200" cy="41148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3" name="object 6">
            <a:extLst>
              <a:ext uri="{FF2B5EF4-FFF2-40B4-BE49-F238E27FC236}">
                <a16:creationId xmlns:a16="http://schemas.microsoft.com/office/drawing/2014/main" id="{1609936B-C9DC-ED48-B947-E82E78927C5A}"/>
              </a:ext>
            </a:extLst>
          </p:cNvPr>
          <p:cNvSpPr txBox="1"/>
          <p:nvPr/>
        </p:nvSpPr>
        <p:spPr>
          <a:xfrm>
            <a:off x="7606757" y="4880821"/>
            <a:ext cx="6453413" cy="2864887"/>
          </a:xfrm>
          <a:prstGeom prst="rect">
            <a:avLst/>
          </a:prstGeom>
        </p:spPr>
        <p:txBody>
          <a:bodyPr vert="horz" wrap="square" lIns="0" tIns="43180" rIns="0" bIns="0" rtlCol="0">
            <a:spAutoFit/>
          </a:bodyPr>
          <a:lstStyle/>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Through a show of hands, did you find yourself saying: “This is right up my alley.” or “This is SO me!” or “I’m not this kind of person.” or “I don’t think this is for me.”</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Did you find yourself connecting over how unintuitive the Vim commands are?</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Does this activity make you think of other times where you struggled to learn a new tech tool?</a:t>
            </a:r>
          </a:p>
        </p:txBody>
      </p:sp>
      <p:sp>
        <p:nvSpPr>
          <p:cNvPr id="6" name="Slide Number Placeholder 5">
            <a:extLst>
              <a:ext uri="{FF2B5EF4-FFF2-40B4-BE49-F238E27FC236}">
                <a16:creationId xmlns:a16="http://schemas.microsoft.com/office/drawing/2014/main" id="{66AF2036-ADE6-DB43-B522-10135009ADBA}"/>
              </a:ext>
            </a:extLst>
          </p:cNvPr>
          <p:cNvSpPr>
            <a:spLocks noGrp="1"/>
          </p:cNvSpPr>
          <p:nvPr>
            <p:ph type="sldNum" sz="quarter" idx="12"/>
          </p:nvPr>
        </p:nvSpPr>
        <p:spPr/>
        <p:txBody>
          <a:bodyPr/>
          <a:lstStyle/>
          <a:p>
            <a:fld id="{9BAC8279-8CB5-4B43-9F60-F14DDFE43274}" type="slidenum">
              <a:rPr lang="en-US"/>
              <a:pPr/>
              <a:t>52</a:t>
            </a:fld>
            <a:endParaRPr lang="en-US"/>
          </a:p>
        </p:txBody>
      </p:sp>
    </p:spTree>
    <p:extLst>
      <p:ext uri="{BB962C8B-B14F-4D97-AF65-F5344CB8AC3E}">
        <p14:creationId xmlns:p14="http://schemas.microsoft.com/office/powerpoint/2010/main" val="612472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912782"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Is this for me?</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(part 2)</a:t>
            </a:r>
            <a:r>
              <a:rPr sz="3600" b="1" spc="-25">
                <a:solidFill>
                  <a:srgbClr val="FFFFFF"/>
                </a:solidFill>
                <a:latin typeface="Segoe UI Semibold" panose="020B0502040204020203" pitchFamily="34" charset="0"/>
                <a:cs typeface="Segoe UI Semibold" panose="020B0502040204020203" pitchFamily="34" charset="0"/>
              </a:rPr>
              <a:t>  </a:t>
            </a:r>
            <a:br>
              <a:rPr lang="en-US" sz="3600" b="1" spc="-25">
                <a:solidFill>
                  <a:srgbClr val="FFFFFF"/>
                </a:solidFill>
                <a:latin typeface="Segoe UI Semibold" panose="020B0502040204020203" pitchFamily="34" charset="0"/>
                <a:cs typeface="Segoe UI Semibold" panose="020B0502040204020203" pitchFamily="34" charset="0"/>
              </a:rPr>
            </a:br>
            <a:r>
              <a:rPr sz="3600" b="1" spc="-20">
                <a:solidFill>
                  <a:srgbClr val="50E6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dirty="0"/>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96630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Belonging is not always about whether you believe you can do something. It is also about whether you see yourself as a “tech person.“ This component of belonging is related to mindset: the static idea of a “tech person” can indicate a fixed mindset about who is in tech. </a:t>
            </a: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414105"/>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p:txBody>
      </p:sp>
      <p:sp>
        <p:nvSpPr>
          <p:cNvPr id="13" name="Slide Number Placeholder 12">
            <a:extLst>
              <a:ext uri="{FF2B5EF4-FFF2-40B4-BE49-F238E27FC236}">
                <a16:creationId xmlns:a16="http://schemas.microsoft.com/office/drawing/2014/main" id="{09BF330B-658F-FA41-9245-46A53E32E7C0}"/>
              </a:ext>
            </a:extLst>
          </p:cNvPr>
          <p:cNvSpPr>
            <a:spLocks noGrp="1"/>
          </p:cNvSpPr>
          <p:nvPr>
            <p:ph type="sldNum" sz="quarter" idx="12"/>
          </p:nvPr>
        </p:nvSpPr>
        <p:spPr/>
        <p:txBody>
          <a:bodyPr/>
          <a:lstStyle/>
          <a:p>
            <a:fld id="{9BAC8279-8CB5-4B43-9F60-F14DDFE43274}" type="slidenum">
              <a:rPr lang="en-US"/>
              <a:pPr/>
              <a:t>53</a:t>
            </a:fld>
            <a:endParaRPr lang="en-US"/>
          </a:p>
        </p:txBody>
      </p:sp>
      <p:pic>
        <p:nvPicPr>
          <p:cNvPr id="11" name="Online Media 10" title="Is this for me? Belongingness part 2">
            <a:hlinkClick r:id="" action="ppaction://media"/>
            <a:extLst>
              <a:ext uri="{FF2B5EF4-FFF2-40B4-BE49-F238E27FC236}">
                <a16:creationId xmlns:a16="http://schemas.microsoft.com/office/drawing/2014/main" id="{E1BBB0DE-5297-4F89-8B1F-B02B70CC73E6}"/>
              </a:ext>
            </a:extLst>
          </p:cNvPr>
          <p:cNvPicPr>
            <a:picLocks noRot="1" noChangeAspect="1"/>
          </p:cNvPicPr>
          <p:nvPr>
            <a:videoFile r:link="rId1"/>
          </p:nvPr>
        </p:nvPicPr>
        <p:blipFill>
          <a:blip r:embed="rId5"/>
          <a:stretch>
            <a:fillRect/>
          </a:stretch>
        </p:blipFill>
        <p:spPr>
          <a:xfrm>
            <a:off x="2522416" y="103065"/>
            <a:ext cx="9757658" cy="5513077"/>
          </a:xfrm>
          <a:prstGeom prst="rect">
            <a:avLst/>
          </a:prstGeom>
        </p:spPr>
      </p:pic>
    </p:spTree>
    <p:extLst>
      <p:ext uri="{BB962C8B-B14F-4D97-AF65-F5344CB8AC3E}">
        <p14:creationId xmlns:p14="http://schemas.microsoft.com/office/powerpoint/2010/main" val="21764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0" name="object 5">
            <a:extLst>
              <a:ext uri="{FF2B5EF4-FFF2-40B4-BE49-F238E27FC236}">
                <a16:creationId xmlns:a16="http://schemas.microsoft.com/office/drawing/2014/main" id="{C3068E47-F83A-F146-86CA-A00F8584200E}"/>
              </a:ext>
            </a:extLst>
          </p:cNvPr>
          <p:cNvSpPr txBox="1">
            <a:spLocks/>
          </p:cNvSpPr>
          <p:nvPr/>
        </p:nvSpPr>
        <p:spPr>
          <a:xfrm>
            <a:off x="7588250" y="1358503"/>
            <a:ext cx="6343015" cy="378308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think of a time when you made an assumption about your ability to succeed because you did (not) think of yourself as a “tech person”?</a:t>
            </a:r>
          </a:p>
          <a:p>
            <a:pPr marL="12700">
              <a:spcBef>
                <a:spcPts val="100"/>
              </a:spcBef>
            </a:pPr>
            <a:endParaRPr lang="en-US" sz="2000" kern="0" spc="-30"/>
          </a:p>
          <a:p>
            <a:pPr marL="12700">
              <a:spcBef>
                <a:spcPts val="100"/>
              </a:spcBef>
            </a:pPr>
            <a:r>
              <a:rPr lang="en-US" sz="2000" kern="0" spc="-30"/>
              <a:t>What about a time when you made an assumption about someone else?</a:t>
            </a:r>
          </a:p>
          <a:p>
            <a:pPr marL="12700">
              <a:spcBef>
                <a:spcPts val="100"/>
              </a:spcBef>
            </a:pPr>
            <a:endParaRPr lang="en-US" sz="2000" kern="0" spc="-30"/>
          </a:p>
          <a:p>
            <a:pPr marL="12700">
              <a:spcBef>
                <a:spcPts val="100"/>
              </a:spcBef>
            </a:pPr>
            <a:r>
              <a:rPr lang="en-US" sz="2000" kern="0" spc="-30"/>
              <a:t>Have you ever received help in a way that made you feel like you did not belong? </a:t>
            </a:r>
          </a:p>
          <a:p>
            <a:pPr marL="12700">
              <a:spcBef>
                <a:spcPts val="100"/>
              </a:spcBef>
            </a:pPr>
            <a:endParaRPr lang="en-US" sz="2000" kern="0" spc="-30"/>
          </a:p>
          <a:p>
            <a:pPr marL="12700">
              <a:spcBef>
                <a:spcPts val="100"/>
              </a:spcBef>
            </a:pPr>
            <a:r>
              <a:rPr lang="en-US" sz="2000" kern="0" spc="-30"/>
              <a:t>Have you ever gone out of your way to invite someone’s participation and help them to feel more comfortable?</a:t>
            </a:r>
          </a:p>
        </p:txBody>
      </p:sp>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099" y="1308100"/>
            <a:ext cx="6369051" cy="987450"/>
          </a:xfrm>
          <a:prstGeom prst="rect">
            <a:avLst/>
          </a:prstGeom>
        </p:spPr>
        <p:txBody>
          <a:bodyPr vert="horz" wrap="square" lIns="0" tIns="1270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Belonging (part 2)</a:t>
            </a:r>
            <a:r>
              <a:rPr lang="en-US" sz="3600" b="1" spc="-25" dirty="0">
                <a:solidFill>
                  <a:srgbClr val="FFFFFF"/>
                </a:solidFill>
                <a:latin typeface="Segoe UI Semibold" panose="020B0502040204020203" pitchFamily="34" charset="0"/>
                <a:cs typeface="Segoe UI Semibold" panose="020B0502040204020203" pitchFamily="34" charset="0"/>
              </a:rPr>
              <a:t> </a:t>
            </a:r>
            <a:br>
              <a:rPr lang="en-US" sz="3600" b="1" spc="-35" dirty="0">
                <a:solidFill>
                  <a:srgbClr val="50E6FF"/>
                </a:solidFill>
                <a:latin typeface="Segoe UI Semibold" panose="020B0502040204020203" pitchFamily="34" charset="0"/>
                <a:cs typeface="Segoe UI Semibold" panose="020B0502040204020203" pitchFamily="34" charset="0"/>
              </a:rPr>
            </a:b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lang="en-US" sz="3600" b="1" dirty="0">
              <a:latin typeface="Segoe UI Semibold" panose="020B0502040204020203" pitchFamily="34" charset="0"/>
              <a:cs typeface="Segoe UI Semibold" panose="020B0502040204020203" pitchFamily="34" charset="0"/>
            </a:endParaRPr>
          </a:p>
        </p:txBody>
      </p:sp>
      <p:sp>
        <p:nvSpPr>
          <p:cNvPr id="6" name="object 6"/>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7" name="object 7"/>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9" name="object 9"/>
          <p:cNvSpPr txBox="1"/>
          <p:nvPr/>
        </p:nvSpPr>
        <p:spPr>
          <a:xfrm>
            <a:off x="1058570" y="7550929"/>
            <a:ext cx="1532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10</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388399BD-E920-304D-88BD-41A4919530BD}"/>
              </a:ext>
            </a:extLst>
          </p:cNvPr>
          <p:cNvSpPr>
            <a:spLocks noGrp="1"/>
          </p:cNvSpPr>
          <p:nvPr>
            <p:ph type="sldNum" sz="quarter" idx="12"/>
          </p:nvPr>
        </p:nvSpPr>
        <p:spPr/>
        <p:txBody>
          <a:bodyPr/>
          <a:lstStyle/>
          <a:p>
            <a:fld id="{9BAC8279-8CB5-4B43-9F60-F14DDFE43274}" type="slidenum">
              <a:rPr lang="en-US"/>
              <a:pPr/>
              <a:t>54</a:t>
            </a:fld>
            <a:endParaRPr lang="en-US"/>
          </a:p>
        </p:txBody>
      </p:sp>
    </p:spTree>
    <p:extLst>
      <p:ext uri="{BB962C8B-B14F-4D97-AF65-F5344CB8AC3E}">
        <p14:creationId xmlns:p14="http://schemas.microsoft.com/office/powerpoint/2010/main" val="2239785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6" name="object 6"/>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50" name="object 4">
            <a:extLst>
              <a:ext uri="{FF2B5EF4-FFF2-40B4-BE49-F238E27FC236}">
                <a16:creationId xmlns:a16="http://schemas.microsoft.com/office/drawing/2014/main" id="{F162D8B6-391A-3345-8488-B10F0A1BB744}"/>
              </a:ext>
            </a:extLst>
          </p:cNvPr>
          <p:cNvSpPr txBox="1"/>
          <p:nvPr/>
        </p:nvSpPr>
        <p:spPr>
          <a:xfrm>
            <a:off x="673100" y="2089980"/>
            <a:ext cx="4356100" cy="2300117"/>
          </a:xfrm>
          <a:prstGeom prst="rect">
            <a:avLst/>
          </a:prstGeom>
        </p:spPr>
        <p:txBody>
          <a:bodyPr vert="horz" wrap="square" lIns="0" tIns="6985" rIns="0" bIns="0" rtlCol="0">
            <a:spAutoFit/>
          </a:bodyPr>
          <a:lstStyle/>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Having a community that invites you in and provides support can make a big difference in whether you decide to persist.</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Check in on your self-talk, using the righthand side of this page as a starting point.</a:t>
            </a:r>
          </a:p>
        </p:txBody>
      </p:sp>
      <p:sp>
        <p:nvSpPr>
          <p:cNvPr id="25" name="object 6">
            <a:extLst>
              <a:ext uri="{FF2B5EF4-FFF2-40B4-BE49-F238E27FC236}">
                <a16:creationId xmlns:a16="http://schemas.microsoft.com/office/drawing/2014/main" id="{E5EF75B5-734A-2344-B392-E151F388826F}"/>
              </a:ext>
            </a:extLst>
          </p:cNvPr>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26" name="object 7">
            <a:extLst>
              <a:ext uri="{FF2B5EF4-FFF2-40B4-BE49-F238E27FC236}">
                <a16:creationId xmlns:a16="http://schemas.microsoft.com/office/drawing/2014/main" id="{E44CBFD0-82D4-8A4B-8810-B60153FCE180}"/>
              </a:ext>
            </a:extLst>
          </p:cNvPr>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27" name="object 4">
            <a:extLst>
              <a:ext uri="{FF2B5EF4-FFF2-40B4-BE49-F238E27FC236}">
                <a16:creationId xmlns:a16="http://schemas.microsoft.com/office/drawing/2014/main" id="{4A44B630-9B63-7E48-A15C-F84D525366CA}"/>
              </a:ext>
            </a:extLst>
          </p:cNvPr>
          <p:cNvSpPr/>
          <p:nvPr/>
        </p:nvSpPr>
        <p:spPr>
          <a:xfrm>
            <a:off x="7315200" y="2813"/>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28" name="object 5">
            <a:extLst>
              <a:ext uri="{FF2B5EF4-FFF2-40B4-BE49-F238E27FC236}">
                <a16:creationId xmlns:a16="http://schemas.microsoft.com/office/drawing/2014/main" id="{C70E6F91-5C39-AA45-A946-66E210A6A614}"/>
              </a:ext>
            </a:extLst>
          </p:cNvPr>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29" name="object 6">
            <a:extLst>
              <a:ext uri="{FF2B5EF4-FFF2-40B4-BE49-F238E27FC236}">
                <a16:creationId xmlns:a16="http://schemas.microsoft.com/office/drawing/2014/main" id="{7973FC7B-EFE8-F941-A41F-0FD641E14337}"/>
              </a:ext>
            </a:extLst>
          </p:cNvPr>
          <p:cNvSpPr txBox="1">
            <a:spLocks/>
          </p:cNvSpPr>
          <p:nvPr/>
        </p:nvSpPr>
        <p:spPr>
          <a:xfrm>
            <a:off x="7499782" y="919753"/>
            <a:ext cx="4997017" cy="574040"/>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kern="0"/>
              <a:t>“Do I fit in?</a:t>
            </a:r>
            <a:r>
              <a:rPr lang="en-US" spc="-365">
                <a:solidFill>
                  <a:srgbClr val="FFFFFF"/>
                </a:solidFill>
              </a:rPr>
              <a:t>,</a:t>
            </a:r>
            <a:r>
              <a:rPr lang="en-US">
                <a:solidFill>
                  <a:srgbClr val="FFFFFF"/>
                </a:solidFill>
              </a:rPr>
              <a:t>”</a:t>
            </a:r>
            <a:endParaRPr lang="en-US" kern="0"/>
          </a:p>
        </p:txBody>
      </p:sp>
      <p:sp>
        <p:nvSpPr>
          <p:cNvPr id="53" name="object 6">
            <a:extLst>
              <a:ext uri="{FF2B5EF4-FFF2-40B4-BE49-F238E27FC236}">
                <a16:creationId xmlns:a16="http://schemas.microsoft.com/office/drawing/2014/main" id="{A0257465-73CD-9544-AB90-03638AE4995C}"/>
              </a:ext>
            </a:extLst>
          </p:cNvPr>
          <p:cNvSpPr txBox="1">
            <a:spLocks/>
          </p:cNvSpPr>
          <p:nvPr/>
        </p:nvSpPr>
        <p:spPr>
          <a:xfrm>
            <a:off x="7499782" y="5066840"/>
            <a:ext cx="6457518" cy="2254463"/>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kern="0"/>
              <a:t>“Why do I feel like I (don’t) </a:t>
            </a:r>
            <a:br>
              <a:rPr lang="en-US" kern="0"/>
            </a:br>
            <a:r>
              <a:rPr lang="en-US" kern="0"/>
              <a:t> belong?</a:t>
            </a:r>
            <a:r>
              <a:rPr lang="en-US" spc="-365">
                <a:solidFill>
                  <a:srgbClr val="FFFFFF"/>
                </a:solidFill>
              </a:rPr>
              <a:t>,</a:t>
            </a:r>
            <a:r>
              <a:rPr lang="en-US">
                <a:solidFill>
                  <a:srgbClr val="FFFFFF"/>
                </a:solidFill>
              </a:rPr>
              <a:t>”</a:t>
            </a:r>
          </a:p>
          <a:p>
            <a:pPr marL="12700">
              <a:spcBef>
                <a:spcPts val="100"/>
              </a:spcBef>
            </a:pPr>
            <a:r>
              <a:rPr lang="en-US" kern="0"/>
              <a:t>“Look at how far I’ve come!</a:t>
            </a:r>
            <a:r>
              <a:rPr lang="en-US" spc="-365">
                <a:solidFill>
                  <a:srgbClr val="FFFFFF"/>
                </a:solidFill>
              </a:rPr>
              <a:t>,</a:t>
            </a:r>
            <a:r>
              <a:rPr lang="en-US">
                <a:solidFill>
                  <a:srgbClr val="FFFFFF"/>
                </a:solidFill>
              </a:rPr>
              <a:t>”</a:t>
            </a:r>
          </a:p>
          <a:p>
            <a:pPr marL="12700">
              <a:spcBef>
                <a:spcPts val="100"/>
              </a:spcBef>
            </a:pPr>
            <a:r>
              <a:rPr lang="en-US" kern="0">
                <a:solidFill>
                  <a:srgbClr val="FFFFFF"/>
                </a:solidFill>
              </a:rPr>
              <a:t>“How can I invite a newbie in</a:t>
            </a:r>
            <a:r>
              <a:rPr lang="en-US" kern="0"/>
              <a:t>?</a:t>
            </a:r>
            <a:r>
              <a:rPr lang="en-US">
                <a:solidFill>
                  <a:srgbClr val="FFFFFF"/>
                </a:solidFill>
              </a:rPr>
              <a:t>”</a:t>
            </a:r>
            <a:endParaRPr lang="en-US" kern="0"/>
          </a:p>
        </p:txBody>
      </p:sp>
      <p:sp>
        <p:nvSpPr>
          <p:cNvPr id="56" name="object 10">
            <a:extLst>
              <a:ext uri="{FF2B5EF4-FFF2-40B4-BE49-F238E27FC236}">
                <a16:creationId xmlns:a16="http://schemas.microsoft.com/office/drawing/2014/main" id="{19715DC1-113C-474A-A08B-1EC2E01897B2}"/>
              </a:ext>
            </a:extLst>
          </p:cNvPr>
          <p:cNvSpPr txBox="1"/>
          <p:nvPr/>
        </p:nvSpPr>
        <p:spPr>
          <a:xfrm>
            <a:off x="7499783" y="1491253"/>
            <a:ext cx="6457517" cy="1704313"/>
          </a:xfrm>
          <a:prstGeom prst="rect">
            <a:avLst/>
          </a:prstGeom>
        </p:spPr>
        <p:txBody>
          <a:bodyPr vert="horz" wrap="square" lIns="0" tIns="12700" rIns="0" bIns="0" rtlCol="0">
            <a:spAutoFit/>
          </a:bodyPr>
          <a:lstStyle/>
          <a:p>
            <a:pPr marL="12700" marR="5080">
              <a:lnSpc>
                <a:spcPts val="4500"/>
              </a:lnSpc>
              <a:spcBef>
                <a:spcPts val="100"/>
              </a:spcBef>
              <a:tabLst>
                <a:tab pos="3657600" algn="l"/>
              </a:tabLst>
            </a:pPr>
            <a:r>
              <a:rPr sz="3600">
                <a:solidFill>
                  <a:srgbClr val="FFFFFF"/>
                </a:solidFill>
                <a:latin typeface="Segoe UI" panose="020B0502040204020203" pitchFamily="34" charset="0"/>
                <a:cs typeface="Segoe UI" panose="020B0502040204020203" pitchFamily="34" charset="0"/>
              </a:rPr>
              <a:t>“</a:t>
            </a:r>
            <a:r>
              <a:rPr lang="en-US" sz="3600">
                <a:solidFill>
                  <a:srgbClr val="FFFFFF"/>
                </a:solidFill>
                <a:latin typeface="Segoe UI" panose="020B0502040204020203" pitchFamily="34" charset="0"/>
                <a:cs typeface="Segoe UI" panose="020B0502040204020203" pitchFamily="34" charset="0"/>
              </a:rPr>
              <a:t>When do I get to call myself a </a:t>
            </a:r>
            <a:br>
              <a:rPr lang="en-US" sz="3600">
                <a:solidFill>
                  <a:srgbClr val="FFFFFF"/>
                </a:solidFill>
                <a:latin typeface="Segoe UI" panose="020B0502040204020203" pitchFamily="34" charset="0"/>
                <a:cs typeface="Segoe UI" panose="020B0502040204020203" pitchFamily="34" charset="0"/>
              </a:rPr>
            </a:br>
            <a:r>
              <a:rPr lang="en-US" sz="3600">
                <a:solidFill>
                  <a:srgbClr val="FFFFFF"/>
                </a:solidFill>
                <a:latin typeface="Segoe UI" panose="020B0502040204020203" pitchFamily="34" charset="0"/>
                <a:cs typeface="Segoe UI" panose="020B0502040204020203" pitchFamily="34" charset="0"/>
              </a:rPr>
              <a:t> developer?</a:t>
            </a:r>
            <a:r>
              <a:rPr sz="3600" spc="-365">
                <a:solidFill>
                  <a:srgbClr val="FFFFFF"/>
                </a:solidFill>
                <a:latin typeface="Segoe UI" panose="020B0502040204020203" pitchFamily="34" charset="0"/>
                <a:cs typeface="Segoe UI" panose="020B0502040204020203" pitchFamily="34" charset="0"/>
              </a:rPr>
              <a:t>,</a:t>
            </a:r>
            <a:r>
              <a:rPr sz="3600">
                <a:solidFill>
                  <a:srgbClr val="FFFFFF"/>
                </a:solidFill>
                <a:latin typeface="Segoe UI" panose="020B0502040204020203" pitchFamily="34" charset="0"/>
                <a:cs typeface="Segoe UI" panose="020B0502040204020203" pitchFamily="34" charset="0"/>
              </a:rPr>
              <a:t>”  </a:t>
            </a:r>
            <a:br>
              <a:rPr lang="en-US" sz="3600">
                <a:solidFill>
                  <a:srgbClr val="FFFFFF"/>
                </a:solidFill>
                <a:latin typeface="Segoe UI" panose="020B0502040204020203" pitchFamily="34" charset="0"/>
                <a:cs typeface="Segoe UI" panose="020B0502040204020203" pitchFamily="34" charset="0"/>
              </a:rPr>
            </a:br>
            <a:r>
              <a:rPr sz="3600">
                <a:solidFill>
                  <a:srgbClr val="FFFFFF"/>
                </a:solidFill>
                <a:latin typeface="Segoe UI" panose="020B0502040204020203" pitchFamily="34" charset="0"/>
                <a:cs typeface="Segoe UI" panose="020B0502040204020203" pitchFamily="34" charset="0"/>
              </a:rPr>
              <a:t>“</a:t>
            </a:r>
            <a:r>
              <a:rPr lang="en-US" sz="3600">
                <a:solidFill>
                  <a:srgbClr val="FFFFFF"/>
                </a:solidFill>
                <a:latin typeface="Segoe UI" panose="020B0502040204020203" pitchFamily="34" charset="0"/>
                <a:cs typeface="Segoe UI" panose="020B0502040204020203" pitchFamily="34" charset="0"/>
              </a:rPr>
              <a:t>Tech isn’t for everyone.”</a:t>
            </a:r>
            <a:endParaRPr sz="3600">
              <a:latin typeface="Segoe UI" panose="020B0502040204020203" pitchFamily="34" charset="0"/>
              <a:cs typeface="Segoe UI" panose="020B0502040204020203" pitchFamily="34" charset="0"/>
            </a:endParaRPr>
          </a:p>
        </p:txBody>
      </p:sp>
      <p:grpSp>
        <p:nvGrpSpPr>
          <p:cNvPr id="57" name="Group 56">
            <a:extLst>
              <a:ext uri="{FF2B5EF4-FFF2-40B4-BE49-F238E27FC236}">
                <a16:creationId xmlns:a16="http://schemas.microsoft.com/office/drawing/2014/main" id="{AA18E396-26CC-2B4D-BA41-4A3525C105D0}"/>
              </a:ext>
            </a:extLst>
          </p:cNvPr>
          <p:cNvGrpSpPr/>
          <p:nvPr/>
        </p:nvGrpSpPr>
        <p:grpSpPr>
          <a:xfrm>
            <a:off x="678242" y="7550929"/>
            <a:ext cx="1948143" cy="466794"/>
            <a:chOff x="678242" y="7550929"/>
            <a:chExt cx="1948143" cy="466794"/>
          </a:xfrm>
        </p:grpSpPr>
        <p:sp>
          <p:nvSpPr>
            <p:cNvPr id="58" name="object 9">
              <a:extLst>
                <a:ext uri="{FF2B5EF4-FFF2-40B4-BE49-F238E27FC236}">
                  <a16:creationId xmlns:a16="http://schemas.microsoft.com/office/drawing/2014/main" id="{97BE3C12-3FE9-2B4B-9445-5F6C26308E1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9" name="object 3">
              <a:extLst>
                <a:ext uri="{FF2B5EF4-FFF2-40B4-BE49-F238E27FC236}">
                  <a16:creationId xmlns:a16="http://schemas.microsoft.com/office/drawing/2014/main" id="{D0A3A112-2D65-BF4C-93C2-1A337F9272B9}"/>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60" name="object 4">
              <a:extLst>
                <a:ext uri="{FF2B5EF4-FFF2-40B4-BE49-F238E27FC236}">
                  <a16:creationId xmlns:a16="http://schemas.microsoft.com/office/drawing/2014/main" id="{5CF6C87F-9EE0-0643-B617-3784B925EF45}"/>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7" name="Slide Number Placeholder 6">
            <a:extLst>
              <a:ext uri="{FF2B5EF4-FFF2-40B4-BE49-F238E27FC236}">
                <a16:creationId xmlns:a16="http://schemas.microsoft.com/office/drawing/2014/main" id="{0925C75C-21BE-7642-A6AD-B7B3F52F985F}"/>
              </a:ext>
            </a:extLst>
          </p:cNvPr>
          <p:cNvSpPr>
            <a:spLocks noGrp="1"/>
          </p:cNvSpPr>
          <p:nvPr>
            <p:ph type="sldNum" sz="quarter" idx="12"/>
          </p:nvPr>
        </p:nvSpPr>
        <p:spPr/>
        <p:txBody>
          <a:bodyPr/>
          <a:lstStyle/>
          <a:p>
            <a:fld id="{9BAC8279-8CB5-4B43-9F60-F14DDFE43274}" type="slidenum">
              <a:rPr lang="en-US"/>
              <a:pPr/>
              <a:t>55</a:t>
            </a:fld>
            <a:endParaRPr lang="en-US"/>
          </a:p>
        </p:txBody>
      </p:sp>
    </p:spTree>
    <p:extLst>
      <p:ext uri="{BB962C8B-B14F-4D97-AF65-F5344CB8AC3E}">
        <p14:creationId xmlns:p14="http://schemas.microsoft.com/office/powerpoint/2010/main" val="4103138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5200" y="1270"/>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4" name="object 4"/>
          <p:cNvSpPr txBox="1"/>
          <p:nvPr/>
        </p:nvSpPr>
        <p:spPr>
          <a:xfrm>
            <a:off x="673100" y="1289050"/>
            <a:ext cx="5878318" cy="3454535"/>
          </a:xfrm>
          <a:prstGeom prst="rect">
            <a:avLst/>
          </a:prstGeom>
        </p:spPr>
        <p:txBody>
          <a:bodyPr vert="horz" wrap="square" lIns="0" tIns="83820" rIns="0" bIns="0" rtlCol="0">
            <a:spAutoFit/>
          </a:bodyPr>
          <a:lstStyle/>
          <a:p>
            <a:pPr marL="12700" marR="1886585">
              <a:lnSpc>
                <a:spcPts val="3800"/>
              </a:lnSpc>
              <a:spcBef>
                <a:spcPts val="660"/>
              </a:spcBef>
            </a:pPr>
            <a:r>
              <a:rPr lang="en-US" sz="3600" b="1" spc="-30" dirty="0">
                <a:solidFill>
                  <a:srgbClr val="1378CD"/>
                </a:solidFill>
                <a:latin typeface="Segoe UI Semibold" panose="020B0502040204020203" pitchFamily="34" charset="0"/>
                <a:cs typeface="Segoe UI Semibold" panose="020B0502040204020203" pitchFamily="34" charset="0"/>
              </a:rPr>
              <a:t>Further Exploration </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sz="1800" b="1" dirty="0">
                <a:latin typeface="Segoe UI Semibold" panose="020B0502040204020203" pitchFamily="34" charset="0"/>
                <a:cs typeface="Segoe UI Semibold" panose="020B0502040204020203" pitchFamily="34" charset="0"/>
              </a:rPr>
              <a:t>Pick 2-3 scenarios tha</a:t>
            </a:r>
            <a:r>
              <a:rPr lang="en-US" b="1" dirty="0">
                <a:latin typeface="Segoe UI Semibold" panose="020B0502040204020203" pitchFamily="34" charset="0"/>
                <a:cs typeface="Segoe UI Semibold" panose="020B0502040204020203" pitchFamily="34" charset="0"/>
              </a:rPr>
              <a:t>t are most out of your comfort zone. You can choose from this slide, from the belonging prompts showed earlier today, or from your personal experience. </a:t>
            </a: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We’ll discuss how the skills learned today can apply. </a:t>
            </a:r>
          </a:p>
          <a:p>
            <a:pPr marL="12700" marR="5080">
              <a:lnSpc>
                <a:spcPct val="101899"/>
              </a:lnSpc>
              <a:spcBef>
                <a:spcPts val="1750"/>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1750"/>
              </a:spcBef>
            </a:pPr>
            <a:endParaRPr lang="en-US" sz="1800" b="1" dirty="0">
              <a:latin typeface="Segoe UI Semibold" panose="020B0502040204020203" pitchFamily="34" charset="0"/>
              <a:cs typeface="Segoe UI Semibold" panose="020B0502040204020203" pitchFamily="34" charset="0"/>
            </a:endParaRPr>
          </a:p>
        </p:txBody>
      </p:sp>
      <p:sp>
        <p:nvSpPr>
          <p:cNvPr id="5" name="object 5"/>
          <p:cNvSpPr txBox="1">
            <a:spLocks noGrp="1"/>
          </p:cNvSpPr>
          <p:nvPr>
            <p:ph type="title"/>
          </p:nvPr>
        </p:nvSpPr>
        <p:spPr>
          <a:xfrm>
            <a:off x="7819770" y="384851"/>
            <a:ext cx="6137530"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Segoe UI Semibold" panose="020B0502040204020203" pitchFamily="34" charset="0"/>
                <a:cs typeface="Segoe UI Semibold" panose="020B0502040204020203" pitchFamily="34" charset="0"/>
              </a:rPr>
              <a:t>A. </a:t>
            </a:r>
            <a:r>
              <a:rPr lang="en-US" sz="2000" b="1" dirty="0">
                <a:latin typeface="Segoe UI Semibold" panose="020B0502040204020203" pitchFamily="34" charset="0"/>
                <a:cs typeface="Segoe UI Semibold" panose="020B0502040204020203" pitchFamily="34" charset="0"/>
              </a:rPr>
              <a:t>Deciding which companies to approach for a role</a:t>
            </a:r>
            <a:endParaRPr sz="20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7819770" y="943651"/>
            <a:ext cx="6582030" cy="6281207"/>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Preparing for a conversation with an industry professional </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Finding a study group or project team</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Answering a question in class</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Applying to be a TA in your department </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Voicing your concerns on a group project</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Raising your hand to take the lead on a project</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Feeling like you need to be a certain way to fit into your CS peer group</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Wondering “Do I belong” in class as a response to a peer comment </a:t>
            </a:r>
          </a:p>
          <a:p>
            <a:pPr marL="205740" indent="-193675">
              <a:lnSpc>
                <a:spcPct val="100000"/>
              </a:lnSpc>
              <a:spcBef>
                <a:spcPts val="2000"/>
              </a:spcBef>
              <a:buAutoNum type="alphaUcPeriod" startAt="9"/>
              <a:tabLst>
                <a:tab pos="206375" algn="l"/>
              </a:tabLst>
            </a:pPr>
            <a:r>
              <a:rPr lang="en-US" sz="2000" b="1" spc="-10">
                <a:solidFill>
                  <a:srgbClr val="FFFFFF"/>
                </a:solidFill>
                <a:latin typeface="Segoe UI Semibold" panose="020B0502040204020203" pitchFamily="34" charset="0"/>
                <a:cs typeface="Segoe UI Semibold" panose="020B0502040204020203" pitchFamily="34" charset="0"/>
              </a:rPr>
              <a:t>Changing jobs</a:t>
            </a:r>
            <a:endParaRPr lang="en-US" sz="2000" b="1" spc="-10" dirty="0">
              <a:solidFill>
                <a:srgbClr val="FFFFFF"/>
              </a:solidFill>
              <a:latin typeface="Segoe UI Semibold" panose="020B0502040204020203" pitchFamily="34" charset="0"/>
              <a:cs typeface="Segoe UI Semibold" panose="020B0502040204020203" pitchFamily="34" charset="0"/>
            </a:endParaRPr>
          </a:p>
          <a:p>
            <a:pPr marL="12065">
              <a:lnSpc>
                <a:spcPct val="100000"/>
              </a:lnSpc>
              <a:spcBef>
                <a:spcPts val="2000"/>
              </a:spcBef>
              <a:tabLst>
                <a:tab pos="206375" algn="l"/>
              </a:tabLst>
            </a:pPr>
            <a:endParaRPr lang="en-US"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p:nvPr/>
        </p:nvSpPr>
        <p:spPr>
          <a:xfrm>
            <a:off x="288113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p:nvPr/>
        </p:nvSpPr>
        <p:spPr>
          <a:xfrm>
            <a:off x="5111855"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805105" y="4331146"/>
            <a:ext cx="1690753" cy="289823"/>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In </a:t>
            </a:r>
            <a:r>
              <a:rPr sz="1800" b="1" spc="5">
                <a:solidFill>
                  <a:srgbClr val="FFFFFF"/>
                </a:solidFill>
                <a:latin typeface="Segoe UI Semibold" panose="020B0502040204020203" pitchFamily="34" charset="0"/>
                <a:cs typeface="Segoe UI Semibold" panose="020B0502040204020203" pitchFamily="34" charset="0"/>
              </a:rPr>
              <a:t>comfort</a:t>
            </a:r>
            <a:r>
              <a:rPr sz="1800" b="1" spc="-8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14"/>
          <p:cNvSpPr txBox="1"/>
          <p:nvPr/>
        </p:nvSpPr>
        <p:spPr>
          <a:xfrm>
            <a:off x="3000437" y="4331146"/>
            <a:ext cx="1571625" cy="553741"/>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Out </a:t>
            </a:r>
            <a:r>
              <a:rPr sz="1800" b="1" spc="-25">
                <a:solidFill>
                  <a:srgbClr val="FFFFFF"/>
                </a:solidFill>
                <a:latin typeface="Segoe UI Semibold" panose="020B0502040204020203" pitchFamily="34" charset="0"/>
                <a:cs typeface="Segoe UI Semibold" panose="020B0502040204020203" pitchFamily="34" charset="0"/>
              </a:rPr>
              <a:t>of</a:t>
            </a:r>
            <a:r>
              <a:rPr sz="1800" b="1" spc="-9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comfort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5" name="object 15"/>
          <p:cNvSpPr txBox="1"/>
          <p:nvPr/>
        </p:nvSpPr>
        <p:spPr>
          <a:xfrm>
            <a:off x="5231161" y="4331146"/>
            <a:ext cx="802005"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Neutral</a:t>
            </a:r>
            <a:endParaRPr sz="1800" b="1">
              <a:latin typeface="Segoe UI Semibold" panose="020B0502040204020203" pitchFamily="34" charset="0"/>
              <a:cs typeface="Segoe UI Semibold" panose="020B0502040204020203" pitchFamily="34" charset="0"/>
            </a:endParaRPr>
          </a:p>
        </p:txBody>
      </p:sp>
      <p:sp>
        <p:nvSpPr>
          <p:cNvPr id="20" name="object 8">
            <a:extLst>
              <a:ext uri="{FF2B5EF4-FFF2-40B4-BE49-F238E27FC236}">
                <a16:creationId xmlns:a16="http://schemas.microsoft.com/office/drawing/2014/main" id="{A790BC98-0197-A14F-A1C8-7D38B1058A8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8" name="Slide Number Placeholder 17">
            <a:extLst>
              <a:ext uri="{FF2B5EF4-FFF2-40B4-BE49-F238E27FC236}">
                <a16:creationId xmlns:a16="http://schemas.microsoft.com/office/drawing/2014/main" id="{E3C58D77-F042-4F46-8C4C-1BD6EC1298FE}"/>
              </a:ext>
            </a:extLst>
          </p:cNvPr>
          <p:cNvSpPr>
            <a:spLocks noGrp="1"/>
          </p:cNvSpPr>
          <p:nvPr>
            <p:ph type="sldNum" sz="quarter" idx="12"/>
          </p:nvPr>
        </p:nvSpPr>
        <p:spPr/>
        <p:txBody>
          <a:bodyPr/>
          <a:lstStyle/>
          <a:p>
            <a:fld id="{9BAC8279-8CB5-4B43-9F60-F14DDFE43274}" type="slidenum">
              <a:rPr lang="en-US"/>
              <a:pPr/>
              <a:t>56</a:t>
            </a:fld>
            <a:endParaRPr lang="en-US"/>
          </a:p>
        </p:txBody>
      </p:sp>
      <p:grpSp>
        <p:nvGrpSpPr>
          <p:cNvPr id="19" name="Group 18">
            <a:extLst>
              <a:ext uri="{FF2B5EF4-FFF2-40B4-BE49-F238E27FC236}">
                <a16:creationId xmlns:a16="http://schemas.microsoft.com/office/drawing/2014/main" id="{574EDEDC-2E45-4DF0-B8A2-B7846E338A60}"/>
              </a:ext>
            </a:extLst>
          </p:cNvPr>
          <p:cNvGrpSpPr/>
          <p:nvPr/>
        </p:nvGrpSpPr>
        <p:grpSpPr>
          <a:xfrm>
            <a:off x="678242" y="7550929"/>
            <a:ext cx="1948143" cy="466794"/>
            <a:chOff x="678242" y="7550929"/>
            <a:chExt cx="1948143" cy="466794"/>
          </a:xfrm>
        </p:grpSpPr>
        <p:sp>
          <p:nvSpPr>
            <p:cNvPr id="21" name="object 9">
              <a:extLst>
                <a:ext uri="{FF2B5EF4-FFF2-40B4-BE49-F238E27FC236}">
                  <a16:creationId xmlns:a16="http://schemas.microsoft.com/office/drawing/2014/main" id="{33127644-2EDC-4B5B-A193-FF1716E6DE5A}"/>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dirty="0">
                  <a:latin typeface="Segoe UI" panose="020B0502040204020203" pitchFamily="34" charset="0"/>
                  <a:cs typeface="Segoe UI" panose="020B0502040204020203" pitchFamily="34" charset="0"/>
                </a:rPr>
                <a:t>Optional</a:t>
              </a:r>
              <a:endParaRPr sz="2800" dirty="0">
                <a:latin typeface="Segoe UI" panose="020B0502040204020203" pitchFamily="34" charset="0"/>
                <a:cs typeface="Segoe UI" panose="020B0502040204020203" pitchFamily="34" charset="0"/>
              </a:endParaRPr>
            </a:p>
          </p:txBody>
        </p:sp>
        <p:sp>
          <p:nvSpPr>
            <p:cNvPr id="22" name="object 3">
              <a:extLst>
                <a:ext uri="{FF2B5EF4-FFF2-40B4-BE49-F238E27FC236}">
                  <a16:creationId xmlns:a16="http://schemas.microsoft.com/office/drawing/2014/main" id="{E4006A62-7206-410F-A481-8864CB7146BD}"/>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3" name="object 4">
              <a:extLst>
                <a:ext uri="{FF2B5EF4-FFF2-40B4-BE49-F238E27FC236}">
                  <a16:creationId xmlns:a16="http://schemas.microsoft.com/office/drawing/2014/main" id="{4B28A79E-1A3D-4B42-9AC6-10D0617C9E7A}"/>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141113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1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Open Discussion </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Recognize</a:t>
            </a:r>
            <a:r>
              <a:rPr kumimoji="0" sz="1200" b="0" i="0" u="none" strike="noStrike" kern="1200" cap="none" spc="-2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1200" b="0" i="0" u="none" strike="noStrike" kern="1200" cap="none" spc="-1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Discomfort</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6"/>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ctrTitle"/>
          </p:nvPr>
        </p:nvSpPr>
        <p:spPr>
          <a:xfrm>
            <a:off x="953768" y="1234187"/>
            <a:ext cx="12722863" cy="1127232"/>
          </a:xfrm>
          <a:prstGeom prst="rect">
            <a:avLst/>
          </a:prstGeom>
        </p:spPr>
        <p:txBody>
          <a:bodyPr vert="horz" wrap="square" lIns="0" tIns="12700" rIns="0" bIns="0" rtlCol="0">
            <a:spAutoFit/>
          </a:bodyPr>
          <a:lstStyle/>
          <a:p>
            <a:pPr marL="6647180" marR="5080">
              <a:lnSpc>
                <a:spcPts val="4500"/>
              </a:lnSpc>
              <a:spcBef>
                <a:spcPts val="100"/>
              </a:spcBef>
            </a:pPr>
            <a:r>
              <a:rPr spc="-5" dirty="0"/>
              <a:t>What </a:t>
            </a:r>
            <a:r>
              <a:rPr lang="en-US" dirty="0"/>
              <a:t>can you apply from today to your life?</a:t>
            </a:r>
            <a:endParaRPr dirty="0"/>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20</a:t>
            </a:r>
            <a:r>
              <a:rPr kumimoji="0" sz="2800" b="0" i="0" u="none" strike="noStrike" kern="1200" cap="none" spc="-8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object 9"/>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rgbClr val="FFFFFF"/>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Slide Number Placeholder 13">
            <a:extLst>
              <a:ext uri="{FF2B5EF4-FFF2-40B4-BE49-F238E27FC236}">
                <a16:creationId xmlns:a16="http://schemas.microsoft.com/office/drawing/2014/main" id="{9A7D81AE-50D6-FC48-952B-3096B8C887D0}"/>
              </a:ext>
            </a:extLst>
          </p:cNvPr>
          <p:cNvSpPr>
            <a:spLocks noGrp="1"/>
          </p:cNvSpPr>
          <p:nvPr>
            <p:ph type="sldNum" sz="quarter" idx="12"/>
          </p:nvPr>
        </p:nvSpPr>
        <p:spPr/>
        <p:txBody>
          <a:bodyPr/>
          <a:lstStyle/>
          <a:p>
            <a:fld id="{9BAC8279-8CB5-4B43-9F60-F14DDFE43274}" type="slidenum">
              <a:rPr lang="en-US"/>
              <a:pPr/>
              <a:t>57</a:t>
            </a:fld>
            <a:endParaRPr lang="en-US"/>
          </a:p>
        </p:txBody>
      </p:sp>
    </p:spTree>
    <p:extLst>
      <p:ext uri="{BB962C8B-B14F-4D97-AF65-F5344CB8AC3E}">
        <p14:creationId xmlns:p14="http://schemas.microsoft.com/office/powerpoint/2010/main" val="4263782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320280" cy="8228965"/>
          </a:xfrm>
          <a:custGeom>
            <a:avLst/>
            <a:gdLst/>
            <a:ahLst/>
            <a:cxnLst/>
            <a:rect l="l" t="t" r="r" b="b"/>
            <a:pathLst>
              <a:path w="7320280" h="8228965">
                <a:moveTo>
                  <a:pt x="0" y="8228736"/>
                </a:moveTo>
                <a:lnTo>
                  <a:pt x="7319797" y="8228736"/>
                </a:lnTo>
                <a:lnTo>
                  <a:pt x="7319797" y="0"/>
                </a:lnTo>
                <a:lnTo>
                  <a:pt x="0" y="0"/>
                </a:lnTo>
                <a:lnTo>
                  <a:pt x="0" y="8228736"/>
                </a:lnTo>
                <a:close/>
              </a:path>
            </a:pathLst>
          </a:custGeom>
          <a:solidFill>
            <a:srgbClr val="008575"/>
          </a:solidFill>
        </p:spPr>
        <p:txBody>
          <a:bodyPr wrap="square" lIns="0" tIns="0" rIns="0" bIns="0" rtlCol="0"/>
          <a:lstStyle/>
          <a:p>
            <a:endParaRPr/>
          </a:p>
        </p:txBody>
      </p:sp>
      <p:sp>
        <p:nvSpPr>
          <p:cNvPr id="3" name="object 3"/>
          <p:cNvSpPr/>
          <p:nvPr/>
        </p:nvSpPr>
        <p:spPr>
          <a:xfrm>
            <a:off x="7319797" y="0"/>
            <a:ext cx="7310755" cy="4108450"/>
          </a:xfrm>
          <a:custGeom>
            <a:avLst/>
            <a:gdLst/>
            <a:ahLst/>
            <a:cxnLst/>
            <a:rect l="l" t="t" r="r" b="b"/>
            <a:pathLst>
              <a:path w="7310755" h="4108450">
                <a:moveTo>
                  <a:pt x="0" y="4107891"/>
                </a:moveTo>
                <a:lnTo>
                  <a:pt x="7310602" y="4107891"/>
                </a:lnTo>
                <a:lnTo>
                  <a:pt x="7310602" y="0"/>
                </a:lnTo>
                <a:lnTo>
                  <a:pt x="0" y="0"/>
                </a:lnTo>
                <a:lnTo>
                  <a:pt x="0" y="4107891"/>
                </a:lnTo>
                <a:close/>
              </a:path>
            </a:pathLst>
          </a:custGeom>
          <a:solidFill>
            <a:srgbClr val="274A46"/>
          </a:solidFill>
        </p:spPr>
        <p:txBody>
          <a:bodyPr wrap="square" lIns="0" tIns="0" rIns="0" bIns="0" rtlCol="0"/>
          <a:lstStyle/>
          <a:p>
            <a:endParaRPr/>
          </a:p>
        </p:txBody>
      </p:sp>
      <p:sp>
        <p:nvSpPr>
          <p:cNvPr id="4" name="object 4"/>
          <p:cNvSpPr/>
          <p:nvPr/>
        </p:nvSpPr>
        <p:spPr>
          <a:xfrm>
            <a:off x="7319797" y="4105655"/>
            <a:ext cx="3660140" cy="4124325"/>
          </a:xfrm>
          <a:custGeom>
            <a:avLst/>
            <a:gdLst/>
            <a:ahLst/>
            <a:cxnLst/>
            <a:rect l="l" t="t" r="r" b="b"/>
            <a:pathLst>
              <a:path w="3660140" h="4124325">
                <a:moveTo>
                  <a:pt x="0" y="4123944"/>
                </a:moveTo>
                <a:lnTo>
                  <a:pt x="3659898" y="4123944"/>
                </a:lnTo>
                <a:lnTo>
                  <a:pt x="3659898" y="0"/>
                </a:lnTo>
                <a:lnTo>
                  <a:pt x="0" y="0"/>
                </a:lnTo>
                <a:lnTo>
                  <a:pt x="0" y="4123944"/>
                </a:lnTo>
                <a:close/>
              </a:path>
            </a:pathLst>
          </a:custGeom>
          <a:solidFill>
            <a:srgbClr val="2FE4D0"/>
          </a:solidFill>
        </p:spPr>
        <p:txBody>
          <a:bodyPr wrap="square" lIns="0" tIns="0" rIns="0" bIns="0" rtlCol="0"/>
          <a:lstStyle/>
          <a:p>
            <a:endParaRPr/>
          </a:p>
        </p:txBody>
      </p:sp>
      <p:sp>
        <p:nvSpPr>
          <p:cNvPr id="6" name="object 6"/>
          <p:cNvSpPr txBox="1">
            <a:spLocks noGrp="1"/>
          </p:cNvSpPr>
          <p:nvPr>
            <p:ph type="title"/>
          </p:nvPr>
        </p:nvSpPr>
        <p:spPr>
          <a:xfrm>
            <a:off x="673100" y="1188651"/>
            <a:ext cx="3289300" cy="1538605"/>
          </a:xfrm>
          <a:prstGeom prst="rect">
            <a:avLst/>
          </a:prstGeom>
        </p:spPr>
        <p:txBody>
          <a:bodyPr vert="horz" wrap="square" lIns="0" tIns="109855" rIns="0" bIns="0" rtlCol="0">
            <a:spAutoFit/>
          </a:bodyPr>
          <a:lstStyle/>
          <a:p>
            <a:pPr marL="12700" marR="5080">
              <a:lnSpc>
                <a:spcPts val="5610"/>
              </a:lnSpc>
              <a:spcBef>
                <a:spcPts val="865"/>
              </a:spcBef>
            </a:pPr>
            <a:r>
              <a:rPr spc="-30"/>
              <a:t>Strategize  Solutions</a:t>
            </a:r>
          </a:p>
        </p:txBody>
      </p:sp>
      <p:sp>
        <p:nvSpPr>
          <p:cNvPr id="7" name="object 7"/>
          <p:cNvSpPr txBox="1"/>
          <p:nvPr/>
        </p:nvSpPr>
        <p:spPr>
          <a:xfrm>
            <a:off x="673100" y="7404100"/>
            <a:ext cx="5956300" cy="443711"/>
          </a:xfrm>
          <a:prstGeom prst="rect">
            <a:avLst/>
          </a:prstGeom>
        </p:spPr>
        <p:txBody>
          <a:bodyPr vert="horz" wrap="square" lIns="0" tIns="12700" rIns="0" bIns="0" rtlCol="0">
            <a:spAutoFit/>
          </a:bodyPr>
          <a:lstStyle/>
          <a:p>
            <a:pPr marL="12700">
              <a:lnSpc>
                <a:spcPct val="100000"/>
              </a:lnSpc>
              <a:spcBef>
                <a:spcPts val="100"/>
              </a:spcBef>
            </a:pPr>
            <a:r>
              <a:rPr lang="en-US" sz="2800" spc="-10">
                <a:solidFill>
                  <a:srgbClr val="FFFFFF"/>
                </a:solidFill>
                <a:latin typeface="Segoe UI" panose="020B0502040204020203" pitchFamily="34" charset="0"/>
                <a:cs typeface="Segoe UI" panose="020B0502040204020203" pitchFamily="34" charset="0"/>
              </a:rPr>
              <a:t>to tackle challenges</a:t>
            </a:r>
            <a:endParaRPr sz="2800">
              <a:latin typeface="Segoe UI" panose="020B0502040204020203" pitchFamily="34" charset="0"/>
              <a:cs typeface="Segoe UI" panose="020B0502040204020203" pitchFamily="34" charset="0"/>
            </a:endParaRPr>
          </a:p>
        </p:txBody>
      </p:sp>
      <p:sp>
        <p:nvSpPr>
          <p:cNvPr id="8" name="object 8"/>
          <p:cNvSpPr/>
          <p:nvPr/>
        </p:nvSpPr>
        <p:spPr>
          <a:xfrm>
            <a:off x="10979696" y="4105655"/>
            <a:ext cx="3651250" cy="2062480"/>
          </a:xfrm>
          <a:custGeom>
            <a:avLst/>
            <a:gdLst/>
            <a:ahLst/>
            <a:cxnLst/>
            <a:rect l="l" t="t" r="r" b="b"/>
            <a:pathLst>
              <a:path w="3651250" h="2062479">
                <a:moveTo>
                  <a:pt x="0" y="2061972"/>
                </a:moveTo>
                <a:lnTo>
                  <a:pt x="3650703" y="2061972"/>
                </a:lnTo>
                <a:lnTo>
                  <a:pt x="3650703" y="0"/>
                </a:lnTo>
                <a:lnTo>
                  <a:pt x="0" y="0"/>
                </a:lnTo>
                <a:lnTo>
                  <a:pt x="0" y="2061972"/>
                </a:lnTo>
                <a:close/>
              </a:path>
            </a:pathLst>
          </a:custGeom>
          <a:solidFill>
            <a:srgbClr val="008575"/>
          </a:solidFill>
        </p:spPr>
        <p:txBody>
          <a:bodyPr wrap="square" lIns="0" tIns="0" rIns="0" bIns="0" rtlCol="0"/>
          <a:lstStyle/>
          <a:p>
            <a:endParaRPr/>
          </a:p>
        </p:txBody>
      </p:sp>
      <p:sp>
        <p:nvSpPr>
          <p:cNvPr id="9" name="object 9"/>
          <p:cNvSpPr/>
          <p:nvPr/>
        </p:nvSpPr>
        <p:spPr>
          <a:xfrm>
            <a:off x="10979696" y="6167628"/>
            <a:ext cx="3651250" cy="2062480"/>
          </a:xfrm>
          <a:custGeom>
            <a:avLst/>
            <a:gdLst/>
            <a:ahLst/>
            <a:cxnLst/>
            <a:rect l="l" t="t" r="r" b="b"/>
            <a:pathLst>
              <a:path w="3651250" h="2062479">
                <a:moveTo>
                  <a:pt x="0" y="2061972"/>
                </a:moveTo>
                <a:lnTo>
                  <a:pt x="3650703" y="2061972"/>
                </a:lnTo>
                <a:lnTo>
                  <a:pt x="3650703" y="0"/>
                </a:lnTo>
                <a:lnTo>
                  <a:pt x="0" y="0"/>
                </a:lnTo>
                <a:lnTo>
                  <a:pt x="0" y="2061972"/>
                </a:lnTo>
                <a:close/>
              </a:path>
            </a:pathLst>
          </a:custGeom>
          <a:solidFill>
            <a:srgbClr val="274A46"/>
          </a:solidFill>
        </p:spPr>
        <p:txBody>
          <a:bodyPr wrap="square" lIns="0" tIns="0" rIns="0" bIns="0" rtlCol="0"/>
          <a:lstStyle/>
          <a:p>
            <a:endParaRPr/>
          </a:p>
        </p:txBody>
      </p:sp>
      <p:sp>
        <p:nvSpPr>
          <p:cNvPr id="12" name="Slide Number Placeholder 11">
            <a:extLst>
              <a:ext uri="{FF2B5EF4-FFF2-40B4-BE49-F238E27FC236}">
                <a16:creationId xmlns:a16="http://schemas.microsoft.com/office/drawing/2014/main" id="{B6BA4C74-D20D-C647-B0BF-5B9C863069BA}"/>
              </a:ext>
            </a:extLst>
          </p:cNvPr>
          <p:cNvSpPr>
            <a:spLocks noGrp="1"/>
          </p:cNvSpPr>
          <p:nvPr>
            <p:ph type="sldNum" sz="quarter" idx="12"/>
          </p:nvPr>
        </p:nvSpPr>
        <p:spPr/>
        <p:txBody>
          <a:bodyPr/>
          <a:lstStyle/>
          <a:p>
            <a:fld id="{9BAC8279-8CB5-4B43-9F60-F14DDFE43274}" type="slidenum">
              <a:rPr lang="en-US"/>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spc="-335">
                <a:solidFill>
                  <a:srgbClr val="008575"/>
                </a:solidFill>
                <a:latin typeface="Segoe UI Semibold" panose="020B0502040204020203" pitchFamily="34" charset="0"/>
                <a:cs typeface="Segoe UI Semibold" panose="020B0502040204020203" pitchFamily="34" charset="0"/>
              </a:rPr>
              <a:t>W</a:t>
            </a:r>
            <a:r>
              <a:rPr sz="9400" b="1" spc="-40">
                <a:solidFill>
                  <a:srgbClr val="008575"/>
                </a:solidFill>
                <a:latin typeface="Segoe UI Semibold" panose="020B0502040204020203" pitchFamily="34" charset="0"/>
                <a:cs typeface="Segoe UI Semibold" panose="020B0502040204020203" pitchFamily="34" charset="0"/>
              </a:rPr>
              <a:t>elcome!</a:t>
            </a:r>
            <a:endParaRPr sz="9400" b="1">
              <a:latin typeface="Segoe UI Semibold" panose="020B0502040204020203" pitchFamily="34" charset="0"/>
              <a:cs typeface="Segoe UI Semibold" panose="020B0502040204020203" pitchFamily="34" charset="0"/>
            </a:endParaRPr>
          </a:p>
        </p:txBody>
      </p:sp>
      <p:sp>
        <p:nvSpPr>
          <p:cNvPr id="3" name="object 3"/>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4" name="object 4"/>
          <p:cNvSpPr txBox="1"/>
          <p:nvPr/>
        </p:nvSpPr>
        <p:spPr>
          <a:xfrm>
            <a:off x="673100" y="3359150"/>
            <a:ext cx="48133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74A46"/>
                </a:solidFill>
                <a:latin typeface="Segoe UI" panose="020B0502040204020203" pitchFamily="34" charset="0"/>
                <a:cs typeface="Segoe UI" panose="020B0502040204020203" pitchFamily="34" charset="0"/>
              </a:rPr>
              <a:t>Settle in </a:t>
            </a:r>
            <a:r>
              <a:rPr sz="3600">
                <a:solidFill>
                  <a:srgbClr val="274A46"/>
                </a:solidFill>
                <a:latin typeface="Segoe UI" panose="020B0502040204020203" pitchFamily="34" charset="0"/>
                <a:cs typeface="Segoe UI" panose="020B0502040204020203" pitchFamily="34" charset="0"/>
              </a:rPr>
              <a:t>and get</a:t>
            </a:r>
            <a:r>
              <a:rPr sz="3600" spc="-80">
                <a:solidFill>
                  <a:srgbClr val="274A46"/>
                </a:solidFill>
                <a:latin typeface="Segoe UI" panose="020B0502040204020203" pitchFamily="34" charset="0"/>
                <a:cs typeface="Segoe UI" panose="020B0502040204020203" pitchFamily="34" charset="0"/>
              </a:rPr>
              <a:t> </a:t>
            </a:r>
            <a:r>
              <a:rPr sz="3600" spc="-50">
                <a:solidFill>
                  <a:srgbClr val="274A46"/>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39F0D64D-A89F-2145-B1B5-F1270F4BC38C}"/>
              </a:ext>
            </a:extLst>
          </p:cNvPr>
          <p:cNvSpPr>
            <a:spLocks noGrp="1"/>
          </p:cNvSpPr>
          <p:nvPr>
            <p:ph type="sldNum" sz="quarter" idx="12"/>
          </p:nvPr>
        </p:nvSpPr>
        <p:spPr/>
        <p:txBody>
          <a:bodyPr/>
          <a:lstStyle/>
          <a:p>
            <a:fld id="{9BAC8279-8CB5-4B43-9F60-F14DDFE43274}" type="slidenum">
              <a:rPr lang="en-US"/>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100" y="6043644"/>
            <a:ext cx="3970618"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How can I build </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tech resilience?</a:t>
            </a:r>
            <a:br>
              <a:rPr lang="en-US" sz="3600" b="1" spc="-25">
                <a:solidFill>
                  <a:srgbClr val="FFFFFF"/>
                </a:solidFill>
                <a:latin typeface="Segoe UI Semibold" panose="020B0502040204020203" pitchFamily="34" charset="0"/>
                <a:cs typeface="Segoe UI Semibold" panose="020B0502040204020203" pitchFamily="34" charset="0"/>
              </a:rPr>
            </a:br>
            <a:r>
              <a:rPr lang="en-US" sz="3600" b="1" spc="-20">
                <a:solidFill>
                  <a:srgbClr val="2FE4D0"/>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11876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Evidence shows that resilience, the ability to recover quickly from challenges, is a strong indicator of a learner’s success in a given field. </a:t>
            </a: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11876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You can tap into and further build your resilience to help you persist, whether learning computer science or navigating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 career pathway in tech.</a:t>
            </a:r>
          </a:p>
        </p:txBody>
      </p:sp>
      <p:sp>
        <p:nvSpPr>
          <p:cNvPr id="13" name="Rectangle 12">
            <a:extLst>
              <a:ext uri="{FF2B5EF4-FFF2-40B4-BE49-F238E27FC236}">
                <a16:creationId xmlns:a16="http://schemas.microsoft.com/office/drawing/2014/main" id="{791607CD-A4A7-164E-9F4C-B78DD78A02B7}"/>
              </a:ext>
            </a:extLst>
          </p:cNvPr>
          <p:cNvSpPr/>
          <p:nvPr/>
        </p:nvSpPr>
        <p:spPr>
          <a:xfrm>
            <a:off x="673100" y="0"/>
            <a:ext cx="1612900" cy="645459"/>
          </a:xfrm>
          <a:prstGeom prst="rect">
            <a:avLst/>
          </a:prstGeom>
          <a:solidFill>
            <a:srgbClr val="28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DC39D34-DBE1-2A4C-BE59-C6F62F9B5877}"/>
              </a:ext>
            </a:extLst>
          </p:cNvPr>
          <p:cNvSpPr>
            <a:spLocks noGrp="1"/>
          </p:cNvSpPr>
          <p:nvPr>
            <p:ph type="sldNum" sz="quarter" idx="11"/>
          </p:nvPr>
        </p:nvSpPr>
        <p:spPr/>
        <p:txBody>
          <a:bodyPr/>
          <a:lstStyle/>
          <a:p>
            <a:fld id="{EA54778E-4E51-5441-9EBB-208B74909D2B}" type="slidenum">
              <a:rPr lang="en-US"/>
              <a:pPr/>
              <a:t>6</a:t>
            </a:fld>
            <a:endParaRPr lang="en-US"/>
          </a:p>
        </p:txBody>
      </p:sp>
      <p:pic>
        <p:nvPicPr>
          <p:cNvPr id="2" name="Online Media 1" title="How can I build my tech resilience?">
            <a:hlinkClick r:id="" action="ppaction://media"/>
            <a:extLst>
              <a:ext uri="{FF2B5EF4-FFF2-40B4-BE49-F238E27FC236}">
                <a16:creationId xmlns:a16="http://schemas.microsoft.com/office/drawing/2014/main" id="{34DCCE85-4481-4618-B5A3-0611790BA8CE}"/>
              </a:ext>
            </a:extLst>
          </p:cNvPr>
          <p:cNvPicPr>
            <a:picLocks noRot="1" noChangeAspect="1"/>
          </p:cNvPicPr>
          <p:nvPr>
            <a:videoFile r:link="rId1"/>
          </p:nvPr>
        </p:nvPicPr>
        <p:blipFill>
          <a:blip r:embed="rId5"/>
          <a:stretch>
            <a:fillRect/>
          </a:stretch>
        </p:blipFill>
        <p:spPr>
          <a:xfrm>
            <a:off x="2193590" y="140796"/>
            <a:ext cx="9935013" cy="5588445"/>
          </a:xfrm>
          <a:prstGeom prst="rect">
            <a:avLst/>
          </a:prstGeom>
        </p:spPr>
      </p:pic>
    </p:spTree>
    <p:extLst>
      <p:ext uri="{BB962C8B-B14F-4D97-AF65-F5344CB8AC3E}">
        <p14:creationId xmlns:p14="http://schemas.microsoft.com/office/powerpoint/2010/main" val="375590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2FE4D0"/>
          </a:solidFill>
        </p:spPr>
        <p:txBody>
          <a:bodyPr wrap="square" lIns="0" tIns="0" rIns="0" bIns="0" rtlCol="0"/>
          <a:lstStyle/>
          <a:p>
            <a:endParaRPr/>
          </a:p>
        </p:txBody>
      </p:sp>
      <p:sp>
        <p:nvSpPr>
          <p:cNvPr id="3" name="object 3"/>
          <p:cNvSpPr txBox="1"/>
          <p:nvPr/>
        </p:nvSpPr>
        <p:spPr>
          <a:xfrm>
            <a:off x="673100" y="-1297153"/>
            <a:ext cx="14630400" cy="10205743"/>
          </a:xfrm>
          <a:prstGeom prst="rect">
            <a:avLst/>
          </a:prstGeom>
        </p:spPr>
        <p:txBody>
          <a:bodyPr vert="horz" wrap="square" lIns="0" tIns="12700" rIns="0" bIns="0" rtlCol="0">
            <a:spAutoFit/>
          </a:bodyPr>
          <a:lstStyle/>
          <a:p>
            <a:pPr marL="12700" marR="3526154">
              <a:lnSpc>
                <a:spcPct val="137400"/>
              </a:lnSpc>
              <a:spcBef>
                <a:spcPts val="100"/>
              </a:spcBef>
            </a:pPr>
            <a:r>
              <a:rPr sz="11400" spc="-60">
                <a:solidFill>
                  <a:srgbClr val="274A46"/>
                </a:solidFill>
                <a:latin typeface="Segoe UI" panose="020B0502040204020203" pitchFamily="34" charset="0"/>
                <a:cs typeface="Segoe UI" panose="020B0502040204020203" pitchFamily="34" charset="0"/>
              </a:rPr>
              <a:t>belongingness  </a:t>
            </a:r>
            <a:r>
              <a:rPr sz="11400" spc="-110">
                <a:solidFill>
                  <a:srgbClr val="008575"/>
                </a:solidFill>
                <a:latin typeface="Segoe UI" panose="020B0502040204020203" pitchFamily="34" charset="0"/>
                <a:cs typeface="Segoe UI" panose="020B0502040204020203" pitchFamily="34" charset="0"/>
              </a:rPr>
              <a:t>self-regulation</a:t>
            </a:r>
            <a:r>
              <a:rPr sz="11400" spc="-170">
                <a:solidFill>
                  <a:srgbClr val="008575"/>
                </a:solidFill>
                <a:latin typeface="Segoe UI" panose="020B0502040204020203" pitchFamily="34" charset="0"/>
                <a:cs typeface="Segoe UI" panose="020B0502040204020203" pitchFamily="34" charset="0"/>
              </a:rPr>
              <a:t> </a:t>
            </a:r>
            <a:r>
              <a:rPr sz="11400">
                <a:solidFill>
                  <a:srgbClr val="008575"/>
                </a:solidFill>
                <a:latin typeface="Segoe UI" panose="020B0502040204020203" pitchFamily="34" charset="0"/>
                <a:cs typeface="Segoe UI" panose="020B0502040204020203" pitchFamily="34" charset="0"/>
              </a:rPr>
              <a:t>&amp;</a:t>
            </a:r>
            <a:endParaRPr sz="11400">
              <a:latin typeface="Segoe UI" panose="020B0502040204020203" pitchFamily="34" charset="0"/>
              <a:cs typeface="Segoe UI" panose="020B0502040204020203" pitchFamily="34" charset="0"/>
            </a:endParaRPr>
          </a:p>
          <a:p>
            <a:pPr marL="12700">
              <a:lnSpc>
                <a:spcPts val="11600"/>
              </a:lnSpc>
            </a:pPr>
            <a:r>
              <a:rPr sz="11400" spc="-60">
                <a:solidFill>
                  <a:srgbClr val="008575"/>
                </a:solidFill>
                <a:latin typeface="Segoe UI" panose="020B0502040204020203" pitchFamily="34" charset="0"/>
                <a:cs typeface="Segoe UI" panose="020B0502040204020203" pitchFamily="34" charset="0"/>
              </a:rPr>
              <a:t>emotional</a:t>
            </a:r>
            <a:r>
              <a:rPr sz="11400" spc="-200">
                <a:solidFill>
                  <a:srgbClr val="008575"/>
                </a:solidFill>
                <a:latin typeface="Segoe UI" panose="020B0502040204020203" pitchFamily="34" charset="0"/>
                <a:cs typeface="Segoe UI" panose="020B0502040204020203" pitchFamily="34" charset="0"/>
              </a:rPr>
              <a:t> </a:t>
            </a:r>
            <a:r>
              <a:rPr sz="11400" spc="-60">
                <a:solidFill>
                  <a:srgbClr val="008575"/>
                </a:solidFill>
                <a:latin typeface="Segoe UI" panose="020B0502040204020203" pitchFamily="34" charset="0"/>
                <a:cs typeface="Segoe UI" panose="020B0502040204020203" pitchFamily="34" charset="0"/>
              </a:rPr>
              <a:t>intelligence</a:t>
            </a:r>
            <a:endParaRPr sz="11400">
              <a:latin typeface="Segoe UI" panose="020B0502040204020203" pitchFamily="34" charset="0"/>
              <a:cs typeface="Segoe UI" panose="020B0502040204020203" pitchFamily="34" charset="0"/>
            </a:endParaRPr>
          </a:p>
          <a:p>
            <a:pPr marL="12700" marR="873125">
              <a:lnSpc>
                <a:spcPts val="11600"/>
              </a:lnSpc>
              <a:spcBef>
                <a:spcPts val="7240"/>
              </a:spcBef>
            </a:pPr>
            <a:r>
              <a:rPr sz="11400" spc="-55">
                <a:solidFill>
                  <a:srgbClr val="274A46"/>
                </a:solidFill>
                <a:latin typeface="Segoe UI" panose="020B0502040204020203" pitchFamily="34" charset="0"/>
                <a:cs typeface="Segoe UI" panose="020B0502040204020203" pitchFamily="34" charset="0"/>
              </a:rPr>
              <a:t>cognitive </a:t>
            </a:r>
            <a:r>
              <a:rPr sz="11400" spc="-60">
                <a:solidFill>
                  <a:srgbClr val="274A46"/>
                </a:solidFill>
                <a:latin typeface="Segoe UI" panose="020B0502040204020203" pitchFamily="34" charset="0"/>
                <a:cs typeface="Segoe UI" panose="020B0502040204020203" pitchFamily="34" charset="0"/>
              </a:rPr>
              <a:t>flexibility</a:t>
            </a:r>
            <a:r>
              <a:rPr sz="11400" spc="-254">
                <a:solidFill>
                  <a:srgbClr val="274A46"/>
                </a:solidFill>
                <a:latin typeface="Segoe UI" panose="020B0502040204020203" pitchFamily="34" charset="0"/>
                <a:cs typeface="Segoe UI" panose="020B0502040204020203" pitchFamily="34" charset="0"/>
              </a:rPr>
              <a:t> </a:t>
            </a:r>
            <a:r>
              <a:rPr sz="11400">
                <a:solidFill>
                  <a:srgbClr val="274A46"/>
                </a:solidFill>
                <a:latin typeface="Segoe UI" panose="020B0502040204020203" pitchFamily="34" charset="0"/>
                <a:cs typeface="Segoe UI" panose="020B0502040204020203" pitchFamily="34" charset="0"/>
              </a:rPr>
              <a:t>&amp;  </a:t>
            </a:r>
            <a:r>
              <a:rPr sz="11400" spc="-60">
                <a:solidFill>
                  <a:srgbClr val="274A46"/>
                </a:solidFill>
                <a:latin typeface="Segoe UI" panose="020B0502040204020203" pitchFamily="34" charset="0"/>
                <a:cs typeface="Segoe UI" panose="020B0502040204020203" pitchFamily="34" charset="0"/>
              </a:rPr>
              <a:t>effective</a:t>
            </a:r>
            <a:r>
              <a:rPr sz="11400" spc="-135">
                <a:solidFill>
                  <a:srgbClr val="274A46"/>
                </a:solidFill>
                <a:latin typeface="Segoe UI" panose="020B0502040204020203" pitchFamily="34" charset="0"/>
                <a:cs typeface="Segoe UI" panose="020B0502040204020203" pitchFamily="34" charset="0"/>
              </a:rPr>
              <a:t> </a:t>
            </a:r>
            <a:r>
              <a:rPr sz="11400" spc="-60">
                <a:solidFill>
                  <a:srgbClr val="274A46"/>
                </a:solidFill>
                <a:latin typeface="Segoe UI" panose="020B0502040204020203" pitchFamily="34" charset="0"/>
                <a:cs typeface="Segoe UI" panose="020B0502040204020203" pitchFamily="34" charset="0"/>
              </a:rPr>
              <a:t>feedback</a:t>
            </a:r>
            <a:endParaRPr sz="1140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FD6A1513-86AC-DA4F-898B-47C450765579}"/>
              </a:ext>
            </a:extLst>
          </p:cNvPr>
          <p:cNvSpPr>
            <a:spLocks noGrp="1"/>
          </p:cNvSpPr>
          <p:nvPr>
            <p:ph type="sldNum" sz="quarter" idx="12"/>
          </p:nvPr>
        </p:nvSpPr>
        <p:spPr/>
        <p:txBody>
          <a:bodyPr/>
          <a:lstStyle/>
          <a:p>
            <a:fld id="{9BAC8279-8CB5-4B43-9F60-F14DDFE43274}" type="slidenum">
              <a:rPr lang="en-US"/>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290709"/>
            <a:ext cx="1607820" cy="574040"/>
          </a:xfrm>
          <a:prstGeom prst="rect">
            <a:avLst/>
          </a:prstGeom>
        </p:spPr>
        <p:txBody>
          <a:bodyPr vert="horz" wrap="square" lIns="0" tIns="12700" rIns="0" bIns="0" rtlCol="0">
            <a:spAutoFit/>
          </a:bodyPr>
          <a:lstStyle/>
          <a:p>
            <a:pPr marL="12700">
              <a:lnSpc>
                <a:spcPct val="100000"/>
              </a:lnSpc>
              <a:spcBef>
                <a:spcPts val="100"/>
              </a:spcBef>
            </a:pPr>
            <a:r>
              <a:rPr sz="3600" b="1" spc="-20">
                <a:solidFill>
                  <a:srgbClr val="000000"/>
                </a:solidFill>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p:txBody>
      </p:sp>
      <p:sp>
        <p:nvSpPr>
          <p:cNvPr id="4" name="object 4"/>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5" name="object 5"/>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graphicFrame>
        <p:nvGraphicFramePr>
          <p:cNvPr id="8" name="object 4">
            <a:extLst>
              <a:ext uri="{FF2B5EF4-FFF2-40B4-BE49-F238E27FC236}">
                <a16:creationId xmlns:a16="http://schemas.microsoft.com/office/drawing/2014/main" id="{133B011F-5F9D-E74B-80A8-36F543992470}"/>
              </a:ext>
            </a:extLst>
          </p:cNvPr>
          <p:cNvGraphicFramePr>
            <a:graphicFrameLocks noGrp="1"/>
          </p:cNvGraphicFramePr>
          <p:nvPr>
            <p:extLst>
              <p:ext uri="{D42A27DB-BD31-4B8C-83A1-F6EECF244321}">
                <p14:modId xmlns:p14="http://schemas.microsoft.com/office/powerpoint/2010/main" val="1806688247"/>
              </p:ext>
            </p:extLst>
          </p:nvPr>
        </p:nvGraphicFramePr>
        <p:xfrm>
          <a:off x="685800" y="3468103"/>
          <a:ext cx="13258800" cy="2312908"/>
        </p:xfrm>
        <a:graphic>
          <a:graphicData uri="http://schemas.openxmlformats.org/drawingml/2006/table">
            <a:tbl>
              <a:tblPr firstRow="1" bandRow="1">
                <a:tableStyleId>{2D5ABB26-0587-4C30-8999-92F81FD0307C}</a:tableStyleId>
              </a:tblPr>
              <a:tblGrid>
                <a:gridCol w="2243455">
                  <a:extLst>
                    <a:ext uri="{9D8B030D-6E8A-4147-A177-3AD203B41FA5}">
                      <a16:colId xmlns:a16="http://schemas.microsoft.com/office/drawing/2014/main" val="20000"/>
                    </a:ext>
                  </a:extLst>
                </a:gridCol>
                <a:gridCol w="5411470">
                  <a:extLst>
                    <a:ext uri="{9D8B030D-6E8A-4147-A177-3AD203B41FA5}">
                      <a16:colId xmlns:a16="http://schemas.microsoft.com/office/drawing/2014/main" val="20001"/>
                    </a:ext>
                  </a:extLst>
                </a:gridCol>
                <a:gridCol w="5603875">
                  <a:extLst>
                    <a:ext uri="{9D8B030D-6E8A-4147-A177-3AD203B41FA5}">
                      <a16:colId xmlns:a16="http://schemas.microsoft.com/office/drawing/2014/main" val="20002"/>
                    </a:ext>
                  </a:extLst>
                </a:gridCol>
              </a:tblGrid>
              <a:tr h="462572">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1</a:t>
                      </a:r>
                      <a:r>
                        <a:rPr sz="1800" b="1" i="0" spc="-5">
                          <a:solidFill>
                            <a:srgbClr val="FFFFFF"/>
                          </a:solidFill>
                          <a:latin typeface="Segoe UI Semibold" panose="020B0502040204020203" pitchFamily="34" charset="0"/>
                          <a:cs typeface="Segoe UI Semibold" panose="020B0502040204020203" pitchFamily="34" charset="0"/>
                        </a:rPr>
                        <a:t>5</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8345">
                        <a:lnSpc>
                          <a:spcPct val="100000"/>
                        </a:lnSpc>
                        <a:spcBef>
                          <a:spcPts val="695"/>
                        </a:spcBef>
                      </a:pPr>
                      <a:r>
                        <a:rPr lang="en-US" sz="1800" b="1" i="0" spc="-15">
                          <a:solidFill>
                            <a:srgbClr val="FFFFFF"/>
                          </a:solidFill>
                          <a:latin typeface="Segoe UI Semibold" panose="020B0502040204020203" pitchFamily="34" charset="0"/>
                          <a:cs typeface="Segoe UI Semibold" panose="020B0502040204020203" pitchFamily="34" charset="0"/>
                        </a:rPr>
                        <a:t>Introduction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80264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Mentee Slides, Prompt</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680"/>
                        </a:spcBef>
                      </a:pPr>
                      <a:r>
                        <a:rPr lang="en-US" sz="1800" b="1" i="0" spc="-5">
                          <a:solidFill>
                            <a:srgbClr val="FFFFFF"/>
                          </a:solidFill>
                          <a:latin typeface="Segoe UI Semibold" panose="020B0502040204020203" pitchFamily="34" charset="0"/>
                          <a:cs typeface="Segoe UI Semibold" panose="020B0502040204020203" pitchFamily="34" charset="0"/>
                        </a:rPr>
                        <a:t>2</a:t>
                      </a:r>
                      <a:r>
                        <a:rPr sz="1800" b="1" i="0" spc="-5">
                          <a:solidFill>
                            <a:srgbClr val="FFFFFF"/>
                          </a:solidFill>
                          <a:latin typeface="Segoe UI Semibold" panose="020B0502040204020203" pitchFamily="34" charset="0"/>
                          <a:cs typeface="Segoe UI Semibold" panose="020B0502040204020203" pitchFamily="34" charset="0"/>
                        </a:rPr>
                        <a:t>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6360" marB="0">
                    <a:solidFill>
                      <a:srgbClr val="274A46"/>
                    </a:solidFill>
                  </a:tcPr>
                </a:tc>
                <a:tc>
                  <a:txBody>
                    <a:bodyPr/>
                    <a:lstStyle/>
                    <a:p>
                      <a:pPr marL="728345">
                        <a:lnSpc>
                          <a:spcPct val="100000"/>
                        </a:lnSpc>
                        <a:spcBef>
                          <a:spcPts val="680"/>
                        </a:spcBef>
                      </a:pPr>
                      <a:r>
                        <a:rPr lang="en-US" sz="1800" b="1" i="0">
                          <a:solidFill>
                            <a:srgbClr val="FFFFFF"/>
                          </a:solidFill>
                          <a:latin typeface="Segoe UI Semibold" panose="020B0502040204020203" pitchFamily="34" charset="0"/>
                          <a:cs typeface="Segoe UI Semibold" panose="020B0502040204020203" pitchFamily="34" charset="0"/>
                        </a:rPr>
                        <a:t>Video 1: How can I do this strategically?</a:t>
                      </a:r>
                      <a:endParaRPr sz="1800" b="1" i="0">
                        <a:latin typeface="Segoe UI Semibold" panose="020B0502040204020203" pitchFamily="34" charset="0"/>
                        <a:cs typeface="Segoe UI Semibold" panose="020B0502040204020203" pitchFamily="34" charset="0"/>
                      </a:endParaRPr>
                    </a:p>
                  </a:txBody>
                  <a:tcPr marL="0" marR="0" marT="86360" marB="0">
                    <a:solidFill>
                      <a:srgbClr val="274A46"/>
                    </a:solidFill>
                  </a:tcPr>
                </a:tc>
                <a:tc>
                  <a:txBody>
                    <a:bodyPr/>
                    <a:lstStyle/>
                    <a:p>
                      <a:pPr marL="802640">
                        <a:lnSpc>
                          <a:spcPct val="100000"/>
                        </a:lnSpc>
                        <a:spcBef>
                          <a:spcPts val="715"/>
                        </a:spcBef>
                      </a:pPr>
                      <a:r>
                        <a:rPr lang="en-US" sz="1800" b="1" i="0" spc="-5">
                          <a:solidFill>
                            <a:srgbClr val="FFFFFF"/>
                          </a:solidFill>
                          <a:latin typeface="Segoe UI Semibold" panose="020B0502040204020203" pitchFamily="34" charset="0"/>
                          <a:cs typeface="Segoe UI Semibold" panose="020B0502040204020203" pitchFamily="34" charset="0"/>
                        </a:rPr>
                        <a:t>Self-regulation Video</a:t>
                      </a:r>
                      <a:endParaRPr sz="1800" b="1" i="0">
                        <a:latin typeface="Segoe UI Semibold" panose="020B0502040204020203" pitchFamily="34" charset="0"/>
                        <a:cs typeface="Segoe UI Semibold" panose="020B0502040204020203" pitchFamily="34" charset="0"/>
                      </a:endParaRPr>
                    </a:p>
                  </a:txBody>
                  <a:tcPr marL="0" marR="0" marT="90805" marB="0">
                    <a:solidFill>
                      <a:srgbClr val="274A46"/>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40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834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Collab Exercise: Am I up to the challenge?</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802640">
                        <a:lnSpc>
                          <a:spcPct val="100000"/>
                        </a:lnSpc>
                        <a:spcBef>
                          <a:spcPts val="770"/>
                        </a:spcBef>
                      </a:pPr>
                      <a:r>
                        <a:rPr lang="en-US" sz="1800" b="1" i="0" spc="-5">
                          <a:solidFill>
                            <a:srgbClr val="FFFFFF"/>
                          </a:solidFill>
                          <a:latin typeface="Segoe UI Semibold" panose="020B0502040204020203" pitchFamily="34" charset="0"/>
                          <a:cs typeface="Segoe UI Semibold" panose="020B0502040204020203" pitchFamily="34" charset="0"/>
                        </a:rPr>
                        <a:t>Mentee Slides, Activity</a:t>
                      </a:r>
                      <a:endParaRPr sz="1800" b="1" i="0">
                        <a:latin typeface="Segoe UI Semibold" panose="020B0502040204020203" pitchFamily="34" charset="0"/>
                        <a:cs typeface="Segoe UI Semibold" panose="020B0502040204020203" pitchFamily="34" charset="0"/>
                      </a:endParaRPr>
                    </a:p>
                  </a:txBody>
                  <a:tcPr marL="0" marR="0" marT="97790" marB="0">
                    <a:solidFill>
                      <a:srgbClr val="008575"/>
                    </a:solidFill>
                  </a:tcPr>
                </a:tc>
                <a:extLst>
                  <a:ext uri="{0D108BD9-81ED-4DB2-BD59-A6C34878D82A}">
                    <a16:rowId xmlns:a16="http://schemas.microsoft.com/office/drawing/2014/main" val="10004"/>
                  </a:ext>
                </a:extLst>
              </a:tr>
              <a:tr h="462584">
                <a:tc>
                  <a:txBody>
                    <a:bodyPr/>
                    <a:lstStyle/>
                    <a:p>
                      <a:pPr marL="463550">
                        <a:lnSpc>
                          <a:spcPct val="100000"/>
                        </a:lnSpc>
                        <a:spcBef>
                          <a:spcPts val="695"/>
                        </a:spcBef>
                      </a:pPr>
                      <a:r>
                        <a:rPr lang="en-US" sz="1800" b="1" i="0" spc="-5">
                          <a:solidFill>
                            <a:schemeClr val="bg1"/>
                          </a:solidFill>
                          <a:latin typeface="Segoe UI Semibold" panose="020B0502040204020203" pitchFamily="34" charset="0"/>
                          <a:cs typeface="Segoe UI Semibold" panose="020B0502040204020203" pitchFamily="34" charset="0"/>
                        </a:rPr>
                        <a:t>2</a:t>
                      </a:r>
                      <a:r>
                        <a:rPr sz="1800" b="1" i="0" spc="-5">
                          <a:solidFill>
                            <a:schemeClr val="bg1"/>
                          </a:solidFill>
                          <a:latin typeface="Segoe UI Semibold" panose="020B0502040204020203" pitchFamily="34" charset="0"/>
                          <a:cs typeface="Segoe UI Semibold" panose="020B0502040204020203" pitchFamily="34" charset="0"/>
                        </a:rPr>
                        <a:t>0</a:t>
                      </a:r>
                      <a:r>
                        <a:rPr sz="1800" b="1" i="0" spc="-10">
                          <a:solidFill>
                            <a:schemeClr val="bg1"/>
                          </a:solidFill>
                          <a:latin typeface="Segoe UI Semibold" panose="020B0502040204020203" pitchFamily="34" charset="0"/>
                          <a:cs typeface="Segoe UI Semibold" panose="020B0502040204020203" pitchFamily="34" charset="0"/>
                        </a:rPr>
                        <a:t> </a:t>
                      </a:r>
                      <a:r>
                        <a:rPr sz="1800" b="1" i="0" spc="-5">
                          <a:solidFill>
                            <a:schemeClr val="bg1"/>
                          </a:solidFill>
                          <a:latin typeface="Segoe UI Semibold" panose="020B0502040204020203" pitchFamily="34" charset="0"/>
                          <a:cs typeface="Segoe UI Semibold" panose="020B0502040204020203" pitchFamily="34" charset="0"/>
                        </a:rPr>
                        <a:t>min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274A46"/>
                    </a:solidFill>
                  </a:tcPr>
                </a:tc>
                <a:tc>
                  <a:txBody>
                    <a:bodyPr/>
                    <a:lstStyle/>
                    <a:p>
                      <a:pPr marL="728345">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Video 2: What can I do to get through this?</a:t>
                      </a:r>
                      <a:endParaRPr sz="1800" b="1" i="0">
                        <a:latin typeface="Segoe UI Semibold" panose="020B0502040204020203" pitchFamily="34" charset="0"/>
                        <a:cs typeface="Segoe UI Semibold" panose="020B0502040204020203" pitchFamily="34" charset="0"/>
                      </a:endParaRPr>
                    </a:p>
                  </a:txBody>
                  <a:tcPr marL="0" marR="0" marT="88265" marB="0">
                    <a:solidFill>
                      <a:srgbClr val="274A46"/>
                    </a:solidFill>
                  </a:tcPr>
                </a:tc>
                <a:tc>
                  <a:txBody>
                    <a:bodyPr/>
                    <a:lstStyle/>
                    <a:p>
                      <a:pPr marL="802640">
                        <a:lnSpc>
                          <a:spcPct val="100000"/>
                        </a:lnSpc>
                        <a:spcBef>
                          <a:spcPts val="695"/>
                        </a:spcBef>
                      </a:pPr>
                      <a:r>
                        <a:rPr lang="en-US" sz="1800" b="1" i="0" spc="-15">
                          <a:solidFill>
                            <a:srgbClr val="FFFFFF"/>
                          </a:solidFill>
                          <a:latin typeface="Segoe UI Semibold" panose="020B0502040204020203" pitchFamily="34" charset="0"/>
                          <a:cs typeface="Segoe UI Semibold" panose="020B0502040204020203" pitchFamily="34" charset="0"/>
                        </a:rPr>
                        <a:t>Emotional Intelligence Video</a:t>
                      </a:r>
                      <a:endParaRPr sz="1800" b="1" i="0">
                        <a:latin typeface="Segoe UI Semibold" panose="020B0502040204020203" pitchFamily="34" charset="0"/>
                        <a:cs typeface="Segoe UI Semibold" panose="020B0502040204020203" pitchFamily="34" charset="0"/>
                      </a:endParaRPr>
                    </a:p>
                  </a:txBody>
                  <a:tcPr marL="0" marR="0" marT="88265" marB="0">
                    <a:solidFill>
                      <a:srgbClr val="274A46"/>
                    </a:solidFill>
                  </a:tcPr>
                </a:tc>
                <a:extLst>
                  <a:ext uri="{0D108BD9-81ED-4DB2-BD59-A6C34878D82A}">
                    <a16:rowId xmlns:a16="http://schemas.microsoft.com/office/drawing/2014/main" val="10005"/>
                  </a:ext>
                </a:extLst>
              </a:tr>
              <a:tr h="462584">
                <a:tc>
                  <a:txBody>
                    <a:bodyPr/>
                    <a:lstStyle/>
                    <a:p>
                      <a:pPr marL="463550">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20 min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128475"/>
                    </a:solidFill>
                  </a:tcPr>
                </a:tc>
                <a:tc>
                  <a:txBody>
                    <a:bodyPr/>
                    <a:lstStyle/>
                    <a:p>
                      <a:pPr marL="728345">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Wrap up and discussion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128475"/>
                    </a:solidFill>
                  </a:tcPr>
                </a:tc>
                <a:tc>
                  <a:txBody>
                    <a:bodyPr/>
                    <a:lstStyle/>
                    <a:p>
                      <a:pPr marL="802640">
                        <a:lnSpc>
                          <a:spcPct val="100000"/>
                        </a:lnSpc>
                        <a:spcBef>
                          <a:spcPts val="695"/>
                        </a:spcBef>
                      </a:pPr>
                      <a:r>
                        <a:rPr lang="en-US" sz="1800" b="1" i="0" dirty="0">
                          <a:solidFill>
                            <a:schemeClr val="bg1"/>
                          </a:solidFill>
                          <a:latin typeface="Segoe UI Semibold" panose="020B0502040204020203" pitchFamily="34" charset="0"/>
                          <a:cs typeface="Segoe UI Semibold" panose="020B0502040204020203" pitchFamily="34" charset="0"/>
                        </a:rPr>
                        <a:t>Post-survey</a:t>
                      </a:r>
                      <a:endParaRPr sz="1800" b="1" i="0" dirty="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128475"/>
                    </a:solidFill>
                  </a:tcPr>
                </a:tc>
                <a:extLst>
                  <a:ext uri="{0D108BD9-81ED-4DB2-BD59-A6C34878D82A}">
                    <a16:rowId xmlns:a16="http://schemas.microsoft.com/office/drawing/2014/main" val="3666164673"/>
                  </a:ext>
                </a:extLst>
              </a:tr>
            </a:tbl>
          </a:graphicData>
        </a:graphic>
      </p:graphicFrame>
      <p:sp>
        <p:nvSpPr>
          <p:cNvPr id="10" name="Slide Number Placeholder 9">
            <a:extLst>
              <a:ext uri="{FF2B5EF4-FFF2-40B4-BE49-F238E27FC236}">
                <a16:creationId xmlns:a16="http://schemas.microsoft.com/office/drawing/2014/main" id="{039F0AA9-1F70-6E4D-B819-AECB5F44FE25}"/>
              </a:ext>
            </a:extLst>
          </p:cNvPr>
          <p:cNvSpPr>
            <a:spLocks noGrp="1"/>
          </p:cNvSpPr>
          <p:nvPr>
            <p:ph type="sldNum" sz="quarter" idx="12"/>
          </p:nvPr>
        </p:nvSpPr>
        <p:spPr/>
        <p:txBody>
          <a:bodyPr/>
          <a:lstStyle/>
          <a:p>
            <a:fld id="{9BAC8279-8CB5-4B43-9F60-F14DDFE43274}" type="slidenum">
              <a:rPr lang="en-US"/>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099" y="1308100"/>
            <a:ext cx="3361019"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 </a:t>
            </a:r>
            <a:br>
              <a:rPr lang="en-US" sz="3600" b="1" spc="-25" dirty="0">
                <a:solidFill>
                  <a:srgbClr val="FFFFFF"/>
                </a:solidFill>
                <a:latin typeface="Segoe UI Semibold" panose="020B0502040204020203" pitchFamily="34" charset="0"/>
                <a:cs typeface="Segoe UI Semibold" panose="020B0502040204020203" pitchFamily="34" charset="0"/>
              </a:rPr>
            </a:br>
            <a:r>
              <a:rPr lang="en-US" sz="3600" b="1" spc="-25" dirty="0">
                <a:solidFill>
                  <a:srgbClr val="FFFFFF"/>
                </a:solidFill>
                <a:latin typeface="Segoe UI Semibold" panose="020B0502040204020203" pitchFamily="34" charset="0"/>
                <a:cs typeface="Segoe UI Semibold" panose="020B0502040204020203" pitchFamily="34" charset="0"/>
              </a:rPr>
              <a:t>Am I up to the challenge?</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3412344"/>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Remember… an archaeologist asked you for help! Given a building outline, place scanners that cover the interior. This is known as the “Art Gallery” problem: where do you place “guards” in a simple polygon so that all walls are protected?</a:t>
            </a:r>
          </a:p>
        </p:txBody>
      </p:sp>
      <p:pic>
        <p:nvPicPr>
          <p:cNvPr id="11" name="Picture 10">
            <a:extLst>
              <a:ext uri="{FF2B5EF4-FFF2-40B4-BE49-F238E27FC236}">
                <a16:creationId xmlns:a16="http://schemas.microsoft.com/office/drawing/2014/main" id="{724EA5AC-27A3-6740-988A-92DDCB9D00CF}"/>
              </a:ext>
            </a:extLst>
          </p:cNvPr>
          <p:cNvPicPr>
            <a:picLocks noChangeAspect="1"/>
          </p:cNvPicPr>
          <p:nvPr/>
        </p:nvPicPr>
        <p:blipFill>
          <a:blip r:embed="rId3">
            <a:clrChange>
              <a:clrFrom>
                <a:srgbClr val="263A5F"/>
              </a:clrFrom>
              <a:clrTo>
                <a:srgbClr val="263A5F">
                  <a:alpha val="0"/>
                </a:srgbClr>
              </a:clrTo>
            </a:clrChange>
            <a:extLst>
              <a:ext uri="{28A0092B-C50C-407E-A947-70E740481C1C}">
                <a14:useLocalDpi xmlns:a14="http://schemas.microsoft.com/office/drawing/2010/main" val="0"/>
              </a:ext>
            </a:extLst>
          </a:blip>
          <a:stretch>
            <a:fillRect/>
          </a:stretch>
        </p:blipFill>
        <p:spPr>
          <a:xfrm>
            <a:off x="8223824" y="235246"/>
            <a:ext cx="5497949" cy="4352544"/>
          </a:xfrm>
          <a:prstGeom prst="rect">
            <a:avLst/>
          </a:prstGeom>
        </p:spPr>
      </p:pic>
      <p:sp>
        <p:nvSpPr>
          <p:cNvPr id="4" name="Slide Number Placeholder 3">
            <a:extLst>
              <a:ext uri="{FF2B5EF4-FFF2-40B4-BE49-F238E27FC236}">
                <a16:creationId xmlns:a16="http://schemas.microsoft.com/office/drawing/2014/main" id="{41660E52-D3AE-384B-A204-34482868872A}"/>
              </a:ext>
            </a:extLst>
          </p:cNvPr>
          <p:cNvSpPr>
            <a:spLocks noGrp="1"/>
          </p:cNvSpPr>
          <p:nvPr>
            <p:ph type="sldNum" sz="quarter" idx="11"/>
          </p:nvPr>
        </p:nvSpPr>
        <p:spPr/>
        <p:txBody>
          <a:bodyPr/>
          <a:lstStyle/>
          <a:p>
            <a:fld id="{EA54778E-4E51-5441-9EBB-208B74909D2B}" type="slidenum">
              <a:rPr lang="en-US"/>
              <a:pPr/>
              <a:t>62</a:t>
            </a:fld>
            <a:endParaRPr lang="en-US"/>
          </a:p>
        </p:txBody>
      </p:sp>
    </p:spTree>
    <p:extLst>
      <p:ext uri="{BB962C8B-B14F-4D97-AF65-F5344CB8AC3E}">
        <p14:creationId xmlns:p14="http://schemas.microsoft.com/office/powerpoint/2010/main" val="4275639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857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74A46"/>
          </a:solidFill>
        </p:spPr>
        <p:txBody>
          <a:bodyPr wrap="square" lIns="0" tIns="0" rIns="0" bIns="0" rtlCol="0"/>
          <a:lstStyle/>
          <a:p>
            <a:endParaRPr/>
          </a:p>
        </p:txBody>
      </p:sp>
      <p:sp>
        <p:nvSpPr>
          <p:cNvPr id="7" name="object 7"/>
          <p:cNvSpPr txBox="1">
            <a:spLocks noGrp="1"/>
          </p:cNvSpPr>
          <p:nvPr>
            <p:ph sz="half" idx="3"/>
          </p:nvPr>
        </p:nvSpPr>
        <p:spPr>
          <a:xfrm>
            <a:off x="7819770" y="383307"/>
            <a:ext cx="6277230" cy="7096815"/>
          </a:xfrm>
          <a:prstGeom prst="rect">
            <a:avLst/>
          </a:prstGeom>
        </p:spPr>
        <p:txBody>
          <a:bodyPr vert="horz" wrap="square" lIns="0" tIns="43180" rIns="0" bIns="0" rtlCol="0">
            <a:spAutoFit/>
          </a:bodyPr>
          <a:lstStyle/>
          <a:p>
            <a:pPr marL="309880" marR="238125" indent="-297180">
              <a:lnSpc>
                <a:spcPts val="2200"/>
              </a:lnSpc>
              <a:spcBef>
                <a:spcPts val="340"/>
              </a:spcBef>
              <a:buAutoNum type="alphaUcPeriod"/>
              <a:tabLst>
                <a:tab pos="301625"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b="1" spc="-20">
                <a:latin typeface="Segoe UI Semibold" panose="020B0502040204020203" pitchFamily="34" charset="0"/>
                <a:cs typeface="Segoe UI Semibold" panose="020B0502040204020203" pitchFamily="34" charset="0"/>
              </a:rPr>
              <a:t>like </a:t>
            </a:r>
            <a:r>
              <a:rPr b="1" spc="-15">
                <a:latin typeface="Segoe UI Semibold" panose="020B0502040204020203" pitchFamily="34" charset="0"/>
                <a:cs typeface="Segoe UI Semibold" panose="020B0502040204020203" pitchFamily="34" charset="0"/>
              </a:rPr>
              <a:t>to create </a:t>
            </a:r>
            <a:r>
              <a:rPr b="1">
                <a:latin typeface="Segoe UI Semibold" panose="020B0502040204020203" pitchFamily="34" charset="0"/>
                <a:cs typeface="Segoe UI Semibold" panose="020B0502040204020203" pitchFamily="34" charset="0"/>
              </a:rPr>
              <a:t>a </a:t>
            </a:r>
            <a:r>
              <a:rPr b="1" spc="-5">
                <a:latin typeface="Segoe UI Semibold" panose="020B0502040204020203" pitchFamily="34" charset="0"/>
                <a:cs typeface="Segoe UI Semibold" panose="020B0502040204020203" pitchFamily="34" charset="0"/>
              </a:rPr>
              <a:t>game plan </a:t>
            </a:r>
            <a:r>
              <a:rPr b="1" spc="-10">
                <a:latin typeface="Segoe UI Semibold" panose="020B0502040204020203" pitchFamily="34" charset="0"/>
                <a:cs typeface="Segoe UI Semibold" panose="020B0502040204020203" pitchFamily="34" charset="0"/>
              </a:rPr>
              <a:t>before </a:t>
            </a:r>
            <a:r>
              <a:rPr b="1" spc="-5">
                <a:latin typeface="Segoe UI Semibold" panose="020B0502040204020203" pitchFamily="34" charset="0"/>
                <a:cs typeface="Segoe UI Semibold" panose="020B0502040204020203" pitchFamily="34" charset="0"/>
              </a:rPr>
              <a:t>jumping </a:t>
            </a:r>
            <a:r>
              <a:rPr b="1" spc="-10">
                <a:latin typeface="Segoe UI Semibold" panose="020B0502040204020203" pitchFamily="34" charset="0"/>
                <a:cs typeface="Segoe UI Semibold" panose="020B0502040204020203" pitchFamily="34" charset="0"/>
              </a:rPr>
              <a:t>into </a:t>
            </a:r>
            <a:r>
              <a:rPr b="1">
                <a:latin typeface="Segoe UI Semibold" panose="020B0502040204020203" pitchFamily="34" charset="0"/>
                <a:cs typeface="Segoe UI Semibold" panose="020B0502040204020203" pitchFamily="34" charset="0"/>
              </a:rPr>
              <a:t>a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complex</a:t>
            </a:r>
            <a:r>
              <a:rPr b="1" spc="-10">
                <a:latin typeface="Segoe UI Semibold" panose="020B0502040204020203" pitchFamily="34" charset="0"/>
                <a:cs typeface="Segoe UI Semibold" panose="020B0502040204020203" pitchFamily="34" charset="0"/>
              </a:rPr>
              <a:t> project.</a:t>
            </a:r>
          </a:p>
          <a:p>
            <a:pPr marL="285115" marR="277495" indent="-285115">
              <a:lnSpc>
                <a:spcPts val="2200"/>
              </a:lnSpc>
              <a:spcBef>
                <a:spcPts val="2200"/>
              </a:spcBef>
              <a:buAutoNum type="alphaUcPeriod"/>
              <a:tabLst>
                <a:tab pos="285115"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lang="en-US" b="1" spc="-20">
                <a:latin typeface="Segoe UI Semibold" panose="020B0502040204020203" pitchFamily="34" charset="0"/>
                <a:cs typeface="Segoe UI Semibold" panose="020B0502040204020203" pitchFamily="34" charset="0"/>
              </a:rPr>
              <a:t>tend</a:t>
            </a:r>
            <a:r>
              <a:rPr b="1" spc="-20">
                <a:latin typeface="Segoe UI Semibold" panose="020B0502040204020203" pitchFamily="34" charset="0"/>
                <a:cs typeface="Segoe UI Semibold" panose="020B0502040204020203" pitchFamily="34" charset="0"/>
              </a:rPr>
              <a:t> </a:t>
            </a:r>
            <a:r>
              <a:rPr b="1" spc="-15">
                <a:latin typeface="Segoe UI Semibold" panose="020B0502040204020203" pitchFamily="34" charset="0"/>
                <a:cs typeface="Segoe UI Semibold" panose="020B0502040204020203" pitchFamily="34" charset="0"/>
              </a:rPr>
              <a:t>to </a:t>
            </a:r>
            <a:r>
              <a:rPr b="1">
                <a:latin typeface="Segoe UI Semibold" panose="020B0502040204020203" pitchFamily="34" charset="0"/>
                <a:cs typeface="Segoe UI Semibold" panose="020B0502040204020203" pitchFamily="34" charset="0"/>
              </a:rPr>
              <a:t>engage </a:t>
            </a:r>
            <a:r>
              <a:rPr b="1" spc="-5">
                <a:latin typeface="Segoe UI Semibold" panose="020B0502040204020203" pitchFamily="34" charset="0"/>
                <a:cs typeface="Segoe UI Semibold" panose="020B0502040204020203" pitchFamily="34" charset="0"/>
              </a:rPr>
              <a:t>in </a:t>
            </a:r>
            <a:r>
              <a:rPr lang="en-US" b="1" spc="-5">
                <a:latin typeface="Segoe UI Semibold" panose="020B0502040204020203" pitchFamily="34" charset="0"/>
                <a:cs typeface="Segoe UI Semibold" panose="020B0502040204020203" pitchFamily="34" charset="0"/>
              </a:rPr>
              <a:t>haphazard </a:t>
            </a:r>
            <a:r>
              <a:rPr b="1" spc="-10">
                <a:latin typeface="Segoe UI Semibold" panose="020B0502040204020203" pitchFamily="34" charset="0"/>
                <a:cs typeface="Segoe UI Semibold" panose="020B0502040204020203" pitchFamily="34" charset="0"/>
              </a:rPr>
              <a:t>guesswork </a:t>
            </a:r>
            <a:r>
              <a:rPr b="1" spc="-5">
                <a:latin typeface="Segoe UI Semibold" panose="020B0502040204020203" pitchFamily="34" charset="0"/>
                <a:cs typeface="Segoe UI Semibold" panose="020B0502040204020203" pitchFamily="34" charset="0"/>
              </a:rPr>
              <a:t>rather </a:t>
            </a:r>
            <a:br>
              <a:rPr lang="en-US" b="1" spc="-5">
                <a:latin typeface="Segoe UI Semibold" panose="020B0502040204020203" pitchFamily="34" charset="0"/>
                <a:cs typeface="Segoe UI Semibold" panose="020B0502040204020203" pitchFamily="34" charset="0"/>
              </a:rPr>
            </a:br>
            <a:r>
              <a:rPr lang="en-US" b="1" spc="-5">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than </a:t>
            </a:r>
            <a:r>
              <a:rPr lang="en-US" b="1" spc="-10">
                <a:latin typeface="Segoe UI Semibold" panose="020B0502040204020203" pitchFamily="34" charset="0"/>
                <a:cs typeface="Segoe UI Semibold" panose="020B0502040204020203" pitchFamily="34" charset="0"/>
              </a:rPr>
              <a:t>systematically try approaches and write </a:t>
            </a:r>
            <a:br>
              <a:rPr lang="en-US" b="1" spc="-10">
                <a:latin typeface="Segoe UI Semibold" panose="020B0502040204020203" pitchFamily="34" charset="0"/>
                <a:cs typeface="Segoe UI Semibold" panose="020B0502040204020203" pitchFamily="34" charset="0"/>
              </a:rPr>
            </a:br>
            <a:r>
              <a:rPr lang="en-US" b="1" spc="-10">
                <a:latin typeface="Segoe UI Semibold" panose="020B0502040204020203" pitchFamily="34" charset="0"/>
                <a:cs typeface="Segoe UI Semibold" panose="020B0502040204020203" pitchFamily="34" charset="0"/>
              </a:rPr>
              <a:t> down their outcomes</a:t>
            </a:r>
            <a:r>
              <a:rPr b="1" spc="-10">
                <a:latin typeface="Segoe UI Semibold" panose="020B0502040204020203" pitchFamily="34" charset="0"/>
                <a:cs typeface="Segoe UI Semibold" panose="020B0502040204020203" pitchFamily="34" charset="0"/>
              </a:rPr>
              <a:t>.</a:t>
            </a:r>
          </a:p>
          <a:p>
            <a:pPr marL="289560" marR="5080" indent="-289560">
              <a:lnSpc>
                <a:spcPts val="2200"/>
              </a:lnSpc>
              <a:spcBef>
                <a:spcPts val="2200"/>
              </a:spcBef>
              <a:buAutoNum type="alphaUcPeriod"/>
              <a:tabLst>
                <a:tab pos="289560"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b="1" spc="-5">
                <a:latin typeface="Segoe UI Semibold" panose="020B0502040204020203" pitchFamily="34" charset="0"/>
                <a:cs typeface="Segoe UI Semibold" panose="020B0502040204020203" pitchFamily="34" charset="0"/>
              </a:rPr>
              <a:t>can </a:t>
            </a:r>
            <a:r>
              <a:rPr b="1" spc="-10">
                <a:latin typeface="Segoe UI Semibold" panose="020B0502040204020203" pitchFamily="34" charset="0"/>
                <a:cs typeface="Segoe UI Semibold" panose="020B0502040204020203" pitchFamily="34" charset="0"/>
              </a:rPr>
              <a:t>step back </a:t>
            </a:r>
            <a:r>
              <a:rPr b="1">
                <a:latin typeface="Segoe UI Semibold" panose="020B0502040204020203" pitchFamily="34" charset="0"/>
                <a:cs typeface="Segoe UI Semibold" panose="020B0502040204020203" pitchFamily="34" charset="0"/>
              </a:rPr>
              <a:t>and </a:t>
            </a:r>
            <a:r>
              <a:rPr b="1" spc="-10">
                <a:latin typeface="Segoe UI Semibold" panose="020B0502040204020203" pitchFamily="34" charset="0"/>
                <a:cs typeface="Segoe UI Semibold" panose="020B0502040204020203" pitchFamily="34" charset="0"/>
              </a:rPr>
              <a:t>troubleshoot </a:t>
            </a:r>
            <a:r>
              <a:rPr b="1">
                <a:latin typeface="Segoe UI Semibold" panose="020B0502040204020203" pitchFamily="34" charset="0"/>
                <a:cs typeface="Segoe UI Semibold" panose="020B0502040204020203" pitchFamily="34" charset="0"/>
              </a:rPr>
              <a:t>how I am </a:t>
            </a:r>
            <a:r>
              <a:rPr b="1" spc="-5">
                <a:latin typeface="Segoe UI Semibold" panose="020B0502040204020203" pitchFamily="34" charset="0"/>
                <a:cs typeface="Segoe UI Semibold" panose="020B0502040204020203" pitchFamily="34" charset="0"/>
              </a:rPr>
              <a:t>thinking  </a:t>
            </a:r>
            <a:br>
              <a:rPr lang="en-US" b="1" spc="-5">
                <a:latin typeface="Segoe UI Semibold" panose="020B0502040204020203" pitchFamily="34" charset="0"/>
                <a:cs typeface="Segoe UI Semibold" panose="020B0502040204020203" pitchFamily="34" charset="0"/>
              </a:rPr>
            </a:br>
            <a:r>
              <a:rPr lang="en-US" b="1" spc="-5">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about a</a:t>
            </a:r>
            <a:r>
              <a:rPr b="1" spc="-5">
                <a:latin typeface="Segoe UI Semibold" panose="020B0502040204020203" pitchFamily="34" charset="0"/>
                <a:cs typeface="Segoe UI Semibold" panose="020B0502040204020203" pitchFamily="34" charset="0"/>
              </a:rPr>
              <a:t> </a:t>
            </a:r>
            <a:r>
              <a:rPr b="1" spc="-10">
                <a:latin typeface="Segoe UI Semibold" panose="020B0502040204020203" pitchFamily="34" charset="0"/>
                <a:cs typeface="Segoe UI Semibold" panose="020B0502040204020203" pitchFamily="34" charset="0"/>
              </a:rPr>
              <a:t>project.</a:t>
            </a:r>
          </a:p>
          <a:p>
            <a:pPr marL="293370" marR="281305" indent="-293370">
              <a:lnSpc>
                <a:spcPts val="2200"/>
              </a:lnSpc>
              <a:spcBef>
                <a:spcPts val="2200"/>
              </a:spcBef>
              <a:buAutoNum type="alphaUcPeriod"/>
              <a:tabLst>
                <a:tab pos="293370"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b="1" spc="-5">
                <a:latin typeface="Segoe UI Semibold" panose="020B0502040204020203" pitchFamily="34" charset="0"/>
                <a:cs typeface="Segoe UI Semibold" panose="020B0502040204020203" pitchFamily="34" charset="0"/>
              </a:rPr>
              <a:t>can spend </a:t>
            </a:r>
            <a:r>
              <a:rPr b="1">
                <a:latin typeface="Segoe UI Semibold" panose="020B0502040204020203" pitchFamily="34" charset="0"/>
                <a:cs typeface="Segoe UI Semibold" panose="020B0502040204020203" pitchFamily="34" charset="0"/>
              </a:rPr>
              <a:t>hours </a:t>
            </a:r>
            <a:r>
              <a:rPr b="1" spc="-5">
                <a:latin typeface="Segoe UI Semibold" panose="020B0502040204020203" pitchFamily="34" charset="0"/>
                <a:cs typeface="Segoe UI Semibold" panose="020B0502040204020203" pitchFamily="34" charset="0"/>
              </a:rPr>
              <a:t>on something, come </a:t>
            </a:r>
            <a:r>
              <a:rPr b="1">
                <a:latin typeface="Segoe UI Semibold" panose="020B0502040204020203" pitchFamily="34" charset="0"/>
                <a:cs typeface="Segoe UI Semibold" panose="020B0502040204020203" pitchFamily="34" charset="0"/>
              </a:rPr>
              <a:t>up empty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handed, and not </a:t>
            </a:r>
            <a:r>
              <a:rPr b="1" spc="-5">
                <a:latin typeface="Segoe UI Semibold" panose="020B0502040204020203" pitchFamily="34" charset="0"/>
                <a:cs typeface="Segoe UI Semibold" panose="020B0502040204020203" pitchFamily="34" charset="0"/>
              </a:rPr>
              <a:t>know </a:t>
            </a:r>
            <a:r>
              <a:rPr b="1">
                <a:latin typeface="Segoe UI Semibold" panose="020B0502040204020203" pitchFamily="34" charset="0"/>
                <a:cs typeface="Segoe UI Semibold" panose="020B0502040204020203" pitchFamily="34" charset="0"/>
              </a:rPr>
              <a:t>how I </a:t>
            </a:r>
            <a:r>
              <a:rPr b="1" spc="-5">
                <a:latin typeface="Segoe UI Semibold" panose="020B0502040204020203" pitchFamily="34" charset="0"/>
                <a:cs typeface="Segoe UI Semibold" panose="020B0502040204020203" pitchFamily="34" charset="0"/>
              </a:rPr>
              <a:t>spent the</a:t>
            </a:r>
            <a:r>
              <a:rPr b="1" spc="-50">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time.</a:t>
            </a:r>
          </a:p>
          <a:p>
            <a:pPr marL="250190" marR="258445" indent="-238125">
              <a:lnSpc>
                <a:spcPts val="2200"/>
              </a:lnSpc>
              <a:spcBef>
                <a:spcPts val="2200"/>
              </a:spcBef>
              <a:buAutoNum type="alphaUcPeriod"/>
              <a:tabLst>
                <a:tab pos="262890"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ask </a:t>
            </a:r>
            <a:r>
              <a:rPr b="1" spc="-5">
                <a:latin typeface="Segoe UI Semibold" panose="020B0502040204020203" pitchFamily="34" charset="0"/>
                <a:cs typeface="Segoe UI Semibold" panose="020B0502040204020203" pitchFamily="34" charset="0"/>
              </a:rPr>
              <a:t>other people </a:t>
            </a:r>
            <a:r>
              <a:rPr b="1" spc="-15">
                <a:latin typeface="Segoe UI Semibold" panose="020B0502040204020203" pitchFamily="34" charset="0"/>
                <a:cs typeface="Segoe UI Semibold" panose="020B0502040204020203" pitchFamily="34" charset="0"/>
              </a:rPr>
              <a:t>to </a:t>
            </a:r>
            <a:r>
              <a:rPr b="1" spc="5">
                <a:latin typeface="Segoe UI Semibold" panose="020B0502040204020203" pitchFamily="34" charset="0"/>
                <a:cs typeface="Segoe UI Semibold" panose="020B0502040204020203" pitchFamily="34" charset="0"/>
              </a:rPr>
              <a:t>observe </a:t>
            </a:r>
            <a:r>
              <a:rPr b="1" spc="-5">
                <a:latin typeface="Segoe UI Semibold" panose="020B0502040204020203" pitchFamily="34" charset="0"/>
                <a:cs typeface="Segoe UI Semibold" panose="020B0502040204020203" pitchFamily="34" charset="0"/>
              </a:rPr>
              <a:t>me </a:t>
            </a:r>
            <a:r>
              <a:rPr b="1">
                <a:latin typeface="Segoe UI Semibold" panose="020B0502040204020203" pitchFamily="34" charset="0"/>
                <a:cs typeface="Segoe UI Semibold" panose="020B0502040204020203" pitchFamily="34" charset="0"/>
              </a:rPr>
              <a:t>and </a:t>
            </a:r>
            <a:r>
              <a:rPr b="1" spc="-10">
                <a:latin typeface="Segoe UI Semibold" panose="020B0502040204020203" pitchFamily="34" charset="0"/>
                <a:cs typeface="Segoe UI Semibold" panose="020B0502040204020203" pitchFamily="34" charset="0"/>
              </a:rPr>
              <a:t>reflect back  </a:t>
            </a:r>
            <a:br>
              <a:rPr lang="en-US" b="1" spc="-10">
                <a:latin typeface="Segoe UI Semibold" panose="020B0502040204020203" pitchFamily="34" charset="0"/>
                <a:cs typeface="Segoe UI Semibold" panose="020B0502040204020203" pitchFamily="34" charset="0"/>
              </a:rPr>
            </a:br>
            <a:r>
              <a:rPr lang="en-US" b="1" spc="-10">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what </a:t>
            </a:r>
            <a:r>
              <a:rPr b="1" spc="-5">
                <a:latin typeface="Segoe UI Semibold" panose="020B0502040204020203" pitchFamily="34" charset="0"/>
                <a:cs typeface="Segoe UI Semibold" panose="020B0502040204020203" pitchFamily="34" charset="0"/>
              </a:rPr>
              <a:t>they see me doing/not</a:t>
            </a:r>
            <a:r>
              <a:rPr b="1" spc="-15">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doing.</a:t>
            </a:r>
          </a:p>
          <a:p>
            <a:pPr marL="234315" marR="330835" indent="-234315">
              <a:lnSpc>
                <a:spcPts val="2200"/>
              </a:lnSpc>
              <a:spcBef>
                <a:spcPts val="2200"/>
              </a:spcBef>
              <a:buAutoNum type="alphaUcPeriod"/>
              <a:tabLst>
                <a:tab pos="234315"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b="1" spc="-5">
                <a:latin typeface="Segoe UI Semibold" panose="020B0502040204020203" pitchFamily="34" charset="0"/>
                <a:cs typeface="Segoe UI Semibold" panose="020B0502040204020203" pitchFamily="34" charset="0"/>
              </a:rPr>
              <a:t>spend </a:t>
            </a:r>
            <a:r>
              <a:rPr b="1" spc="-15">
                <a:latin typeface="Segoe UI Semibold" panose="020B0502040204020203" pitchFamily="34" charset="0"/>
                <a:cs typeface="Segoe UI Semibold" panose="020B0502040204020203" pitchFamily="34" charset="0"/>
              </a:rPr>
              <a:t>more </a:t>
            </a:r>
            <a:r>
              <a:rPr b="1" spc="-5">
                <a:latin typeface="Segoe UI Semibold" panose="020B0502040204020203" pitchFamily="34" charset="0"/>
                <a:cs typeface="Segoe UI Semibold" panose="020B0502040204020203" pitchFamily="34" charset="0"/>
              </a:rPr>
              <a:t>time rehashing </a:t>
            </a:r>
            <a:r>
              <a:rPr b="1">
                <a:latin typeface="Segoe UI Semibold" panose="020B0502040204020203" pitchFamily="34" charset="0"/>
                <a:cs typeface="Segoe UI Semibold" panose="020B0502040204020203" pitchFamily="34" charset="0"/>
              </a:rPr>
              <a:t>what happened </a:t>
            </a:r>
            <a:r>
              <a:rPr b="1" spc="-5">
                <a:latin typeface="Segoe UI Semibold" panose="020B0502040204020203" pitchFamily="34" charset="0"/>
                <a:cs typeface="Segoe UI Semibold" panose="020B0502040204020203" pitchFamily="34" charset="0"/>
              </a:rPr>
              <a:t>in </a:t>
            </a:r>
            <a:r>
              <a:rPr b="1">
                <a:latin typeface="Segoe UI Semibold" panose="020B0502040204020203" pitchFamily="34" charset="0"/>
                <a:cs typeface="Segoe UI Semibold" panose="020B0502040204020203" pitchFamily="34" charset="0"/>
              </a:rPr>
              <a:t>a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a:t>
            </a:r>
            <a:r>
              <a:rPr b="1" spc="-10">
                <a:latin typeface="Segoe UI Semibold" panose="020B0502040204020203" pitchFamily="34" charset="0"/>
                <a:cs typeface="Segoe UI Semibold" panose="020B0502040204020203" pitchFamily="34" charset="0"/>
              </a:rPr>
              <a:t>feedback </a:t>
            </a:r>
            <a:r>
              <a:rPr b="1" spc="-5">
                <a:latin typeface="Segoe UI Semibold" panose="020B0502040204020203" pitchFamily="34" charset="0"/>
                <a:cs typeface="Segoe UI Semibold" panose="020B0502040204020203" pitchFamily="34" charset="0"/>
              </a:rPr>
              <a:t>session rather than moving </a:t>
            </a:r>
            <a:r>
              <a:rPr b="1">
                <a:latin typeface="Segoe UI Semibold" panose="020B0502040204020203" pitchFamily="34" charset="0"/>
                <a:cs typeface="Segoe UI Semibold" panose="020B0502040204020203" pitchFamily="34" charset="0"/>
              </a:rPr>
              <a:t>ahead </a:t>
            </a:r>
            <a:r>
              <a:rPr b="1" spc="-5">
                <a:latin typeface="Segoe UI Semibold" panose="020B0502040204020203" pitchFamily="34" charset="0"/>
                <a:cs typeface="Segoe UI Semibold" panose="020B0502040204020203" pitchFamily="34" charset="0"/>
              </a:rPr>
              <a:t>on  </a:t>
            </a:r>
            <a:br>
              <a:rPr lang="en-US" b="1" spc="-5">
                <a:latin typeface="Segoe UI Semibold" panose="020B0502040204020203" pitchFamily="34" charset="0"/>
                <a:cs typeface="Segoe UI Semibold" panose="020B0502040204020203" pitchFamily="34" charset="0"/>
              </a:rPr>
            </a:br>
            <a:r>
              <a:rPr lang="en-US" b="1" spc="-5">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revising my </a:t>
            </a:r>
            <a:r>
              <a:rPr b="1" spc="15">
                <a:latin typeface="Segoe UI Semibold" panose="020B0502040204020203" pitchFamily="34" charset="0"/>
                <a:cs typeface="Segoe UI Semibold" panose="020B0502040204020203" pitchFamily="34" charset="0"/>
              </a:rPr>
              <a:t>work.</a:t>
            </a:r>
            <a:endParaRPr lang="en-US" b="1" spc="15">
              <a:latin typeface="Segoe UI Semibold" panose="020B0502040204020203" pitchFamily="34" charset="0"/>
              <a:cs typeface="Segoe UI Semibold" panose="020B0502040204020203" pitchFamily="34" charset="0"/>
            </a:endParaRPr>
          </a:p>
          <a:p>
            <a:pPr marL="234315" marR="330835" indent="-234315">
              <a:lnSpc>
                <a:spcPts val="2200"/>
              </a:lnSpc>
              <a:spcBef>
                <a:spcPts val="2200"/>
              </a:spcBef>
              <a:buAutoNum type="alphaUcPeriod"/>
              <a:tabLst>
                <a:tab pos="234315" algn="l"/>
              </a:tabLst>
            </a:pPr>
            <a:r>
              <a:rPr lang="en-US" b="1" spc="15">
                <a:latin typeface="Segoe UI Semibold" panose="020B0502040204020203" pitchFamily="34" charset="0"/>
                <a:cs typeface="Segoe UI Semibold" panose="020B0502040204020203" pitchFamily="34" charset="0"/>
              </a:rPr>
              <a:t> I find it hard to keep my motivation when I hit a </a:t>
            </a:r>
            <a:br>
              <a:rPr lang="en-US" b="1" spc="15">
                <a:latin typeface="Segoe UI Semibold" panose="020B0502040204020203" pitchFamily="34" charset="0"/>
                <a:cs typeface="Segoe UI Semibold" panose="020B0502040204020203" pitchFamily="34" charset="0"/>
              </a:rPr>
            </a:br>
            <a:r>
              <a:rPr lang="en-US" b="1" spc="15">
                <a:latin typeface="Segoe UI Semibold" panose="020B0502040204020203" pitchFamily="34" charset="0"/>
                <a:cs typeface="Segoe UI Semibold" panose="020B0502040204020203" pitchFamily="34" charset="0"/>
              </a:rPr>
              <a:t> setback.</a:t>
            </a:r>
          </a:p>
          <a:p>
            <a:pPr marL="234315" marR="330835" indent="-234315">
              <a:lnSpc>
                <a:spcPts val="2200"/>
              </a:lnSpc>
              <a:spcBef>
                <a:spcPts val="2200"/>
              </a:spcBef>
              <a:buAutoNum type="alphaUcPeriod"/>
              <a:tabLst>
                <a:tab pos="234315" algn="l"/>
              </a:tabLst>
            </a:pPr>
            <a:r>
              <a:rPr lang="en-US" b="1" spc="15">
                <a:latin typeface="Segoe UI Semibold" panose="020B0502040204020203" pitchFamily="34" charset="0"/>
                <a:cs typeface="Segoe UI Semibold" panose="020B0502040204020203" pitchFamily="34" charset="0"/>
              </a:rPr>
              <a:t> I spend a lot of energy worrying about </a:t>
            </a:r>
            <a:br>
              <a:rPr lang="en-US" b="1" spc="15">
                <a:latin typeface="Segoe UI Semibold" panose="020B0502040204020203" pitchFamily="34" charset="0"/>
                <a:cs typeface="Segoe UI Semibold" panose="020B0502040204020203" pitchFamily="34" charset="0"/>
              </a:rPr>
            </a:br>
            <a:r>
              <a:rPr lang="en-US" b="1" spc="15">
                <a:latin typeface="Segoe UI Semibold" panose="020B0502040204020203" pitchFamily="34" charset="0"/>
                <a:cs typeface="Segoe UI Semibold" panose="020B0502040204020203" pitchFamily="34" charset="0"/>
              </a:rPr>
              <a:t> deadlines.</a:t>
            </a:r>
            <a:endParaRPr b="1" spc="15">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9" name="object 9"/>
          <p:cNvSpPr/>
          <p:nvPr/>
        </p:nvSpPr>
        <p:spPr>
          <a:xfrm>
            <a:off x="40171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0" name="object 10"/>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txBox="1"/>
          <p:nvPr/>
        </p:nvSpPr>
        <p:spPr>
          <a:xfrm>
            <a:off x="805106" y="4331146"/>
            <a:ext cx="987425" cy="299720"/>
          </a:xfrm>
          <a:prstGeom prst="rect">
            <a:avLst/>
          </a:prstGeom>
        </p:spPr>
        <p:txBody>
          <a:bodyPr vert="horz" wrap="square" lIns="0" tIns="12700" rIns="0" bIns="0" rtlCol="0">
            <a:spAutoFit/>
          </a:bodyPr>
          <a:lstStyle/>
          <a:p>
            <a:pPr marL="12700">
              <a:lnSpc>
                <a:spcPct val="100000"/>
              </a:lnSpc>
              <a:spcBef>
                <a:spcPts val="100"/>
              </a:spcBef>
            </a:pPr>
            <a:r>
              <a:rPr sz="1800" b="1" spc="-15">
                <a:solidFill>
                  <a:srgbClr val="FFFFFF"/>
                </a:solidFill>
                <a:latin typeface="Segoe UI Semibold" panose="020B0502040204020203" pitchFamily="34" charset="0"/>
                <a:cs typeface="Segoe UI Semibold" panose="020B0502040204020203" pitchFamily="34" charset="0"/>
              </a:rPr>
              <a:t>More</a:t>
            </a:r>
            <a:r>
              <a:rPr sz="1800" b="1" spc="-7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4" name="object 14"/>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chemeClr val="bg1"/>
                </a:solidFill>
                <a:latin typeface="Segoe UI" panose="020B0502040204020203" pitchFamily="34" charset="0"/>
                <a:cs typeface="Segoe UI" panose="020B0502040204020203" pitchFamily="34" charset="0"/>
              </a:rPr>
              <a:t>5</a:t>
            </a:r>
            <a:r>
              <a:rPr sz="2800" spc="-85">
                <a:solidFill>
                  <a:schemeClr val="bg1"/>
                </a:solidFill>
                <a:latin typeface="Segoe UI" panose="020B0502040204020203" pitchFamily="34" charset="0"/>
                <a:cs typeface="Segoe UI" panose="020B0502040204020203" pitchFamily="34" charset="0"/>
              </a:rPr>
              <a:t> </a:t>
            </a:r>
            <a:r>
              <a:rPr sz="2800" spc="-55">
                <a:solidFill>
                  <a:schemeClr val="bg1"/>
                </a:solidFill>
                <a:latin typeface="Segoe UI" panose="020B0502040204020203" pitchFamily="34" charset="0"/>
                <a:cs typeface="Segoe UI" panose="020B0502040204020203" pitchFamily="34" charset="0"/>
              </a:rPr>
              <a:t>min</a:t>
            </a:r>
            <a:endParaRPr sz="2800">
              <a:solidFill>
                <a:schemeClr val="bg1"/>
              </a:solidFill>
              <a:latin typeface="Segoe UI" panose="020B0502040204020203" pitchFamily="34" charset="0"/>
              <a:cs typeface="Segoe UI" panose="020B0502040204020203" pitchFamily="34" charset="0"/>
            </a:endParaRPr>
          </a:p>
        </p:txBody>
      </p:sp>
      <p:sp>
        <p:nvSpPr>
          <p:cNvPr id="12" name="object 12"/>
          <p:cNvSpPr txBox="1"/>
          <p:nvPr/>
        </p:nvSpPr>
        <p:spPr>
          <a:xfrm>
            <a:off x="4136406" y="4331146"/>
            <a:ext cx="855980"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Less</a:t>
            </a:r>
            <a:r>
              <a:rPr sz="1800" b="1" spc="-8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7" name="Title 16">
            <a:extLst>
              <a:ext uri="{FF2B5EF4-FFF2-40B4-BE49-F238E27FC236}">
                <a16:creationId xmlns:a16="http://schemas.microsoft.com/office/drawing/2014/main" id="{515F1047-D05A-9047-8046-6201A80B061E}"/>
              </a:ext>
            </a:extLst>
          </p:cNvPr>
          <p:cNvSpPr>
            <a:spLocks noGrp="1"/>
          </p:cNvSpPr>
          <p:nvPr>
            <p:ph type="title"/>
          </p:nvPr>
        </p:nvSpPr>
        <p:spPr/>
        <p:txBody>
          <a:bodyPr/>
          <a:lstStyle/>
          <a:p>
            <a:endParaRPr lang="en-US"/>
          </a:p>
        </p:txBody>
      </p:sp>
      <p:sp>
        <p:nvSpPr>
          <p:cNvPr id="18" name="object 4">
            <a:extLst>
              <a:ext uri="{FF2B5EF4-FFF2-40B4-BE49-F238E27FC236}">
                <a16:creationId xmlns:a16="http://schemas.microsoft.com/office/drawing/2014/main" id="{D1FE3F37-175C-BF44-95FB-0A88CC886BDA}"/>
              </a:ext>
            </a:extLst>
          </p:cNvPr>
          <p:cNvSpPr txBox="1"/>
          <p:nvPr/>
        </p:nvSpPr>
        <p:spPr>
          <a:xfrm>
            <a:off x="673100" y="1295276"/>
            <a:ext cx="5878318" cy="2209066"/>
          </a:xfrm>
          <a:prstGeom prst="rect">
            <a:avLst/>
          </a:prstGeom>
        </p:spPr>
        <p:txBody>
          <a:bodyPr vert="horz" wrap="square" lIns="0" tIns="83820" rIns="0" bIns="0" rtlCol="0">
            <a:spAutoFit/>
          </a:bodyPr>
          <a:lstStyle/>
          <a:p>
            <a:pPr marL="12700" marR="1886585">
              <a:lnSpc>
                <a:spcPts val="3800"/>
              </a:lnSpc>
              <a:spcBef>
                <a:spcPts val="660"/>
              </a:spcBef>
            </a:pPr>
            <a:r>
              <a:rPr sz="3600" b="1" spc="-30" dirty="0">
                <a:latin typeface="Segoe UI Semibold" panose="020B0502040204020203" pitchFamily="34" charset="0"/>
                <a:cs typeface="Segoe UI Semibold" panose="020B0502040204020203" pitchFamily="34" charset="0"/>
              </a:rPr>
              <a:t>Explore</a:t>
            </a:r>
            <a:r>
              <a:rPr sz="3600" b="1" spc="-100" dirty="0">
                <a:latin typeface="Segoe UI Semibold" panose="020B0502040204020203" pitchFamily="34" charset="0"/>
                <a:cs typeface="Segoe UI Semibold" panose="020B0502040204020203" pitchFamily="34" charset="0"/>
              </a:rPr>
              <a:t> </a:t>
            </a:r>
            <a:r>
              <a:rPr lang="en-US" sz="3600" b="1" spc="-5" dirty="0">
                <a:latin typeface="Segoe UI Semibold" panose="020B0502040204020203" pitchFamily="34" charset="0"/>
                <a:cs typeface="Segoe UI Semibold" panose="020B0502040204020203" pitchFamily="34" charset="0"/>
              </a:rPr>
              <a:t>challenge</a:t>
            </a:r>
          </a:p>
          <a:p>
            <a:pPr marL="12700" marR="1886585">
              <a:lnSpc>
                <a:spcPts val="3800"/>
              </a:lnSpc>
              <a:spcBef>
                <a:spcPts val="660"/>
              </a:spcBef>
            </a:pPr>
            <a:r>
              <a:rPr lang="en-US" sz="3600" b="1" spc="-25" dirty="0">
                <a:solidFill>
                  <a:srgbClr val="128475"/>
                </a:solidFill>
                <a:latin typeface="Segoe UI Semibold" panose="020B0502040204020203" pitchFamily="34" charset="0"/>
                <a:cs typeface="Segoe UI Semibold" panose="020B0502040204020203" pitchFamily="34" charset="0"/>
              </a:rPr>
              <a:t>prompts</a:t>
            </a:r>
            <a:endParaRPr sz="3600" b="1" dirty="0">
              <a:solidFill>
                <a:srgbClr val="128475"/>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Read each statement and decide if it is something  “more like” or “less like” you. Then, record the letter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in the column of your answer.</a:t>
            </a:r>
          </a:p>
        </p:txBody>
      </p:sp>
      <p:sp>
        <p:nvSpPr>
          <p:cNvPr id="15" name="Slide Number Placeholder 14">
            <a:extLst>
              <a:ext uri="{FF2B5EF4-FFF2-40B4-BE49-F238E27FC236}">
                <a16:creationId xmlns:a16="http://schemas.microsoft.com/office/drawing/2014/main" id="{74BF8191-9BEA-9449-AE66-DF8D72026715}"/>
              </a:ext>
            </a:extLst>
          </p:cNvPr>
          <p:cNvSpPr>
            <a:spLocks noGrp="1"/>
          </p:cNvSpPr>
          <p:nvPr>
            <p:ph type="sldNum" sz="quarter" idx="12"/>
          </p:nvPr>
        </p:nvSpPr>
        <p:spPr/>
        <p:txBody>
          <a:bodyPr/>
          <a:lstStyle/>
          <a:p>
            <a:fld id="{9BAC8279-8CB5-4B43-9F60-F14DDFE43274}" type="slidenum">
              <a:rPr lang="en-US"/>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8" y="1301372"/>
            <a:ext cx="7023102" cy="1059264"/>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Explore challenge</a:t>
            </a:r>
            <a:r>
              <a:rPr sz="3600" b="1" spc="-25" dirty="0">
                <a:solidFill>
                  <a:srgbClr val="FFFFFF"/>
                </a:solidFill>
                <a:latin typeface="Segoe UI Semibold" panose="020B0502040204020203" pitchFamily="34" charset="0"/>
                <a:cs typeface="Segoe UI Semibold" panose="020B0502040204020203" pitchFamily="34" charset="0"/>
              </a:rPr>
              <a:t> </a:t>
            </a:r>
            <a:r>
              <a:rPr lang="en-US" sz="3600" b="1" spc="-35" dirty="0">
                <a:solidFill>
                  <a:srgbClr val="2AE0CA"/>
                </a:solidFill>
                <a:latin typeface="Segoe UI Semibold" panose="020B0502040204020203" pitchFamily="34" charset="0"/>
                <a:cs typeface="Segoe UI Semibold" panose="020B0502040204020203" pitchFamily="34" charset="0"/>
              </a:rPr>
              <a:t>cohort discussion</a:t>
            </a:r>
            <a:endParaRPr sz="3600" b="1" dirty="0">
              <a:solidFill>
                <a:srgbClr val="2AE0CA"/>
              </a:solidFill>
              <a:latin typeface="Segoe UI Semibold" panose="020B0502040204020203" pitchFamily="34" charset="0"/>
              <a:cs typeface="Segoe UI Semibold" panose="020B0502040204020203" pitchFamily="34" charset="0"/>
            </a:endParaRPr>
          </a:p>
        </p:txBody>
      </p:sp>
      <p:sp>
        <p:nvSpPr>
          <p:cNvPr id="12" name="object 6">
            <a:extLst>
              <a:ext uri="{FF2B5EF4-FFF2-40B4-BE49-F238E27FC236}">
                <a16:creationId xmlns:a16="http://schemas.microsoft.com/office/drawing/2014/main" id="{36019F27-0D50-0841-920F-4EFB2C2CD226}"/>
              </a:ext>
            </a:extLst>
          </p:cNvPr>
          <p:cNvSpPr txBox="1"/>
          <p:nvPr/>
        </p:nvSpPr>
        <p:spPr>
          <a:xfrm>
            <a:off x="7588250" y="1358503"/>
            <a:ext cx="6066155" cy="2454518"/>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What was interesting or surprising to you about the prompts?</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Did you find yourself analyzing your process for approaching a problem?</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Do you come up with a plan before you start programming?</a:t>
            </a:r>
          </a:p>
        </p:txBody>
      </p:sp>
      <p:sp>
        <p:nvSpPr>
          <p:cNvPr id="3" name="Slide Number Placeholder 2">
            <a:extLst>
              <a:ext uri="{FF2B5EF4-FFF2-40B4-BE49-F238E27FC236}">
                <a16:creationId xmlns:a16="http://schemas.microsoft.com/office/drawing/2014/main" id="{EB5D4B3C-D4E1-D547-83A7-BB999F08A113}"/>
              </a:ext>
            </a:extLst>
          </p:cNvPr>
          <p:cNvSpPr>
            <a:spLocks noGrp="1"/>
          </p:cNvSpPr>
          <p:nvPr>
            <p:ph type="sldNum" sz="quarter" idx="11"/>
          </p:nvPr>
        </p:nvSpPr>
        <p:spPr/>
        <p:txBody>
          <a:bodyPr/>
          <a:lstStyle/>
          <a:p>
            <a:fld id="{EA54778E-4E51-5441-9EBB-208B74909D2B}" type="slidenum">
              <a:rPr lang="en-US"/>
              <a:pPr/>
              <a:t>64</a:t>
            </a:fld>
            <a:endParaRPr lang="en-US"/>
          </a:p>
        </p:txBody>
      </p:sp>
    </p:spTree>
    <p:extLst>
      <p:ext uri="{BB962C8B-B14F-4D97-AF65-F5344CB8AC3E}">
        <p14:creationId xmlns:p14="http://schemas.microsoft.com/office/powerpoint/2010/main" val="620459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8575"/>
          </a:solidFill>
        </p:spPr>
        <p:txBody>
          <a:bodyPr wrap="square" lIns="0" tIns="0" rIns="0" bIns="0" rtlCol="0"/>
          <a:lstStyle/>
          <a:p>
            <a:endParaRPr/>
          </a:p>
        </p:txBody>
      </p:sp>
      <p:sp>
        <p:nvSpPr>
          <p:cNvPr id="3" name="object 3"/>
          <p:cNvSpPr txBox="1"/>
          <p:nvPr/>
        </p:nvSpPr>
        <p:spPr>
          <a:xfrm>
            <a:off x="673100" y="6043644"/>
            <a:ext cx="3594100"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45">
                <a:solidFill>
                  <a:srgbClr val="FFFFFF"/>
                </a:solidFill>
                <a:latin typeface="Segoe UI Semibold" panose="020B0502040204020203" pitchFamily="34" charset="0"/>
                <a:cs typeface="Segoe UI Semibold" panose="020B0502040204020203" pitchFamily="34" charset="0"/>
              </a:rPr>
              <a:t>How can I do </a:t>
            </a:r>
            <a:br>
              <a:rPr lang="en-US" sz="3600" b="1" spc="-45">
                <a:solidFill>
                  <a:srgbClr val="FFFFFF"/>
                </a:solidFill>
                <a:latin typeface="Segoe UI Semibold" panose="020B0502040204020203" pitchFamily="34" charset="0"/>
                <a:cs typeface="Segoe UI Semibold" panose="020B0502040204020203" pitchFamily="34" charset="0"/>
              </a:rPr>
            </a:br>
            <a:r>
              <a:rPr lang="en-US" sz="3600" b="1" spc="-45">
                <a:solidFill>
                  <a:srgbClr val="FFFFFF"/>
                </a:solidFill>
                <a:latin typeface="Segoe UI Semibold" panose="020B0502040204020203" pitchFamily="34" charset="0"/>
                <a:cs typeface="Segoe UI Semibold" panose="020B0502040204020203" pitchFamily="34" charset="0"/>
              </a:rPr>
              <a:t>this strategically?</a:t>
            </a:r>
            <a:r>
              <a:rPr sz="3600" b="1" spc="-45">
                <a:solidFill>
                  <a:srgbClr val="FFFFFF"/>
                </a:solidFill>
                <a:latin typeface="Segoe UI Semibold" panose="020B0502040204020203" pitchFamily="34" charset="0"/>
                <a:cs typeface="Segoe UI Semibold" panose="020B0502040204020203" pitchFamily="34" charset="0"/>
              </a:rPr>
              <a:t>  </a:t>
            </a:r>
            <a:r>
              <a:rPr sz="3600" b="1" spc="-20">
                <a:solidFill>
                  <a:srgbClr val="2FE4D0"/>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74A46"/>
          </a:solidFill>
        </p:spPr>
        <p:txBody>
          <a:bodyPr wrap="square" lIns="0" tIns="0" rIns="0" bIns="0" rtlCol="0"/>
          <a:lstStyle/>
          <a:p>
            <a:endParaRPr/>
          </a:p>
        </p:txBody>
      </p:sp>
      <p:sp>
        <p:nvSpPr>
          <p:cNvPr id="5" name="object 5"/>
          <p:cNvSpPr txBox="1"/>
          <p:nvPr/>
        </p:nvSpPr>
        <p:spPr>
          <a:xfrm>
            <a:off x="4309965" y="6100347"/>
            <a:ext cx="4708526" cy="1966308"/>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One </a:t>
            </a:r>
            <a:r>
              <a:rPr sz="1800" b="1" spc="-5">
                <a:solidFill>
                  <a:srgbClr val="FFFFFF"/>
                </a:solidFill>
                <a:latin typeface="Segoe UI Semibold" panose="020B0502040204020203" pitchFamily="34" charset="0"/>
                <a:cs typeface="Segoe UI Semibold" panose="020B0502040204020203" pitchFamily="34" charset="0"/>
              </a:rPr>
              <a:t>thing that can </a:t>
            </a:r>
            <a:r>
              <a:rPr sz="1800" b="1">
                <a:solidFill>
                  <a:srgbClr val="FFFFFF"/>
                </a:solidFill>
                <a:latin typeface="Segoe UI Semibold" panose="020B0502040204020203" pitchFamily="34" charset="0"/>
                <a:cs typeface="Segoe UI Semibold" panose="020B0502040204020203" pitchFamily="34" charset="0"/>
              </a:rPr>
              <a:t>help us </a:t>
            </a:r>
            <a:r>
              <a:rPr sz="1800" b="1" spc="-15">
                <a:solidFill>
                  <a:srgbClr val="FFFFFF"/>
                </a:solidFill>
                <a:latin typeface="Segoe UI Semibold" panose="020B0502040204020203" pitchFamily="34" charset="0"/>
                <a:cs typeface="Segoe UI Semibold" panose="020B0502040204020203" pitchFamily="34" charset="0"/>
              </a:rPr>
              <a:t>to </a:t>
            </a:r>
            <a:r>
              <a:rPr sz="1800" b="1" spc="-5">
                <a:solidFill>
                  <a:srgbClr val="FFFFFF"/>
                </a:solidFill>
                <a:latin typeface="Segoe UI Semibold" panose="020B0502040204020203" pitchFamily="34" charset="0"/>
                <a:cs typeface="Segoe UI Semibold" panose="020B0502040204020203" pitchFamily="34" charset="0"/>
              </a:rPr>
              <a:t>push </a:t>
            </a:r>
            <a:r>
              <a:rPr sz="1800" b="1" spc="-10">
                <a:solidFill>
                  <a:srgbClr val="FFFFFF"/>
                </a:solidFill>
                <a:latin typeface="Segoe UI Semibold" panose="020B0502040204020203" pitchFamily="34" charset="0"/>
                <a:cs typeface="Segoe UI Semibold" panose="020B0502040204020203" pitchFamily="34" charset="0"/>
              </a:rPr>
              <a:t>through </a:t>
            </a:r>
            <a:br>
              <a:rPr lang="en-US" sz="1800" b="1" spc="-10">
                <a:solidFill>
                  <a:srgbClr val="FFFFFF"/>
                </a:solidFill>
                <a:latin typeface="Segoe UI Semibold" panose="020B0502040204020203" pitchFamily="34" charset="0"/>
                <a:cs typeface="Segoe UI Semibold" panose="020B0502040204020203" pitchFamily="34" charset="0"/>
              </a:rPr>
            </a:br>
            <a:r>
              <a:rPr sz="1800" b="1">
                <a:solidFill>
                  <a:srgbClr val="FFFFFF"/>
                </a:solidFill>
                <a:latin typeface="Segoe UI Semibold" panose="020B0502040204020203" pitchFamily="34" charset="0"/>
                <a:cs typeface="Segoe UI Semibold" panose="020B0502040204020203" pitchFamily="34" charset="0"/>
              </a:rPr>
              <a:t>a </a:t>
            </a:r>
            <a:r>
              <a:rPr sz="1800" b="1" spc="-5">
                <a:solidFill>
                  <a:srgbClr val="FFFFFF"/>
                </a:solidFill>
                <a:latin typeface="Segoe UI Semibold" panose="020B0502040204020203" pitchFamily="34" charset="0"/>
                <a:cs typeface="Segoe UI Semibold" panose="020B0502040204020203" pitchFamily="34" charset="0"/>
              </a:rPr>
              <a:t>challenging </a:t>
            </a:r>
            <a:r>
              <a:rPr sz="1800" b="1" spc="-10">
                <a:solidFill>
                  <a:srgbClr val="FFFFFF"/>
                </a:solidFill>
                <a:latin typeface="Segoe UI Semibold" panose="020B0502040204020203" pitchFamily="34" charset="0"/>
                <a:cs typeface="Segoe UI Semibold" panose="020B0502040204020203" pitchFamily="34" charset="0"/>
              </a:rPr>
              <a:t>project </a:t>
            </a:r>
            <a:r>
              <a:rPr sz="1800" b="1" spc="-5">
                <a:solidFill>
                  <a:srgbClr val="FFFFFF"/>
                </a:solidFill>
                <a:latin typeface="Segoe UI Semibold" panose="020B0502040204020203" pitchFamily="34" charset="0"/>
                <a:cs typeface="Segoe UI Semibold" panose="020B0502040204020203" pitchFamily="34" charset="0"/>
              </a:rPr>
              <a:t>is the </a:t>
            </a:r>
            <a:r>
              <a:rPr sz="1800" b="1">
                <a:solidFill>
                  <a:srgbClr val="FFFFFF"/>
                </a:solidFill>
                <a:latin typeface="Segoe UI Semibold" panose="020B0502040204020203" pitchFamily="34" charset="0"/>
                <a:cs typeface="Segoe UI Semibold" panose="020B0502040204020203" pitchFamily="34" charset="0"/>
              </a:rPr>
              <a:t>ability </a:t>
            </a:r>
            <a:r>
              <a:rPr sz="1800" b="1" spc="-10">
                <a:solidFill>
                  <a:srgbClr val="FFFFFF"/>
                </a:solidFill>
                <a:latin typeface="Segoe UI Semibold" panose="020B0502040204020203" pitchFamily="34" charset="0"/>
                <a:cs typeface="Segoe UI Semibold" panose="020B0502040204020203" pitchFamily="34" charset="0"/>
              </a:rPr>
              <a:t>to step </a:t>
            </a:r>
            <a:r>
              <a:rPr sz="1800" b="1" spc="-5">
                <a:solidFill>
                  <a:srgbClr val="FFFFFF"/>
                </a:solidFill>
                <a:latin typeface="Segoe UI Semibold" panose="020B0502040204020203" pitchFamily="34" charset="0"/>
                <a:cs typeface="Segoe UI Semibold" panose="020B0502040204020203" pitchFamily="34" charset="0"/>
              </a:rPr>
              <a:t>outside </a:t>
            </a:r>
            <a:r>
              <a:rPr sz="1800" b="1" spc="-25">
                <a:solidFill>
                  <a:srgbClr val="FFFFFF"/>
                </a:solidFill>
                <a:latin typeface="Segoe UI Semibold" panose="020B0502040204020203" pitchFamily="34" charset="0"/>
                <a:cs typeface="Segoe UI Semibold" panose="020B0502040204020203" pitchFamily="34" charset="0"/>
              </a:rPr>
              <a:t>of </a:t>
            </a:r>
            <a:r>
              <a:rPr sz="1800" b="1" spc="-5">
                <a:solidFill>
                  <a:srgbClr val="FFFFFF"/>
                </a:solidFill>
                <a:latin typeface="Segoe UI Semibold" panose="020B0502040204020203" pitchFamily="34" charset="0"/>
                <a:cs typeface="Segoe UI Semibold" panose="020B0502040204020203" pitchFamily="34" charset="0"/>
              </a:rPr>
              <a:t>our own thinking </a:t>
            </a:r>
            <a:r>
              <a:rPr sz="1800" b="1">
                <a:solidFill>
                  <a:srgbClr val="FFFFFF"/>
                </a:solidFill>
                <a:latin typeface="Segoe UI Semibold" panose="020B0502040204020203" pitchFamily="34" charset="0"/>
                <a:cs typeface="Segoe UI Semibold" panose="020B0502040204020203" pitchFamily="34" charset="0"/>
              </a:rPr>
              <a:t>and </a:t>
            </a:r>
            <a:r>
              <a:rPr sz="1800" b="1" spc="-5">
                <a:solidFill>
                  <a:srgbClr val="FFFFFF"/>
                </a:solidFill>
                <a:latin typeface="Segoe UI Semibold" panose="020B0502040204020203" pitchFamily="34" charset="0"/>
                <a:cs typeface="Segoe UI Semibold" panose="020B0502040204020203" pitchFamily="34" charset="0"/>
              </a:rPr>
              <a:t>strategize </a:t>
            </a:r>
            <a:r>
              <a:rPr sz="1800" b="1">
                <a:solidFill>
                  <a:srgbClr val="FFFFFF"/>
                </a:solidFill>
                <a:latin typeface="Segoe UI Semibold" panose="020B0502040204020203" pitchFamily="34" charset="0"/>
                <a:cs typeface="Segoe UI Semibold" panose="020B0502040204020203" pitchFamily="34" charset="0"/>
              </a:rPr>
              <a:t>about  whether </a:t>
            </a:r>
            <a:r>
              <a:rPr sz="1800" b="1" spc="-5">
                <a:solidFill>
                  <a:srgbClr val="FFFFFF"/>
                </a:solidFill>
                <a:latin typeface="Segoe UI Semibold" panose="020B0502040204020203" pitchFamily="34" charset="0"/>
                <a:cs typeface="Segoe UI Semibold" panose="020B0502040204020203" pitchFamily="34" charset="0"/>
              </a:rPr>
              <a:t>we have </a:t>
            </a:r>
            <a:r>
              <a:rPr sz="1800" b="1">
                <a:solidFill>
                  <a:srgbClr val="FFFFFF"/>
                </a:solidFill>
                <a:latin typeface="Segoe UI Semibold" panose="020B0502040204020203" pitchFamily="34" charset="0"/>
                <a:cs typeface="Segoe UI Semibold" panose="020B0502040204020203" pitchFamily="34" charset="0"/>
              </a:rPr>
              <a:t>a </a:t>
            </a:r>
            <a:r>
              <a:rPr sz="1800" b="1" spc="-5">
                <a:solidFill>
                  <a:srgbClr val="FFFFFF"/>
                </a:solidFill>
                <a:latin typeface="Segoe UI Semibold" panose="020B0502040204020203" pitchFamily="34" charset="0"/>
                <a:cs typeface="Segoe UI Semibold" panose="020B0502040204020203" pitchFamily="34" charset="0"/>
              </a:rPr>
              <a:t>good plan.</a:t>
            </a:r>
            <a:r>
              <a:rPr lang="en-US" b="1" spc="-5">
                <a:solidFill>
                  <a:srgbClr val="FFFFFF"/>
                </a:solidFill>
                <a:latin typeface="Segoe UI Semibold" panose="020B0502040204020203" pitchFamily="34" charset="0"/>
                <a:cs typeface="Segoe UI Semibold" panose="020B0502040204020203" pitchFamily="34" charset="0"/>
              </a:rPr>
              <a:t> That capacity to create a plan, try it out, see how it works before regrouping and try again is called self-regulated learning.</a:t>
            </a: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9" name="object 9"/>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10" name="object 10"/>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1A3DCFCE-383F-784D-B59E-1391BFF87473}"/>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4" name="Slide Number Placeholder 13">
            <a:extLst>
              <a:ext uri="{FF2B5EF4-FFF2-40B4-BE49-F238E27FC236}">
                <a16:creationId xmlns:a16="http://schemas.microsoft.com/office/drawing/2014/main" id="{3A580C0C-BD34-184B-9138-A120AB8AA7E9}"/>
              </a:ext>
            </a:extLst>
          </p:cNvPr>
          <p:cNvSpPr>
            <a:spLocks noGrp="1"/>
          </p:cNvSpPr>
          <p:nvPr>
            <p:ph type="sldNum" sz="quarter" idx="12"/>
          </p:nvPr>
        </p:nvSpPr>
        <p:spPr/>
        <p:txBody>
          <a:bodyPr/>
          <a:lstStyle/>
          <a:p>
            <a:fld id="{9BAC8279-8CB5-4B43-9F60-F14DDFE43274}" type="slidenum">
              <a:rPr lang="en-US"/>
              <a:pPr/>
              <a:t>65</a:t>
            </a:fld>
            <a:endParaRPr lang="en-US"/>
          </a:p>
        </p:txBody>
      </p:sp>
      <p:pic>
        <p:nvPicPr>
          <p:cNvPr id="13" name="Online Media 12" title="How can I do this strategically? Self-regulation">
            <a:hlinkClick r:id="" action="ppaction://media"/>
            <a:extLst>
              <a:ext uri="{FF2B5EF4-FFF2-40B4-BE49-F238E27FC236}">
                <a16:creationId xmlns:a16="http://schemas.microsoft.com/office/drawing/2014/main" id="{905B560C-EE24-4BC6-9053-9EE08E0DDDB9}"/>
              </a:ext>
            </a:extLst>
          </p:cNvPr>
          <p:cNvPicPr>
            <a:picLocks noRot="1" noChangeAspect="1"/>
          </p:cNvPicPr>
          <p:nvPr>
            <a:videoFile r:link="rId1"/>
          </p:nvPr>
        </p:nvPicPr>
        <p:blipFill>
          <a:blip r:embed="rId5"/>
          <a:stretch>
            <a:fillRect/>
          </a:stretch>
        </p:blipFill>
        <p:spPr>
          <a:xfrm>
            <a:off x="2305539" y="162945"/>
            <a:ext cx="9868877" cy="55759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857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7" name="object 7"/>
          <p:cNvSpPr txBox="1"/>
          <p:nvPr/>
        </p:nvSpPr>
        <p:spPr>
          <a:xfrm>
            <a:off x="1058570" y="7550929"/>
            <a:ext cx="1379830" cy="466794"/>
          </a:xfrm>
          <a:prstGeom prst="rect">
            <a:avLst/>
          </a:prstGeom>
        </p:spPr>
        <p:txBody>
          <a:bodyPr vert="horz" wrap="square" lIns="0" tIns="35560" rIns="0" bIns="0" rtlCol="0">
            <a:spAutoFit/>
          </a:bodyPr>
          <a:lstStyle/>
          <a:p>
            <a:pPr marL="12700">
              <a:lnSpc>
                <a:spcPct val="100000"/>
              </a:lnSpc>
              <a:spcBef>
                <a:spcPts val="28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object 6"/>
          <p:cNvSpPr txBox="1">
            <a:spLocks noGrp="1"/>
          </p:cNvSpPr>
          <p:nvPr>
            <p:ph type="title"/>
          </p:nvPr>
        </p:nvSpPr>
        <p:spPr>
          <a:xfrm>
            <a:off x="673100" y="1121162"/>
            <a:ext cx="75565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a:t>
            </a:r>
            <a:r>
              <a:rPr sz="9400" b="1" spc="-65">
                <a:latin typeface="Segoe UI Semibold" panose="020B0502040204020203" pitchFamily="34" charset="0"/>
                <a:cs typeface="Segoe UI Semibold" panose="020B0502040204020203" pitchFamily="34" charset="0"/>
              </a:rPr>
              <a:t>s!</a:t>
            </a:r>
            <a:endParaRPr sz="9400" b="1">
              <a:latin typeface="Segoe UI Semibold" panose="020B0502040204020203" pitchFamily="34" charset="0"/>
              <a:cs typeface="Segoe UI Semibold" panose="020B0502040204020203" pitchFamily="34" charset="0"/>
            </a:endParaRPr>
          </a:p>
        </p:txBody>
      </p:sp>
      <p:sp>
        <p:nvSpPr>
          <p:cNvPr id="10" name="Slide Number Placeholder 9">
            <a:extLst>
              <a:ext uri="{FF2B5EF4-FFF2-40B4-BE49-F238E27FC236}">
                <a16:creationId xmlns:a16="http://schemas.microsoft.com/office/drawing/2014/main" id="{E5CC7B46-01C0-1240-98C5-EE310CAFF378}"/>
              </a:ext>
            </a:extLst>
          </p:cNvPr>
          <p:cNvSpPr>
            <a:spLocks noGrp="1"/>
          </p:cNvSpPr>
          <p:nvPr>
            <p:ph type="sldNum" sz="quarter" idx="12"/>
          </p:nvPr>
        </p:nvSpPr>
        <p:spPr/>
        <p:txBody>
          <a:bodyPr/>
          <a:lstStyle/>
          <a:p>
            <a:fld id="{9BAC8279-8CB5-4B43-9F60-F14DDFE43274}" type="slidenum">
              <a:rPr lang="en-US"/>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008575"/>
          </a:solidFill>
        </p:spPr>
        <p:txBody>
          <a:bodyPr wrap="square" lIns="0" tIns="0" rIns="0" bIns="0" rtlCol="0"/>
          <a:lstStyle/>
          <a:p>
            <a:endParaRPr/>
          </a:p>
        </p:txBody>
      </p:sp>
      <p:sp>
        <p:nvSpPr>
          <p:cNvPr id="3" name="object 3"/>
          <p:cNvSpPr txBox="1">
            <a:spLocks noGrp="1"/>
          </p:cNvSpPr>
          <p:nvPr>
            <p:ph type="title"/>
          </p:nvPr>
        </p:nvSpPr>
        <p:spPr>
          <a:xfrm>
            <a:off x="673100" y="1303958"/>
            <a:ext cx="4102735"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latin typeface="Segoe UI Semibold" panose="020B0502040204020203" pitchFamily="34" charset="0"/>
                <a:cs typeface="Segoe UI Semibold" panose="020B0502040204020203" pitchFamily="34" charset="0"/>
              </a:rPr>
              <a:t>Self-regulation</a:t>
            </a:r>
            <a:r>
              <a:rPr sz="3600" b="1" spc="-80">
                <a:latin typeface="Segoe UI Semibold" panose="020B0502040204020203" pitchFamily="34" charset="0"/>
                <a:cs typeface="Segoe UI Semibold" panose="020B0502040204020203" pitchFamily="34" charset="0"/>
              </a:rPr>
              <a:t> </a:t>
            </a:r>
            <a:r>
              <a:rPr lang="en-US" sz="3600" b="1" spc="-30">
                <a:solidFill>
                  <a:srgbClr val="2FE4D0"/>
                </a:solidFill>
                <a:latin typeface="Segoe UI Semibold" panose="020B0502040204020203" pitchFamily="34" charset="0"/>
                <a:cs typeface="Segoe UI Semibold" panose="020B0502040204020203" pitchFamily="34" charset="0"/>
              </a:rPr>
              <a:t>cohort discussion</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274A46"/>
          </a:solidFill>
        </p:spPr>
        <p:txBody>
          <a:bodyPr wrap="square" lIns="0" tIns="0" rIns="0" bIns="0" rtlCol="0"/>
          <a:lstStyle/>
          <a:p>
            <a:endParaRPr/>
          </a:p>
        </p:txBody>
      </p:sp>
      <p:sp>
        <p:nvSpPr>
          <p:cNvPr id="5" name="object 5"/>
          <p:cNvSpPr txBox="1"/>
          <p:nvPr/>
        </p:nvSpPr>
        <p:spPr>
          <a:xfrm>
            <a:off x="7585181" y="1354360"/>
            <a:ext cx="6372119" cy="4352474"/>
          </a:xfrm>
          <a:prstGeom prst="rect">
            <a:avLst/>
          </a:prstGeom>
        </p:spPr>
        <p:txBody>
          <a:bodyPr vert="horz" wrap="square" lIns="0" tIns="43180" rIns="0" bIns="0" rtlCol="0">
            <a:spAutoFit/>
          </a:bodyPr>
          <a:lstStyle/>
          <a:p>
            <a:pPr marL="12700" marR="829944">
              <a:lnSpc>
                <a:spcPts val="2200"/>
              </a:lnSpc>
              <a:spcBef>
                <a:spcPts val="340"/>
              </a:spcBef>
            </a:pPr>
            <a:r>
              <a:rPr lang="en-US" sz="2000" b="1" spc="-5">
                <a:solidFill>
                  <a:srgbClr val="FFFFFF"/>
                </a:solidFill>
                <a:latin typeface="Segoe UI Semibold" panose="020B0502040204020203" pitchFamily="34" charset="0"/>
                <a:cs typeface="Segoe UI Semibold" panose="020B0502040204020203" pitchFamily="34" charset="0"/>
              </a:rPr>
              <a:t>The ability to step outside of our own thinking and strategize about whether we have a good plan can help us tackle a challenge. </a:t>
            </a:r>
          </a:p>
          <a:p>
            <a:pPr marL="12700" marR="829944">
              <a:lnSpc>
                <a:spcPts val="2200"/>
              </a:lnSpc>
              <a:spcBef>
                <a:spcPts val="340"/>
              </a:spcBef>
            </a:pPr>
            <a:endParaRPr lang="en-US" sz="2000" b="1" spc="-5">
              <a:solidFill>
                <a:srgbClr val="FFFFFF"/>
              </a:solidFill>
              <a:latin typeface="Segoe UI Semibold" panose="020B0502040204020203" pitchFamily="34" charset="0"/>
              <a:cs typeface="Segoe UI Semibold" panose="020B0502040204020203" pitchFamily="34" charset="0"/>
            </a:endParaRPr>
          </a:p>
          <a:p>
            <a:pPr marL="12700" marR="829944">
              <a:lnSpc>
                <a:spcPts val="2200"/>
              </a:lnSpc>
              <a:spcBef>
                <a:spcPts val="340"/>
              </a:spcBef>
            </a:pPr>
            <a:r>
              <a:rPr lang="en-US" sz="2000" b="1" spc="-5">
                <a:solidFill>
                  <a:srgbClr val="FFFFFF"/>
                </a:solidFill>
                <a:latin typeface="Segoe UI Semibold" panose="020B0502040204020203" pitchFamily="34" charset="0"/>
                <a:cs typeface="Segoe UI Semibold" panose="020B0502040204020203" pitchFamily="34" charset="0"/>
              </a:rPr>
              <a:t>The capacity to step back and study our own thought process is called metacognition. It is the first step in an iterative process called the self-regulated learning feedback loop. </a:t>
            </a:r>
            <a:endParaRPr sz="2000" b="1">
              <a:latin typeface="Segoe UI Semibold" panose="020B0502040204020203" pitchFamily="34" charset="0"/>
              <a:cs typeface="Segoe UI Semibold" panose="020B0502040204020203" pitchFamily="34" charset="0"/>
            </a:endParaRPr>
          </a:p>
          <a:p>
            <a:pPr marL="12700" marR="264795">
              <a:lnSpc>
                <a:spcPts val="2200"/>
              </a:lnSpc>
              <a:spcBef>
                <a:spcPts val="2200"/>
              </a:spcBef>
            </a:pPr>
            <a:r>
              <a:rPr sz="2000" b="1" spc="-5">
                <a:solidFill>
                  <a:srgbClr val="FFFFFF"/>
                </a:solidFill>
                <a:latin typeface="Segoe UI Semibold" panose="020B0502040204020203" pitchFamily="34" charset="0"/>
                <a:cs typeface="Segoe UI Semibold" panose="020B0502040204020203" pitchFamily="34" charset="0"/>
              </a:rPr>
              <a:t>Can </a:t>
            </a:r>
            <a:r>
              <a:rPr sz="2000" b="1" spc="-10">
                <a:solidFill>
                  <a:srgbClr val="FFFFFF"/>
                </a:solidFill>
                <a:latin typeface="Segoe UI Semibold" panose="020B0502040204020203" pitchFamily="34" charset="0"/>
                <a:cs typeface="Segoe UI Semibold" panose="020B0502040204020203" pitchFamily="34" charset="0"/>
              </a:rPr>
              <a:t>you </a:t>
            </a:r>
            <a:r>
              <a:rPr sz="2000" b="1" spc="-5">
                <a:solidFill>
                  <a:srgbClr val="FFFFFF"/>
                </a:solidFill>
                <a:latin typeface="Segoe UI Semibold" panose="020B0502040204020203" pitchFamily="34" charset="0"/>
                <a:cs typeface="Segoe UI Semibold" panose="020B0502040204020203" pitchFamily="34" charset="0"/>
              </a:rPr>
              <a:t>think </a:t>
            </a:r>
            <a:r>
              <a:rPr sz="2000" b="1" spc="-25">
                <a:solidFill>
                  <a:srgbClr val="FFFFFF"/>
                </a:solidFill>
                <a:latin typeface="Segoe UI Semibold" panose="020B0502040204020203" pitchFamily="34" charset="0"/>
                <a:cs typeface="Segoe UI Semibold" panose="020B0502040204020203" pitchFamily="34" charset="0"/>
              </a:rPr>
              <a:t>of </a:t>
            </a:r>
            <a:r>
              <a:rPr sz="2000" b="1">
                <a:solidFill>
                  <a:srgbClr val="FFFFFF"/>
                </a:solidFill>
                <a:latin typeface="Segoe UI Semibold" panose="020B0502040204020203" pitchFamily="34" charset="0"/>
                <a:cs typeface="Segoe UI Semibold" panose="020B0502040204020203" pitchFamily="34" charset="0"/>
              </a:rPr>
              <a:t>a </a:t>
            </a:r>
            <a:r>
              <a:rPr sz="2000" b="1" spc="-10">
                <a:solidFill>
                  <a:srgbClr val="FFFFFF"/>
                </a:solidFill>
                <a:latin typeface="Segoe UI Semibold" panose="020B0502040204020203" pitchFamily="34" charset="0"/>
                <a:cs typeface="Segoe UI Semibold" panose="020B0502040204020203" pitchFamily="34" charset="0"/>
              </a:rPr>
              <a:t>recent </a:t>
            </a:r>
            <a:r>
              <a:rPr sz="2000" b="1" spc="-5">
                <a:solidFill>
                  <a:srgbClr val="FFFFFF"/>
                </a:solidFill>
                <a:latin typeface="Segoe UI Semibold" panose="020B0502040204020203" pitchFamily="34" charset="0"/>
                <a:cs typeface="Segoe UI Semibold" panose="020B0502040204020203" pitchFamily="34" charset="0"/>
              </a:rPr>
              <a:t>time </a:t>
            </a:r>
            <a:r>
              <a:rPr sz="2000" b="1" spc="-10">
                <a:solidFill>
                  <a:srgbClr val="FFFFFF"/>
                </a:solidFill>
                <a:latin typeface="Segoe UI Semibold" panose="020B0502040204020203" pitchFamily="34" charset="0"/>
                <a:cs typeface="Segoe UI Semibold" panose="020B0502040204020203" pitchFamily="34" charset="0"/>
              </a:rPr>
              <a:t>you </a:t>
            </a:r>
            <a:r>
              <a:rPr sz="2000" b="1">
                <a:solidFill>
                  <a:srgbClr val="FFFFFF"/>
                </a:solidFill>
                <a:latin typeface="Segoe UI Semibold" panose="020B0502040204020203" pitchFamily="34" charset="0"/>
                <a:cs typeface="Segoe UI Semibold" panose="020B0502040204020203" pitchFamily="34" charset="0"/>
              </a:rPr>
              <a:t>used </a:t>
            </a:r>
            <a:r>
              <a:rPr sz="2000" b="1" spc="-5">
                <a:solidFill>
                  <a:srgbClr val="FFFFFF"/>
                </a:solidFill>
                <a:latin typeface="Segoe UI Semibold" panose="020B0502040204020203" pitchFamily="34" charset="0"/>
                <a:cs typeface="Segoe UI Semibold" panose="020B0502040204020203" pitchFamily="34" charset="0"/>
              </a:rPr>
              <a:t>the strategic  </a:t>
            </a:r>
            <a:r>
              <a:rPr sz="2000" b="1" spc="-10">
                <a:solidFill>
                  <a:srgbClr val="FFFFFF"/>
                </a:solidFill>
                <a:latin typeface="Segoe UI Semibold" panose="020B0502040204020203" pitchFamily="34" charset="0"/>
                <a:cs typeface="Segoe UI Semibold" panose="020B0502040204020203" pitchFamily="34" charset="0"/>
              </a:rPr>
              <a:t>feedback </a:t>
            </a:r>
            <a:r>
              <a:rPr sz="2000" b="1" spc="-5">
                <a:solidFill>
                  <a:srgbClr val="FFFFFF"/>
                </a:solidFill>
                <a:latin typeface="Segoe UI Semibold" panose="020B0502040204020203" pitchFamily="34" charset="0"/>
                <a:cs typeface="Segoe UI Semibold" panose="020B0502040204020203" pitchFamily="34" charset="0"/>
              </a:rPr>
              <a:t>loop or </a:t>
            </a:r>
            <a:r>
              <a:rPr sz="2000" b="1" spc="-10">
                <a:solidFill>
                  <a:srgbClr val="FFFFFF"/>
                </a:solidFill>
                <a:latin typeface="Segoe UI Semibold" panose="020B0502040204020203" pitchFamily="34" charset="0"/>
                <a:cs typeface="Segoe UI Semibold" panose="020B0502040204020203" pitchFamily="34" charset="0"/>
              </a:rPr>
              <a:t>you </a:t>
            </a:r>
            <a:r>
              <a:rPr sz="2000" b="1">
                <a:solidFill>
                  <a:srgbClr val="FFFFFF"/>
                </a:solidFill>
                <a:latin typeface="Segoe UI Semibold" panose="020B0502040204020203" pitchFamily="34" charset="0"/>
                <a:cs typeface="Segoe UI Semibold" panose="020B0502040204020203" pitchFamily="34" charset="0"/>
              </a:rPr>
              <a:t>wish </a:t>
            </a:r>
            <a:r>
              <a:rPr sz="2000" b="1" spc="-10">
                <a:solidFill>
                  <a:srgbClr val="FFFFFF"/>
                </a:solidFill>
                <a:latin typeface="Segoe UI Semibold" panose="020B0502040204020203" pitchFamily="34" charset="0"/>
                <a:cs typeface="Segoe UI Semibold" panose="020B0502040204020203" pitchFamily="34" charset="0"/>
              </a:rPr>
              <a:t>you</a:t>
            </a:r>
            <a:r>
              <a:rPr sz="2000" b="1">
                <a:solidFill>
                  <a:srgbClr val="FFFFFF"/>
                </a:solidFill>
                <a:latin typeface="Segoe UI Semibold" panose="020B0502040204020203" pitchFamily="34" charset="0"/>
                <a:cs typeface="Segoe UI Semibold" panose="020B0502040204020203" pitchFamily="34" charset="0"/>
              </a:rPr>
              <a:t> had?</a:t>
            </a:r>
            <a:endParaRPr sz="2000" b="1">
              <a:latin typeface="Segoe UI Semibold" panose="020B0502040204020203" pitchFamily="34" charset="0"/>
              <a:cs typeface="Segoe UI Semibold" panose="020B0502040204020203" pitchFamily="34" charset="0"/>
            </a:endParaRPr>
          </a:p>
          <a:p>
            <a:pPr marL="12700" marR="5080">
              <a:lnSpc>
                <a:spcPts val="2200"/>
              </a:lnSpc>
              <a:spcBef>
                <a:spcPts val="2200"/>
              </a:spcBef>
            </a:pPr>
            <a:r>
              <a:rPr sz="2000" b="1">
                <a:solidFill>
                  <a:srgbClr val="FFFFFF"/>
                </a:solidFill>
                <a:latin typeface="Segoe UI Semibold" panose="020B0502040204020203" pitchFamily="34" charset="0"/>
                <a:cs typeface="Segoe UI Semibold" panose="020B0502040204020203" pitchFamily="34" charset="0"/>
              </a:rPr>
              <a:t>How </a:t>
            </a:r>
            <a:r>
              <a:rPr sz="2000" b="1" spc="-5">
                <a:solidFill>
                  <a:srgbClr val="FFFFFF"/>
                </a:solidFill>
                <a:latin typeface="Segoe UI Semibold" panose="020B0502040204020203" pitchFamily="34" charset="0"/>
                <a:cs typeface="Segoe UI Semibold" panose="020B0502040204020203" pitchFamily="34" charset="0"/>
              </a:rPr>
              <a:t>might </a:t>
            </a:r>
            <a:r>
              <a:rPr lang="en-US" sz="2000" b="1" spc="-5">
                <a:solidFill>
                  <a:srgbClr val="FFFFFF"/>
                </a:solidFill>
                <a:latin typeface="Segoe UI Semibold" panose="020B0502040204020203" pitchFamily="34" charset="0"/>
                <a:cs typeface="Segoe UI Semibold" panose="020B0502040204020203" pitchFamily="34" charset="0"/>
              </a:rPr>
              <a:t>your responses to </a:t>
            </a:r>
            <a:r>
              <a:rPr sz="2000" b="1" spc="-5">
                <a:solidFill>
                  <a:srgbClr val="FFFFFF"/>
                </a:solidFill>
                <a:latin typeface="Segoe UI Semibold" panose="020B0502040204020203" pitchFamily="34" charset="0"/>
                <a:cs typeface="Segoe UI Semibold" panose="020B0502040204020203" pitchFamily="34" charset="0"/>
              </a:rPr>
              <a:t>the </a:t>
            </a:r>
            <a:r>
              <a:rPr lang="en-US" sz="2000" b="1" spc="-25">
                <a:solidFill>
                  <a:srgbClr val="FFFFFF"/>
                </a:solidFill>
                <a:latin typeface="Segoe UI Semibold" panose="020B0502040204020203" pitchFamily="34" charset="0"/>
                <a:cs typeface="Segoe UI Semibold" panose="020B0502040204020203" pitchFamily="34" charset="0"/>
              </a:rPr>
              <a:t>prompts </a:t>
            </a:r>
            <a:r>
              <a:rPr sz="2000" b="1" spc="-10">
                <a:solidFill>
                  <a:srgbClr val="FFFFFF"/>
                </a:solidFill>
                <a:latin typeface="Segoe UI Semibold" panose="020B0502040204020203" pitchFamily="34" charset="0"/>
                <a:cs typeface="Segoe UI Semibold" panose="020B0502040204020203" pitchFamily="34" charset="0"/>
              </a:rPr>
              <a:t>you </a:t>
            </a:r>
            <a:r>
              <a:rPr lang="en-US" sz="2000" b="1" spc="-5">
                <a:solidFill>
                  <a:srgbClr val="FFFFFF"/>
                </a:solidFill>
                <a:latin typeface="Segoe UI Semibold" panose="020B0502040204020203" pitchFamily="34" charset="0"/>
                <a:cs typeface="Segoe UI Semibold" panose="020B0502040204020203" pitchFamily="34" charset="0"/>
              </a:rPr>
              <a:t>reflected on</a:t>
            </a:r>
            <a:r>
              <a:rPr sz="2000" b="1" spc="-5">
                <a:solidFill>
                  <a:srgbClr val="FFFFFF"/>
                </a:solidFill>
                <a:latin typeface="Segoe UI Semibold" panose="020B0502040204020203" pitchFamily="34" charset="0"/>
                <a:cs typeface="Segoe UI Semibold" panose="020B0502040204020203" pitchFamily="34" charset="0"/>
              </a:rPr>
              <a:t> </a:t>
            </a:r>
            <a:r>
              <a:rPr sz="2000" b="1">
                <a:solidFill>
                  <a:srgbClr val="FFFFFF"/>
                </a:solidFill>
                <a:latin typeface="Segoe UI Semibold" panose="020B0502040204020203" pitchFamily="34" charset="0"/>
                <a:cs typeface="Segoe UI Semibold" panose="020B0502040204020203" pitchFamily="34" charset="0"/>
              </a:rPr>
              <a:t>at </a:t>
            </a:r>
            <a:r>
              <a:rPr sz="2000" b="1" spc="-5">
                <a:solidFill>
                  <a:srgbClr val="FFFFFF"/>
                </a:solidFill>
                <a:latin typeface="Segoe UI Semibold" panose="020B0502040204020203" pitchFamily="34" charset="0"/>
                <a:cs typeface="Segoe UI Semibold" panose="020B0502040204020203" pitchFamily="34" charset="0"/>
              </a:rPr>
              <a:t>the beginning </a:t>
            </a:r>
            <a:r>
              <a:rPr sz="2000" b="1" spc="-25">
                <a:solidFill>
                  <a:srgbClr val="FFFFFF"/>
                </a:solidFill>
                <a:latin typeface="Segoe UI Semibold" panose="020B0502040204020203" pitchFamily="34" charset="0"/>
                <a:cs typeface="Segoe UI Semibold" panose="020B0502040204020203" pitchFamily="34" charset="0"/>
              </a:rPr>
              <a:t>of </a:t>
            </a:r>
            <a:r>
              <a:rPr sz="2000" b="1" spc="-5">
                <a:solidFill>
                  <a:srgbClr val="FFFFFF"/>
                </a:solidFill>
                <a:latin typeface="Segoe UI Semibold" panose="020B0502040204020203" pitchFamily="34" charset="0"/>
                <a:cs typeface="Segoe UI Semibold" panose="020B0502040204020203" pitchFamily="34" charset="0"/>
              </a:rPr>
              <a:t>this session be </a:t>
            </a:r>
            <a:br>
              <a:rPr lang="en-US" sz="2000" b="1" spc="-5">
                <a:solidFill>
                  <a:srgbClr val="FFFFFF"/>
                </a:solidFill>
                <a:latin typeface="Segoe UI Semibold" panose="020B0502040204020203" pitchFamily="34" charset="0"/>
                <a:cs typeface="Segoe UI Semibold" panose="020B0502040204020203" pitchFamily="34" charset="0"/>
              </a:rPr>
            </a:br>
            <a:r>
              <a:rPr sz="2000" b="1" spc="-10">
                <a:solidFill>
                  <a:srgbClr val="FFFFFF"/>
                </a:solidFill>
                <a:latin typeface="Segoe UI Semibold" panose="020B0502040204020203" pitchFamily="34" charset="0"/>
                <a:cs typeface="Segoe UI Semibold" panose="020B0502040204020203" pitchFamily="34" charset="0"/>
              </a:rPr>
              <a:t>altered </a:t>
            </a:r>
            <a:r>
              <a:rPr sz="2000" b="1" spc="-5">
                <a:solidFill>
                  <a:srgbClr val="FFFFFF"/>
                </a:solidFill>
                <a:latin typeface="Segoe UI Semibold" panose="020B0502040204020203" pitchFamily="34" charset="0"/>
                <a:cs typeface="Segoe UI Semibold" panose="020B0502040204020203" pitchFamily="34" charset="0"/>
              </a:rPr>
              <a:t>by </a:t>
            </a:r>
            <a:r>
              <a:rPr sz="2000" b="1">
                <a:solidFill>
                  <a:srgbClr val="FFFFFF"/>
                </a:solidFill>
                <a:latin typeface="Segoe UI Semibold" panose="020B0502040204020203" pitchFamily="34" charset="0"/>
                <a:cs typeface="Segoe UI Semibold" panose="020B0502040204020203" pitchFamily="34" charset="0"/>
              </a:rPr>
              <a:t>applying</a:t>
            </a:r>
            <a:r>
              <a:rPr sz="2000" b="1" spc="-5">
                <a:solidFill>
                  <a:srgbClr val="FFFFFF"/>
                </a:solidFill>
                <a:latin typeface="Segoe UI Semibold" panose="020B0502040204020203" pitchFamily="34" charset="0"/>
                <a:cs typeface="Segoe UI Semibold" panose="020B0502040204020203" pitchFamily="34" charset="0"/>
              </a:rPr>
              <a:t> </a:t>
            </a:r>
            <a:r>
              <a:rPr sz="2000" b="1" spc="-15">
                <a:solidFill>
                  <a:srgbClr val="FFFFFF"/>
                </a:solidFill>
                <a:latin typeface="Segoe UI Semibold" panose="020B0502040204020203" pitchFamily="34" charset="0"/>
                <a:cs typeface="Segoe UI Semibold" panose="020B0502040204020203" pitchFamily="34" charset="0"/>
              </a:rPr>
              <a:t>self-regulation?</a:t>
            </a:r>
            <a:endParaRPr sz="20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489CFE86-31B1-EB4B-9E79-C75FB3295B6C}"/>
              </a:ext>
            </a:extLst>
          </p:cNvPr>
          <p:cNvSpPr>
            <a:spLocks noGrp="1"/>
          </p:cNvSpPr>
          <p:nvPr>
            <p:ph type="sldNum" sz="quarter" idx="12"/>
          </p:nvPr>
        </p:nvSpPr>
        <p:spPr/>
        <p:txBody>
          <a:bodyPr/>
          <a:lstStyle/>
          <a:p>
            <a:fld id="{9BAC8279-8CB5-4B43-9F60-F14DDFE43274}" type="slidenum">
              <a:rPr lang="en-US"/>
              <a:pPr/>
              <a:t>67</a:t>
            </a:fld>
            <a:endParaRPr lang="en-US"/>
          </a:p>
        </p:txBody>
      </p:sp>
    </p:spTree>
    <p:extLst>
      <p:ext uri="{BB962C8B-B14F-4D97-AF65-F5344CB8AC3E}">
        <p14:creationId xmlns:p14="http://schemas.microsoft.com/office/powerpoint/2010/main" val="1754609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73099" y="1121162"/>
            <a:ext cx="8022665" cy="4047903"/>
          </a:xfrm>
          <a:prstGeom prst="rect">
            <a:avLst/>
          </a:prstGeom>
        </p:spPr>
        <p:txBody>
          <a:bodyPr vert="horz" wrap="square" lIns="0" tIns="198755" rIns="0" bIns="0" rtlCol="0">
            <a:spAutoFit/>
          </a:bodyPr>
          <a:lstStyle/>
          <a:p>
            <a:pPr marL="12700" marR="5080">
              <a:lnSpc>
                <a:spcPts val="9950"/>
              </a:lnSpc>
              <a:spcBef>
                <a:spcPts val="1565"/>
              </a:spcBef>
            </a:pPr>
            <a:r>
              <a:rPr lang="en-US" sz="9400" b="1" spc="-175" dirty="0">
                <a:solidFill>
                  <a:schemeClr val="tx1"/>
                </a:solidFill>
                <a:latin typeface="Segoe UI Semibold" panose="020B0502040204020203" pitchFamily="34" charset="0"/>
                <a:cs typeface="Segoe UI Semibold" panose="020B0502040204020203" pitchFamily="34" charset="0"/>
              </a:rPr>
              <a:t>Collab Exercise</a:t>
            </a:r>
            <a:br>
              <a:rPr lang="en-US" sz="9400" b="1" spc="-175" dirty="0">
                <a:solidFill>
                  <a:srgbClr val="1378CD"/>
                </a:solidFill>
                <a:latin typeface="Segoe UI Semibold" panose="020B0502040204020203" pitchFamily="34" charset="0"/>
                <a:cs typeface="Segoe UI Semibold" panose="020B0502040204020203" pitchFamily="34" charset="0"/>
              </a:rPr>
            </a:br>
            <a:r>
              <a:rPr lang="en-US" sz="9400" b="1" spc="-175" dirty="0">
                <a:solidFill>
                  <a:srgbClr val="128475"/>
                </a:solidFill>
                <a:latin typeface="Segoe UI Semibold" panose="020B0502040204020203" pitchFamily="34" charset="0"/>
                <a:cs typeface="Segoe UI Semibold" panose="020B0502040204020203" pitchFamily="34" charset="0"/>
              </a:rPr>
              <a:t>Am I up to the challenge?</a:t>
            </a:r>
            <a:endParaRPr sz="9400" b="1" dirty="0">
              <a:solidFill>
                <a:srgbClr val="128475"/>
              </a:solidFill>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28A23227-1BA4-2C49-A216-D8C77D9B051D}"/>
              </a:ext>
            </a:extLst>
          </p:cNvPr>
          <p:cNvGrpSpPr/>
          <p:nvPr/>
        </p:nvGrpSpPr>
        <p:grpSpPr>
          <a:xfrm>
            <a:off x="678242" y="7550929"/>
            <a:ext cx="1948143" cy="466794"/>
            <a:chOff x="678242" y="7550929"/>
            <a:chExt cx="1948143" cy="466794"/>
          </a:xfrm>
        </p:grpSpPr>
        <p:sp>
          <p:nvSpPr>
            <p:cNvPr id="18" name="object 9">
              <a:extLst>
                <a:ext uri="{FF2B5EF4-FFF2-40B4-BE49-F238E27FC236}">
                  <a16:creationId xmlns:a16="http://schemas.microsoft.com/office/drawing/2014/main" id="{8A484ACE-4806-8F4B-AEA4-670029D9CD5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40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9" name="object 3">
              <a:extLst>
                <a:ext uri="{FF2B5EF4-FFF2-40B4-BE49-F238E27FC236}">
                  <a16:creationId xmlns:a16="http://schemas.microsoft.com/office/drawing/2014/main" id="{2D6429FC-4101-9249-80B7-64B3726B3E41}"/>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0" name="object 4">
              <a:extLst>
                <a:ext uri="{FF2B5EF4-FFF2-40B4-BE49-F238E27FC236}">
                  <a16:creationId xmlns:a16="http://schemas.microsoft.com/office/drawing/2014/main" id="{C87BB988-3F20-0D42-BE3A-94C36D90431E}"/>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D2D243C4-35C8-F44A-B275-F70326E2421C}"/>
              </a:ext>
            </a:extLst>
          </p:cNvPr>
          <p:cNvSpPr>
            <a:spLocks noGrp="1"/>
          </p:cNvSpPr>
          <p:nvPr>
            <p:ph type="sldNum" sz="quarter" idx="12"/>
          </p:nvPr>
        </p:nvSpPr>
        <p:spPr/>
        <p:txBody>
          <a:bodyPr/>
          <a:lstStyle/>
          <a:p>
            <a:fld id="{9BAC8279-8CB5-4B43-9F60-F14DDFE43274}" type="slidenum">
              <a:rPr lang="en-US"/>
              <a:pPr/>
              <a:t>68</a:t>
            </a:fld>
            <a:endParaRPr lang="en-US"/>
          </a:p>
        </p:txBody>
      </p:sp>
    </p:spTree>
    <p:extLst>
      <p:ext uri="{BB962C8B-B14F-4D97-AF65-F5344CB8AC3E}">
        <p14:creationId xmlns:p14="http://schemas.microsoft.com/office/powerpoint/2010/main" val="33009174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4</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E11F04AA-D914-F649-894E-D69B30D0E7D5}"/>
              </a:ext>
            </a:extLst>
          </p:cNvPr>
          <p:cNvPicPr>
            <a:picLocks noChangeAspect="1"/>
          </p:cNvPicPr>
          <p:nvPr/>
        </p:nvPicPr>
        <p:blipFill>
          <a:blip r:embed="rId3">
            <a:clrChange>
              <a:clrFrom>
                <a:srgbClr val="263A5F"/>
              </a:clrFrom>
              <a:clrTo>
                <a:srgbClr val="263A5F">
                  <a:alpha val="0"/>
                </a:srgbClr>
              </a:clrTo>
            </a:clrChange>
            <a:extLst>
              <a:ext uri="{28A0092B-C50C-407E-A947-70E740481C1C}">
                <a14:useLocalDpi xmlns:a14="http://schemas.microsoft.com/office/drawing/2010/main" val="0"/>
              </a:ext>
            </a:extLst>
          </a:blip>
          <a:stretch>
            <a:fillRect/>
          </a:stretch>
        </p:blipFill>
        <p:spPr>
          <a:xfrm>
            <a:off x="8668512" y="0"/>
            <a:ext cx="5497949" cy="4352544"/>
          </a:xfrm>
          <a:prstGeom prst="rect">
            <a:avLst/>
          </a:prstGeom>
        </p:spPr>
      </p:pic>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58801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r>
              <a:rPr lang="en-US" sz="3600" b="1" spc="-20" dirty="0">
                <a:solidFill>
                  <a:srgbClr val="128475"/>
                </a:solidFill>
                <a:latin typeface="Segoe UI Semibold" panose="020B0502040204020203" pitchFamily="34" charset="0"/>
                <a:cs typeface="Segoe UI Semibold" panose="020B0502040204020203" pitchFamily="34" charset="0"/>
              </a:rPr>
              <a:t>the ask</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1910779"/>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Are you up for the challenge? </a:t>
            </a:r>
          </a:p>
          <a:p>
            <a:pPr marL="12700">
              <a:spcBef>
                <a:spcPts val="100"/>
              </a:spcBef>
            </a:pPr>
            <a:endParaRPr lang="en-US" sz="2000" kern="0" spc="-30"/>
          </a:p>
          <a:p>
            <a:pPr marL="12700">
              <a:spcBef>
                <a:spcPts val="100"/>
              </a:spcBef>
            </a:pPr>
            <a:r>
              <a:rPr lang="en-US" sz="2000" kern="0" spc="-30"/>
              <a:t>How can you use the self-regulated learning feedback loop when tackling this problem?</a:t>
            </a:r>
          </a:p>
          <a:p>
            <a:pPr marL="12700">
              <a:spcBef>
                <a:spcPts val="100"/>
              </a:spcBef>
            </a:pPr>
            <a:endParaRPr lang="en-US" sz="2000" kern="0" spc="-30"/>
          </a:p>
          <a:p>
            <a:pPr marL="12700">
              <a:spcBef>
                <a:spcPts val="100"/>
              </a:spcBef>
            </a:pPr>
            <a:r>
              <a:rPr lang="en-US" sz="2000" kern="0" spc="-30"/>
              <a:t>We need to: plan, do, evaluate!</a:t>
            </a:r>
          </a:p>
        </p:txBody>
      </p:sp>
      <p:sp>
        <p:nvSpPr>
          <p:cNvPr id="20" name="object 6">
            <a:extLst>
              <a:ext uri="{FF2B5EF4-FFF2-40B4-BE49-F238E27FC236}">
                <a16:creationId xmlns:a16="http://schemas.microsoft.com/office/drawing/2014/main" id="{86C9F9DE-2D5D-3448-B87E-B67326C47DA7}"/>
              </a:ext>
            </a:extLst>
          </p:cNvPr>
          <p:cNvSpPr txBox="1"/>
          <p:nvPr/>
        </p:nvSpPr>
        <p:spPr>
          <a:xfrm>
            <a:off x="673099" y="2261186"/>
            <a:ext cx="6343015" cy="607859"/>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The “Art Gallery Problem”: Given a simple polygon, </a:t>
            </a:r>
            <a:br>
              <a:rPr lang="en-US" sz="2000" spc="-15" dirty="0">
                <a:latin typeface="Segoe UI" panose="020B0502040204020203" pitchFamily="34" charset="0"/>
                <a:cs typeface="Segoe UI" panose="020B0502040204020203" pitchFamily="34" charset="0"/>
              </a:rPr>
            </a:br>
            <a:r>
              <a:rPr lang="en-US" sz="2000" spc="-15" dirty="0">
                <a:latin typeface="Segoe UI" panose="020B0502040204020203" pitchFamily="34" charset="0"/>
                <a:cs typeface="Segoe UI" panose="020B0502040204020203" pitchFamily="34" charset="0"/>
              </a:rPr>
              <a:t>place the fewest number of guards to cover the interior.</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5214721"/>
            <a:ext cx="6343015" cy="1577355"/>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A </a:t>
            </a:r>
            <a:r>
              <a:rPr lang="en-US" sz="2000" b="1" kern="0" spc="-30"/>
              <a:t>simple polygon</a:t>
            </a:r>
            <a:r>
              <a:rPr lang="en-US" sz="2000" kern="0" spc="-30"/>
              <a:t> is composed of non-intersecting straight line segments that close off an </a:t>
            </a:r>
            <a:r>
              <a:rPr lang="en-US" sz="2000" b="1" kern="0" spc="-30"/>
              <a:t>interior</a:t>
            </a:r>
            <a:r>
              <a:rPr lang="en-US" sz="2000" kern="0" spc="-30"/>
              <a:t> region.</a:t>
            </a:r>
          </a:p>
          <a:p>
            <a:pPr marL="12700">
              <a:spcBef>
                <a:spcPts val="100"/>
              </a:spcBef>
            </a:pPr>
            <a:endParaRPr lang="en-US" sz="2000" kern="0" spc="-30"/>
          </a:p>
          <a:p>
            <a:pPr marL="12700">
              <a:spcBef>
                <a:spcPts val="100"/>
              </a:spcBef>
            </a:pPr>
            <a:r>
              <a:rPr lang="en-US" sz="2000" kern="0" spc="-30"/>
              <a:t>We should be </a:t>
            </a:r>
            <a:r>
              <a:rPr lang="en-US" sz="2000" b="1" kern="0" spc="-30"/>
              <a:t>optimizing</a:t>
            </a:r>
            <a:r>
              <a:rPr lang="en-US" sz="2000" kern="0" spc="-30"/>
              <a:t> their placement to use the fewest number of guards.</a:t>
            </a:r>
          </a:p>
        </p:txBody>
      </p:sp>
      <p:sp>
        <p:nvSpPr>
          <p:cNvPr id="3" name="Slide Number Placeholder 2">
            <a:extLst>
              <a:ext uri="{FF2B5EF4-FFF2-40B4-BE49-F238E27FC236}">
                <a16:creationId xmlns:a16="http://schemas.microsoft.com/office/drawing/2014/main" id="{0693ECF1-18BA-404E-AEFD-C248658F093F}"/>
              </a:ext>
            </a:extLst>
          </p:cNvPr>
          <p:cNvSpPr>
            <a:spLocks noGrp="1"/>
          </p:cNvSpPr>
          <p:nvPr>
            <p:ph type="sldNum" sz="quarter" idx="11"/>
          </p:nvPr>
        </p:nvSpPr>
        <p:spPr/>
        <p:txBody>
          <a:bodyPr/>
          <a:lstStyle/>
          <a:p>
            <a:fld id="{EA54778E-4E51-5441-9EBB-208B74909D2B}" type="slidenum">
              <a:rPr lang="en-US"/>
              <a:pPr/>
              <a:t>69</a:t>
            </a:fld>
            <a:endParaRPr lang="en-US"/>
          </a:p>
        </p:txBody>
      </p:sp>
    </p:spTree>
    <p:extLst>
      <p:ext uri="{BB962C8B-B14F-4D97-AF65-F5344CB8AC3E}">
        <p14:creationId xmlns:p14="http://schemas.microsoft.com/office/powerpoint/2010/main" val="421000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008575"/>
          </a:solidFill>
        </p:spPr>
        <p:txBody>
          <a:bodyPr wrap="square" lIns="0" tIns="0" rIns="0" bIns="0" rtlCol="0"/>
          <a:lstStyle/>
          <a:p>
            <a:endParaRPr/>
          </a:p>
        </p:txBody>
      </p:sp>
      <p:sp>
        <p:nvSpPr>
          <p:cNvPr id="3" name="object 3"/>
          <p:cNvSpPr txBox="1">
            <a:spLocks noGrp="1"/>
          </p:cNvSpPr>
          <p:nvPr>
            <p:ph type="title"/>
          </p:nvPr>
        </p:nvSpPr>
        <p:spPr>
          <a:xfrm>
            <a:off x="673100" y="1303958"/>
            <a:ext cx="3822700" cy="1120820"/>
          </a:xfrm>
          <a:prstGeom prst="rect">
            <a:avLst/>
          </a:prstGeom>
        </p:spPr>
        <p:txBody>
          <a:bodyPr vert="horz" wrap="square" lIns="0" tIns="12700" rIns="0" bIns="0" rtlCol="0">
            <a:spAutoFit/>
          </a:bodyPr>
          <a:lstStyle/>
          <a:p>
            <a:pPr marL="12700">
              <a:lnSpc>
                <a:spcPct val="100000"/>
              </a:lnSpc>
              <a:spcBef>
                <a:spcPts val="100"/>
              </a:spcBef>
            </a:pPr>
            <a:r>
              <a:rPr lang="en-US" sz="3600" b="1" spc="-30">
                <a:latin typeface="Segoe UI Semibold" panose="020B0502040204020203" pitchFamily="34" charset="0"/>
                <a:cs typeface="Segoe UI Semibold" panose="020B0502040204020203" pitchFamily="34" charset="0"/>
              </a:rPr>
              <a:t>Cohort</a:t>
            </a:r>
            <a:r>
              <a:rPr sz="3600" b="1" spc="-120">
                <a:latin typeface="Segoe UI Semibold" panose="020B0502040204020203" pitchFamily="34" charset="0"/>
                <a:cs typeface="Segoe UI Semibold" panose="020B0502040204020203" pitchFamily="34" charset="0"/>
              </a:rPr>
              <a:t> </a:t>
            </a:r>
            <a:r>
              <a:rPr lang="en-US" sz="3600" b="1" spc="-20">
                <a:solidFill>
                  <a:srgbClr val="2FE4D0"/>
                </a:solidFill>
                <a:latin typeface="Segoe UI Semibold" panose="020B0502040204020203" pitchFamily="34" charset="0"/>
                <a:cs typeface="Segoe UI Semibold" panose="020B0502040204020203" pitchFamily="34" charset="0"/>
              </a:rPr>
              <a:t>introductions</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274A46"/>
          </a:solidFill>
        </p:spPr>
        <p:txBody>
          <a:bodyPr wrap="square" lIns="0" tIns="0" rIns="0" bIns="0" rtlCol="0"/>
          <a:lstStyle/>
          <a:p>
            <a:endParaRPr/>
          </a:p>
        </p:txBody>
      </p:sp>
      <p:sp>
        <p:nvSpPr>
          <p:cNvPr id="5" name="object 5"/>
          <p:cNvSpPr txBox="1"/>
          <p:nvPr/>
        </p:nvSpPr>
        <p:spPr>
          <a:xfrm>
            <a:off x="7585181" y="1328960"/>
            <a:ext cx="5978419" cy="2698239"/>
          </a:xfrm>
          <a:prstGeom prst="rect">
            <a:avLst/>
          </a:prstGeom>
        </p:spPr>
        <p:txBody>
          <a:bodyPr vert="horz" wrap="square" lIns="0" tIns="12700" rIns="0" bIns="0" rtlCol="0">
            <a:spAutoFit/>
          </a:bodyPr>
          <a:lstStyle/>
          <a:p>
            <a:pPr marL="12700" marR="5080">
              <a:lnSpc>
                <a:spcPct val="108300"/>
              </a:lnSpc>
              <a:spcBef>
                <a:spcPts val="100"/>
              </a:spcBef>
            </a:pPr>
            <a:r>
              <a:rPr lang="en-US" sz="2000" b="1">
                <a:solidFill>
                  <a:srgbClr val="FFFFFF"/>
                </a:solidFill>
                <a:latin typeface="Segoe UI Semibold" panose="020B0502040204020203" pitchFamily="34" charset="0"/>
                <a:cs typeface="Segoe UI Semibold" panose="020B0502040204020203" pitchFamily="34" charset="0"/>
              </a:rPr>
              <a:t>Take 1-2 minutes to share:</a:t>
            </a:r>
          </a:p>
          <a:p>
            <a:pPr marL="12700" marR="5080">
              <a:lnSpc>
                <a:spcPct val="108300"/>
              </a:lnSpc>
              <a:spcBef>
                <a:spcPts val="100"/>
              </a:spcBef>
            </a:pPr>
            <a:endParaRPr lang="en-US" sz="2000" b="1">
              <a:solidFill>
                <a:srgbClr val="FFFFFF"/>
              </a:solidFill>
              <a:latin typeface="Segoe UI Semibold" panose="020B0502040204020203" pitchFamily="34" charset="0"/>
              <a:cs typeface="Segoe UI Semibold" panose="020B0502040204020203" pitchFamily="34" charset="0"/>
            </a:endParaRPr>
          </a:p>
          <a:p>
            <a:pPr marL="355600" marR="5080" indent="-342900">
              <a:lnSpc>
                <a:spcPct val="108300"/>
              </a:lnSpc>
              <a:spcBef>
                <a:spcPts val="100"/>
              </a:spcBef>
              <a:buFontTx/>
              <a:buChar char="-"/>
            </a:pPr>
            <a:r>
              <a:rPr lang="en-US" sz="2000" b="1">
                <a:solidFill>
                  <a:srgbClr val="FFFFFF"/>
                </a:solidFill>
                <a:latin typeface="Segoe UI Semibold" panose="020B0502040204020203" pitchFamily="34" charset="0"/>
                <a:cs typeface="Segoe UI Semibold" panose="020B0502040204020203" pitchFamily="34" charset="0"/>
              </a:rPr>
              <a:t>How would you like to be addressed?</a:t>
            </a:r>
            <a:br>
              <a:rPr lang="en-US" sz="2000" b="1">
                <a:solidFill>
                  <a:srgbClr val="FFFFFF"/>
                </a:solidFill>
                <a:latin typeface="Segoe UI Semibold" panose="020B0502040204020203" pitchFamily="34" charset="0"/>
                <a:cs typeface="Segoe UI Semibold" panose="020B0502040204020203" pitchFamily="34" charset="0"/>
              </a:rPr>
            </a:br>
            <a:r>
              <a:rPr lang="en-US" sz="2000" b="1">
                <a:solidFill>
                  <a:srgbClr val="FFFFFF"/>
                </a:solidFill>
                <a:latin typeface="Segoe UI Semibold" panose="020B0502040204020203" pitchFamily="34" charset="0"/>
                <a:cs typeface="Segoe UI Semibold" panose="020B0502040204020203" pitchFamily="34" charset="0"/>
              </a:rPr>
              <a:t>For example, what is your name and which pronouns do you use?</a:t>
            </a:r>
          </a:p>
          <a:p>
            <a:pPr marL="355600" marR="5080" indent="-342900">
              <a:lnSpc>
                <a:spcPct val="108300"/>
              </a:lnSpc>
              <a:spcBef>
                <a:spcPts val="100"/>
              </a:spcBef>
              <a:buFontTx/>
              <a:buChar char="-"/>
            </a:pPr>
            <a:endParaRPr lang="en-US" sz="2000" b="1">
              <a:solidFill>
                <a:srgbClr val="FFFFFF"/>
              </a:solidFill>
              <a:latin typeface="Segoe UI Semibold" panose="020B0502040204020203" pitchFamily="34" charset="0"/>
              <a:cs typeface="Segoe UI Semibold" panose="020B0502040204020203" pitchFamily="34" charset="0"/>
            </a:endParaRPr>
          </a:p>
          <a:p>
            <a:pPr marL="355600" marR="5080" indent="-342900">
              <a:lnSpc>
                <a:spcPct val="108300"/>
              </a:lnSpc>
              <a:spcBef>
                <a:spcPts val="100"/>
              </a:spcBef>
              <a:buFontTx/>
              <a:buChar char="-"/>
            </a:pPr>
            <a:r>
              <a:rPr lang="en-US" sz="2000" b="1">
                <a:solidFill>
                  <a:srgbClr val="FFFFFF"/>
                </a:solidFill>
                <a:latin typeface="Segoe UI Semibold" panose="020B0502040204020203" pitchFamily="34" charset="0"/>
                <a:cs typeface="Segoe UI Semibold" panose="020B0502040204020203" pitchFamily="34" charset="0"/>
              </a:rPr>
              <a:t>What is one reason why you signed up for this program? </a:t>
            </a:r>
            <a:endParaRPr sz="2000" b="1">
              <a:latin typeface="Segoe UI Semibold" panose="020B0502040204020203" pitchFamily="34" charset="0"/>
              <a:cs typeface="Segoe UI Semibold" panose="020B0502040204020203" pitchFamily="34" charset="0"/>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058570" y="7550929"/>
            <a:ext cx="1505336"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10</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1" name="Slide Number Placeholder 10">
            <a:extLst>
              <a:ext uri="{FF2B5EF4-FFF2-40B4-BE49-F238E27FC236}">
                <a16:creationId xmlns:a16="http://schemas.microsoft.com/office/drawing/2014/main" id="{CFF5BF57-F690-784B-ADCA-9C0F22225242}"/>
              </a:ext>
            </a:extLst>
          </p:cNvPr>
          <p:cNvSpPr>
            <a:spLocks noGrp="1"/>
          </p:cNvSpPr>
          <p:nvPr>
            <p:ph type="sldNum" sz="quarter" idx="11"/>
          </p:nvPr>
        </p:nvSpPr>
        <p:spPr/>
        <p:txBody>
          <a:bodyPr/>
          <a:lstStyle/>
          <a:p>
            <a:fld id="{EA54778E-4E51-5441-9EBB-208B74909D2B}" type="slidenum">
              <a:rPr lang="en-US"/>
              <a:pPr/>
              <a:t>7</a:t>
            </a:fld>
            <a:endParaRPr lang="en-US"/>
          </a:p>
        </p:txBody>
      </p:sp>
    </p:spTree>
    <p:extLst>
      <p:ext uri="{BB962C8B-B14F-4D97-AF65-F5344CB8AC3E}">
        <p14:creationId xmlns:p14="http://schemas.microsoft.com/office/powerpoint/2010/main" val="15761905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F2A3C5E8-5031-534D-A917-E86E63BC0BFB}"/>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4" name="object 8">
            <a:extLst>
              <a:ext uri="{FF2B5EF4-FFF2-40B4-BE49-F238E27FC236}">
                <a16:creationId xmlns:a16="http://schemas.microsoft.com/office/drawing/2014/main" id="{A5DBC2BE-F716-B24E-9016-0EADDC1AC31F}"/>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35" name="object 10">
            <a:extLst>
              <a:ext uri="{FF2B5EF4-FFF2-40B4-BE49-F238E27FC236}">
                <a16:creationId xmlns:a16="http://schemas.microsoft.com/office/drawing/2014/main" id="{EBA0FEFF-8E7C-E24A-AB87-59ACA9F8B01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3">
            <a:extLst>
              <a:ext uri="{FF2B5EF4-FFF2-40B4-BE49-F238E27FC236}">
                <a16:creationId xmlns:a16="http://schemas.microsoft.com/office/drawing/2014/main" id="{4A04A8AD-09D1-3845-B5D2-D5F82AC6EFB8}"/>
              </a:ext>
            </a:extLst>
          </p:cNvPr>
          <p:cNvSpPr txBox="1">
            <a:spLocks/>
          </p:cNvSpPr>
          <p:nvPr/>
        </p:nvSpPr>
        <p:spPr>
          <a:xfrm>
            <a:off x="673100" y="1294768"/>
            <a:ext cx="6343014" cy="1059329"/>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128475"/>
                </a:solidFill>
                <a:latin typeface="Segoe UI Semibold" panose="020B0502040204020203" pitchFamily="34" charset="0"/>
                <a:cs typeface="Segoe UI Semibold" panose="020B0502040204020203" pitchFamily="34" charset="0"/>
              </a:rPr>
              <a:t>“alternating” plan</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15" name="object 5">
            <a:extLst>
              <a:ext uri="{FF2B5EF4-FFF2-40B4-BE49-F238E27FC236}">
                <a16:creationId xmlns:a16="http://schemas.microsoft.com/office/drawing/2014/main" id="{F7A12153-CCD8-6A4B-BA44-7ECBB5B7BFF2}"/>
              </a:ext>
            </a:extLst>
          </p:cNvPr>
          <p:cNvSpPr txBox="1">
            <a:spLocks/>
          </p:cNvSpPr>
          <p:nvPr/>
        </p:nvSpPr>
        <p:spPr>
          <a:xfrm>
            <a:off x="673099"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many guards for a polygon with </a:t>
            </a:r>
            <a:r>
              <a:rPr lang="en-US" sz="2000" i="1" kern="0" spc="-30"/>
              <a:t>n</a:t>
            </a:r>
            <a:r>
              <a:rPr lang="en-US" sz="2000" kern="0" spc="-30"/>
              <a:t> points?</a:t>
            </a:r>
          </a:p>
          <a:p>
            <a:pPr marL="12700">
              <a:spcBef>
                <a:spcPts val="100"/>
              </a:spcBef>
            </a:pPr>
            <a:endParaRPr lang="en-US" sz="2000" kern="0" spc="-30"/>
          </a:p>
          <a:p>
            <a:pPr marL="12700">
              <a:spcBef>
                <a:spcPts val="100"/>
              </a:spcBef>
            </a:pPr>
            <a:r>
              <a:rPr lang="en-US" sz="2000" kern="0" spc="-30"/>
              <a:t>It helps to see an example. </a:t>
            </a:r>
          </a:p>
        </p:txBody>
      </p:sp>
      <p:sp>
        <p:nvSpPr>
          <p:cNvPr id="16" name="object 6">
            <a:extLst>
              <a:ext uri="{FF2B5EF4-FFF2-40B4-BE49-F238E27FC236}">
                <a16:creationId xmlns:a16="http://schemas.microsoft.com/office/drawing/2014/main" id="{ECD4CC53-1375-B346-9151-0EB83ADB8F9C}"/>
              </a:ext>
            </a:extLst>
          </p:cNvPr>
          <p:cNvSpPr txBox="1"/>
          <p:nvPr/>
        </p:nvSpPr>
        <p:spPr>
          <a:xfrm>
            <a:off x="673099" y="2261186"/>
            <a:ext cx="6343015" cy="646331"/>
          </a:xfrm>
          <a:prstGeom prst="rect">
            <a:avLst/>
          </a:prstGeom>
        </p:spPr>
        <p:txBody>
          <a:bodyPr vert="horz" wrap="square" lIns="0" tIns="43180" rIns="0" bIns="0" rtlCol="0">
            <a:spAutoFit/>
          </a:bodyPr>
          <a:lstStyle/>
          <a:p>
            <a:pPr marL="12700" marR="5080">
              <a:lnSpc>
                <a:spcPts val="2200"/>
              </a:lnSpc>
              <a:spcBef>
                <a:spcPts val="340"/>
              </a:spcBef>
            </a:pPr>
            <a:endParaRPr lang="en-US" sz="2000" spc="-15">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latin typeface="Segoe UI" panose="020B0502040204020203" pitchFamily="34" charset="0"/>
                <a:cs typeface="Segoe UI" panose="020B0502040204020203" pitchFamily="34" charset="0"/>
              </a:rPr>
              <a:t>Given a simple polygon, place a guard on alternating points. </a:t>
            </a:r>
          </a:p>
        </p:txBody>
      </p:sp>
      <p:sp>
        <p:nvSpPr>
          <p:cNvPr id="18" name="object 5">
            <a:extLst>
              <a:ext uri="{FF2B5EF4-FFF2-40B4-BE49-F238E27FC236}">
                <a16:creationId xmlns:a16="http://schemas.microsoft.com/office/drawing/2014/main" id="{DB58CDFF-1041-8847-A072-1EB340D8115C}"/>
              </a:ext>
            </a:extLst>
          </p:cNvPr>
          <p:cNvSpPr txBox="1">
            <a:spLocks/>
          </p:cNvSpPr>
          <p:nvPr/>
        </p:nvSpPr>
        <p:spPr>
          <a:xfrm>
            <a:off x="7988299" y="5214721"/>
            <a:ext cx="6343015" cy="320601"/>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It works on this example!</a:t>
            </a:r>
          </a:p>
        </p:txBody>
      </p:sp>
      <p:pic>
        <p:nvPicPr>
          <p:cNvPr id="19" name="Google Shape;74;p15">
            <a:extLst>
              <a:ext uri="{FF2B5EF4-FFF2-40B4-BE49-F238E27FC236}">
                <a16:creationId xmlns:a16="http://schemas.microsoft.com/office/drawing/2014/main" id="{15288907-D588-6146-B4A2-41141C3430DE}"/>
              </a:ext>
            </a:extLst>
          </p:cNvPr>
          <p:cNvPicPr preferRelativeResize="0"/>
          <p:nvPr/>
        </p:nvPicPr>
        <p:blipFill>
          <a:blip r:embed="rId3">
            <a:clrChange>
              <a:clrFrom>
                <a:srgbClr val="83CEE1"/>
              </a:clrFrom>
              <a:clrTo>
                <a:srgbClr val="83CEE1">
                  <a:alpha val="0"/>
                </a:srgbClr>
              </a:clrTo>
            </a:clrChange>
            <a:alphaModFix/>
          </a:blip>
          <a:stretch>
            <a:fillRect/>
          </a:stretch>
        </p:blipFill>
        <p:spPr>
          <a:xfrm>
            <a:off x="8349931" y="771611"/>
            <a:ext cx="5734051" cy="2989979"/>
          </a:xfrm>
          <a:prstGeom prst="rect">
            <a:avLst/>
          </a:prstGeom>
          <a:noFill/>
          <a:ln w="9525" cap="flat" cmpd="sng">
            <a:noFill/>
            <a:prstDash val="solid"/>
            <a:round/>
            <a:headEnd type="none" w="sm" len="sm"/>
            <a:tailEnd type="none" w="sm" len="sm"/>
          </a:ln>
        </p:spPr>
      </p:pic>
      <p:sp>
        <p:nvSpPr>
          <p:cNvPr id="3" name="Slide Number Placeholder 2">
            <a:extLst>
              <a:ext uri="{FF2B5EF4-FFF2-40B4-BE49-F238E27FC236}">
                <a16:creationId xmlns:a16="http://schemas.microsoft.com/office/drawing/2014/main" id="{B75C4D46-7D00-C24D-87A9-04CE5F49FD69}"/>
              </a:ext>
            </a:extLst>
          </p:cNvPr>
          <p:cNvSpPr>
            <a:spLocks noGrp="1"/>
          </p:cNvSpPr>
          <p:nvPr>
            <p:ph type="sldNum" sz="quarter" idx="11"/>
          </p:nvPr>
        </p:nvSpPr>
        <p:spPr/>
        <p:txBody>
          <a:bodyPr/>
          <a:lstStyle/>
          <a:p>
            <a:fld id="{EA54778E-4E51-5441-9EBB-208B74909D2B}" type="slidenum">
              <a:rPr lang="en-US"/>
              <a:pPr/>
              <a:t>70</a:t>
            </a:fld>
            <a:endParaRPr lang="en-US"/>
          </a:p>
        </p:txBody>
      </p:sp>
    </p:spTree>
    <p:extLst>
      <p:ext uri="{BB962C8B-B14F-4D97-AF65-F5344CB8AC3E}">
        <p14:creationId xmlns:p14="http://schemas.microsoft.com/office/powerpoint/2010/main" val="50996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F2A3C5E8-5031-534D-A917-E86E63BC0BFB}"/>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4" name="object 8">
            <a:extLst>
              <a:ext uri="{FF2B5EF4-FFF2-40B4-BE49-F238E27FC236}">
                <a16:creationId xmlns:a16="http://schemas.microsoft.com/office/drawing/2014/main" id="{A5DBC2BE-F716-B24E-9016-0EADDC1AC31F}"/>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35" name="object 10">
            <a:extLst>
              <a:ext uri="{FF2B5EF4-FFF2-40B4-BE49-F238E27FC236}">
                <a16:creationId xmlns:a16="http://schemas.microsoft.com/office/drawing/2014/main" id="{EBA0FEFF-8E7C-E24A-AB87-59ACA9F8B01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3">
            <a:extLst>
              <a:ext uri="{FF2B5EF4-FFF2-40B4-BE49-F238E27FC236}">
                <a16:creationId xmlns:a16="http://schemas.microsoft.com/office/drawing/2014/main" id="{4A04A8AD-09D1-3845-B5D2-D5F82AC6EFB8}"/>
              </a:ext>
            </a:extLst>
          </p:cNvPr>
          <p:cNvSpPr txBox="1">
            <a:spLocks/>
          </p:cNvSpPr>
          <p:nvPr/>
        </p:nvSpPr>
        <p:spPr>
          <a:xfrm>
            <a:off x="673100" y="1294768"/>
            <a:ext cx="6642100" cy="1636410"/>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128475"/>
                </a:solidFill>
                <a:latin typeface="Segoe UI Semibold" panose="020B0502040204020203" pitchFamily="34" charset="0"/>
                <a:cs typeface="Segoe UI Semibold" panose="020B0502040204020203" pitchFamily="34" charset="0"/>
              </a:rPr>
              <a:t>“top and bottom” plan</a:t>
            </a:r>
          </a:p>
          <a:p>
            <a:pPr marL="12700" marR="5080">
              <a:lnSpc>
                <a:spcPts val="3800"/>
              </a:lnSpc>
              <a:spcBef>
                <a:spcPts val="660"/>
              </a:spcBef>
            </a:pPr>
            <a:endParaRPr lang="en-US" sz="3600" b="1" spc="-20" dirty="0">
              <a:solidFill>
                <a:srgbClr val="128475"/>
              </a:solidFill>
              <a:latin typeface="Segoe UI Semibold" panose="020B0502040204020203" pitchFamily="34" charset="0"/>
              <a:cs typeface="Segoe UI Semibold" panose="020B0502040204020203" pitchFamily="34" charset="0"/>
            </a:endParaRPr>
          </a:p>
        </p:txBody>
      </p:sp>
      <p:sp>
        <p:nvSpPr>
          <p:cNvPr id="15" name="object 5">
            <a:extLst>
              <a:ext uri="{FF2B5EF4-FFF2-40B4-BE49-F238E27FC236}">
                <a16:creationId xmlns:a16="http://schemas.microsoft.com/office/drawing/2014/main" id="{F7A12153-CCD8-6A4B-BA44-7ECBB5B7BFF2}"/>
              </a:ext>
            </a:extLst>
          </p:cNvPr>
          <p:cNvSpPr txBox="1">
            <a:spLocks/>
          </p:cNvSpPr>
          <p:nvPr/>
        </p:nvSpPr>
        <p:spPr>
          <a:xfrm>
            <a:off x="673099"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many guards for a polygon with </a:t>
            </a:r>
            <a:r>
              <a:rPr lang="en-US" sz="2000" i="1" kern="0" spc="-30"/>
              <a:t>n</a:t>
            </a:r>
            <a:r>
              <a:rPr lang="en-US" sz="2000" kern="0" spc="-30"/>
              <a:t> points?</a:t>
            </a:r>
          </a:p>
          <a:p>
            <a:pPr marL="12700">
              <a:spcBef>
                <a:spcPts val="100"/>
              </a:spcBef>
            </a:pPr>
            <a:endParaRPr lang="en-US" sz="2000" kern="0" spc="-30"/>
          </a:p>
          <a:p>
            <a:pPr marL="12700">
              <a:spcBef>
                <a:spcPts val="100"/>
              </a:spcBef>
            </a:pPr>
            <a:r>
              <a:rPr lang="en-US" sz="2000" kern="0" spc="-30"/>
              <a:t>It helps to see an example. </a:t>
            </a:r>
          </a:p>
        </p:txBody>
      </p:sp>
      <p:sp>
        <p:nvSpPr>
          <p:cNvPr id="16" name="object 6">
            <a:extLst>
              <a:ext uri="{FF2B5EF4-FFF2-40B4-BE49-F238E27FC236}">
                <a16:creationId xmlns:a16="http://schemas.microsoft.com/office/drawing/2014/main" id="{ECD4CC53-1375-B346-9151-0EB83ADB8F9C}"/>
              </a:ext>
            </a:extLst>
          </p:cNvPr>
          <p:cNvSpPr txBox="1"/>
          <p:nvPr/>
        </p:nvSpPr>
        <p:spPr>
          <a:xfrm>
            <a:off x="673099" y="2261186"/>
            <a:ext cx="6343015" cy="928459"/>
          </a:xfrm>
          <a:prstGeom prst="rect">
            <a:avLst/>
          </a:prstGeom>
        </p:spPr>
        <p:txBody>
          <a:bodyPr vert="horz" wrap="square" lIns="0" tIns="43180" rIns="0" bIns="0" rtlCol="0">
            <a:spAutoFit/>
          </a:bodyPr>
          <a:lstStyle/>
          <a:p>
            <a:pPr marL="12700" marR="5080">
              <a:lnSpc>
                <a:spcPts val="2200"/>
              </a:lnSpc>
              <a:spcBef>
                <a:spcPts val="340"/>
              </a:spcBef>
            </a:pPr>
            <a:endParaRPr lang="en-US" sz="2000" spc="-15">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latin typeface="Segoe UI" panose="020B0502040204020203" pitchFamily="34" charset="0"/>
                <a:cs typeface="Segoe UI" panose="020B0502040204020203" pitchFamily="34" charset="0"/>
              </a:rPr>
              <a:t>Given a simple polygon, place a guard on the </a:t>
            </a:r>
            <a:br>
              <a:rPr lang="en-US" sz="2000" spc="-15">
                <a:latin typeface="Segoe UI" panose="020B0502040204020203" pitchFamily="34" charset="0"/>
                <a:cs typeface="Segoe UI" panose="020B0502040204020203" pitchFamily="34" charset="0"/>
              </a:rPr>
            </a:br>
            <a:r>
              <a:rPr lang="en-US" sz="2000" spc="-15">
                <a:latin typeface="Segoe UI" panose="020B0502040204020203" pitchFamily="34" charset="0"/>
                <a:cs typeface="Segoe UI" panose="020B0502040204020203" pitchFamily="34" charset="0"/>
              </a:rPr>
              <a:t>highest point and a guard on the lowest point.</a:t>
            </a:r>
          </a:p>
        </p:txBody>
      </p:sp>
      <p:sp>
        <p:nvSpPr>
          <p:cNvPr id="18" name="object 5">
            <a:extLst>
              <a:ext uri="{FF2B5EF4-FFF2-40B4-BE49-F238E27FC236}">
                <a16:creationId xmlns:a16="http://schemas.microsoft.com/office/drawing/2014/main" id="{DB58CDFF-1041-8847-A072-1EB340D8115C}"/>
              </a:ext>
            </a:extLst>
          </p:cNvPr>
          <p:cNvSpPr txBox="1">
            <a:spLocks/>
          </p:cNvSpPr>
          <p:nvPr/>
        </p:nvSpPr>
        <p:spPr>
          <a:xfrm>
            <a:off x="7988299" y="5214721"/>
            <a:ext cx="6343015" cy="320601"/>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It works on this example!</a:t>
            </a:r>
          </a:p>
        </p:txBody>
      </p:sp>
      <p:pic>
        <p:nvPicPr>
          <p:cNvPr id="11" name="Google Shape;81;p16">
            <a:extLst>
              <a:ext uri="{FF2B5EF4-FFF2-40B4-BE49-F238E27FC236}">
                <a16:creationId xmlns:a16="http://schemas.microsoft.com/office/drawing/2014/main" id="{EA33F540-8BBF-B14D-A435-DB5D5E96AEB6}"/>
              </a:ext>
            </a:extLst>
          </p:cNvPr>
          <p:cNvPicPr preferRelativeResize="0"/>
          <p:nvPr/>
        </p:nvPicPr>
        <p:blipFill>
          <a:blip r:embed="rId3">
            <a:clrChange>
              <a:clrFrom>
                <a:srgbClr val="83CEE1"/>
              </a:clrFrom>
              <a:clrTo>
                <a:srgbClr val="83CEE1">
                  <a:alpha val="0"/>
                </a:srgbClr>
              </a:clrTo>
            </a:clrChange>
            <a:alphaModFix/>
          </a:blip>
          <a:stretch>
            <a:fillRect/>
          </a:stretch>
        </p:blipFill>
        <p:spPr>
          <a:xfrm>
            <a:off x="8292781" y="718136"/>
            <a:ext cx="5734050" cy="3086100"/>
          </a:xfrm>
          <a:prstGeom prst="rect">
            <a:avLst/>
          </a:prstGeom>
          <a:noFill/>
          <a:ln>
            <a:noFill/>
          </a:ln>
        </p:spPr>
      </p:pic>
      <p:sp>
        <p:nvSpPr>
          <p:cNvPr id="3" name="Slide Number Placeholder 2">
            <a:extLst>
              <a:ext uri="{FF2B5EF4-FFF2-40B4-BE49-F238E27FC236}">
                <a16:creationId xmlns:a16="http://schemas.microsoft.com/office/drawing/2014/main" id="{284E6562-25E1-7A49-A769-3E0EC8A7A05A}"/>
              </a:ext>
            </a:extLst>
          </p:cNvPr>
          <p:cNvSpPr>
            <a:spLocks noGrp="1"/>
          </p:cNvSpPr>
          <p:nvPr>
            <p:ph type="sldNum" sz="quarter" idx="11"/>
          </p:nvPr>
        </p:nvSpPr>
        <p:spPr/>
        <p:txBody>
          <a:bodyPr/>
          <a:lstStyle/>
          <a:p>
            <a:fld id="{EA54778E-4E51-5441-9EBB-208B74909D2B}" type="slidenum">
              <a:rPr lang="en-US"/>
              <a:pPr/>
              <a:t>71</a:t>
            </a:fld>
            <a:endParaRPr lang="en-US"/>
          </a:p>
        </p:txBody>
      </p:sp>
    </p:spTree>
    <p:extLst>
      <p:ext uri="{BB962C8B-B14F-4D97-AF65-F5344CB8AC3E}">
        <p14:creationId xmlns:p14="http://schemas.microsoft.com/office/powerpoint/2010/main" val="430395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F2A3C5E8-5031-534D-A917-E86E63BC0BFB}"/>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4" name="object 8">
            <a:extLst>
              <a:ext uri="{FF2B5EF4-FFF2-40B4-BE49-F238E27FC236}">
                <a16:creationId xmlns:a16="http://schemas.microsoft.com/office/drawing/2014/main" id="{A5DBC2BE-F716-B24E-9016-0EADDC1AC31F}"/>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35" name="object 10">
            <a:extLst>
              <a:ext uri="{FF2B5EF4-FFF2-40B4-BE49-F238E27FC236}">
                <a16:creationId xmlns:a16="http://schemas.microsoft.com/office/drawing/2014/main" id="{EBA0FEFF-8E7C-E24A-AB87-59ACA9F8B01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3">
            <a:extLst>
              <a:ext uri="{FF2B5EF4-FFF2-40B4-BE49-F238E27FC236}">
                <a16:creationId xmlns:a16="http://schemas.microsoft.com/office/drawing/2014/main" id="{4A04A8AD-09D1-3845-B5D2-D5F82AC6EFB8}"/>
              </a:ext>
            </a:extLst>
          </p:cNvPr>
          <p:cNvSpPr txBox="1">
            <a:spLocks/>
          </p:cNvSpPr>
          <p:nvPr/>
        </p:nvSpPr>
        <p:spPr>
          <a:xfrm>
            <a:off x="673100" y="1294768"/>
            <a:ext cx="5880100" cy="1059329"/>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128475"/>
                </a:solidFill>
                <a:latin typeface="Segoe UI Semibold" panose="020B0502040204020203" pitchFamily="34" charset="0"/>
                <a:cs typeface="Segoe UI Semibold" panose="020B0502040204020203" pitchFamily="34" charset="0"/>
              </a:rPr>
              <a:t>“random half” plan</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15" name="object 5">
            <a:extLst>
              <a:ext uri="{FF2B5EF4-FFF2-40B4-BE49-F238E27FC236}">
                <a16:creationId xmlns:a16="http://schemas.microsoft.com/office/drawing/2014/main" id="{F7A12153-CCD8-6A4B-BA44-7ECBB5B7BFF2}"/>
              </a:ext>
            </a:extLst>
          </p:cNvPr>
          <p:cNvSpPr txBox="1">
            <a:spLocks/>
          </p:cNvSpPr>
          <p:nvPr/>
        </p:nvSpPr>
        <p:spPr>
          <a:xfrm>
            <a:off x="673099"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many guards for a polygon with </a:t>
            </a:r>
            <a:r>
              <a:rPr lang="en-US" sz="2000" i="1" kern="0" spc="-30"/>
              <a:t>n</a:t>
            </a:r>
            <a:r>
              <a:rPr lang="en-US" sz="2000" kern="0" spc="-30"/>
              <a:t> points?</a:t>
            </a:r>
          </a:p>
          <a:p>
            <a:pPr marL="12700">
              <a:spcBef>
                <a:spcPts val="100"/>
              </a:spcBef>
            </a:pPr>
            <a:endParaRPr lang="en-US" sz="2000" kern="0" spc="-30"/>
          </a:p>
          <a:p>
            <a:pPr marL="12700">
              <a:spcBef>
                <a:spcPts val="100"/>
              </a:spcBef>
            </a:pPr>
            <a:r>
              <a:rPr lang="en-US" sz="2000" kern="0" spc="-30"/>
              <a:t>It helps to see an example. </a:t>
            </a:r>
          </a:p>
        </p:txBody>
      </p:sp>
      <p:sp>
        <p:nvSpPr>
          <p:cNvPr id="16" name="object 6">
            <a:extLst>
              <a:ext uri="{FF2B5EF4-FFF2-40B4-BE49-F238E27FC236}">
                <a16:creationId xmlns:a16="http://schemas.microsoft.com/office/drawing/2014/main" id="{ECD4CC53-1375-B346-9151-0EB83ADB8F9C}"/>
              </a:ext>
            </a:extLst>
          </p:cNvPr>
          <p:cNvSpPr txBox="1"/>
          <p:nvPr/>
        </p:nvSpPr>
        <p:spPr>
          <a:xfrm>
            <a:off x="673099" y="2261186"/>
            <a:ext cx="6343015" cy="1210588"/>
          </a:xfrm>
          <a:prstGeom prst="rect">
            <a:avLst/>
          </a:prstGeom>
        </p:spPr>
        <p:txBody>
          <a:bodyPr vert="horz" wrap="square" lIns="0" tIns="43180" rIns="0" bIns="0" rtlCol="0">
            <a:spAutoFit/>
          </a:bodyPr>
          <a:lstStyle/>
          <a:p>
            <a:pPr marL="12700" marR="5080">
              <a:lnSpc>
                <a:spcPts val="2200"/>
              </a:lnSpc>
              <a:spcBef>
                <a:spcPts val="340"/>
              </a:spcBef>
            </a:pPr>
            <a:endParaRPr lang="en-US" sz="2000" spc="-15">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latin typeface="Segoe UI" panose="020B0502040204020203" pitchFamily="34" charset="0"/>
                <a:cs typeface="Segoe UI" panose="020B0502040204020203" pitchFamily="34" charset="0"/>
              </a:rPr>
              <a:t>Given a simple polygon, pick a random starting point, </a:t>
            </a:r>
            <a:br>
              <a:rPr lang="en-US" sz="2000" spc="-15">
                <a:latin typeface="Segoe UI" panose="020B0502040204020203" pitchFamily="34" charset="0"/>
                <a:cs typeface="Segoe UI" panose="020B0502040204020203" pitchFamily="34" charset="0"/>
              </a:rPr>
            </a:br>
            <a:r>
              <a:rPr lang="en-US" sz="2000" spc="-15">
                <a:latin typeface="Segoe UI" panose="020B0502040204020203" pitchFamily="34" charset="0"/>
                <a:cs typeface="Segoe UI" panose="020B0502040204020203" pitchFamily="34" charset="0"/>
              </a:rPr>
              <a:t>then place guards on until you’ve covered half the </a:t>
            </a:r>
            <a:br>
              <a:rPr lang="en-US" sz="2000" spc="-15">
                <a:latin typeface="Segoe UI" panose="020B0502040204020203" pitchFamily="34" charset="0"/>
                <a:cs typeface="Segoe UI" panose="020B0502040204020203" pitchFamily="34" charset="0"/>
              </a:rPr>
            </a:br>
            <a:r>
              <a:rPr lang="en-US" sz="2000" spc="-15">
                <a:latin typeface="Segoe UI" panose="020B0502040204020203" pitchFamily="34" charset="0"/>
                <a:cs typeface="Segoe UI" panose="020B0502040204020203" pitchFamily="34" charset="0"/>
              </a:rPr>
              <a:t>points.</a:t>
            </a:r>
          </a:p>
        </p:txBody>
      </p:sp>
      <p:sp>
        <p:nvSpPr>
          <p:cNvPr id="18" name="object 5">
            <a:extLst>
              <a:ext uri="{FF2B5EF4-FFF2-40B4-BE49-F238E27FC236}">
                <a16:creationId xmlns:a16="http://schemas.microsoft.com/office/drawing/2014/main" id="{DB58CDFF-1041-8847-A072-1EB340D8115C}"/>
              </a:ext>
            </a:extLst>
          </p:cNvPr>
          <p:cNvSpPr txBox="1">
            <a:spLocks/>
          </p:cNvSpPr>
          <p:nvPr/>
        </p:nvSpPr>
        <p:spPr>
          <a:xfrm>
            <a:off x="7988299" y="5214721"/>
            <a:ext cx="6343015" cy="320601"/>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It works on this example!</a:t>
            </a:r>
          </a:p>
        </p:txBody>
      </p:sp>
      <p:pic>
        <p:nvPicPr>
          <p:cNvPr id="12" name="Picture 2">
            <a:extLst>
              <a:ext uri="{FF2B5EF4-FFF2-40B4-BE49-F238E27FC236}">
                <a16:creationId xmlns:a16="http://schemas.microsoft.com/office/drawing/2014/main" id="{FBBE0EED-79C6-B345-8461-07FCD7207E94}"/>
              </a:ext>
            </a:extLst>
          </p:cNvPr>
          <p:cNvPicPr>
            <a:picLocks noChangeAspect="1" noChangeArrowheads="1"/>
          </p:cNvPicPr>
          <p:nvPr/>
        </p:nvPicPr>
        <p:blipFill>
          <a:blip r:embed="rId3">
            <a:clrChange>
              <a:clrFrom>
                <a:srgbClr val="83CEE1"/>
              </a:clrFrom>
              <a:clrTo>
                <a:srgbClr val="83CEE1">
                  <a:alpha val="0"/>
                </a:srgbClr>
              </a:clrTo>
            </a:clrChange>
            <a:extLst>
              <a:ext uri="{28A0092B-C50C-407E-A947-70E740481C1C}">
                <a14:useLocalDpi xmlns:a14="http://schemas.microsoft.com/office/drawing/2010/main" val="0"/>
              </a:ext>
            </a:extLst>
          </a:blip>
          <a:srcRect/>
          <a:stretch>
            <a:fillRect/>
          </a:stretch>
        </p:blipFill>
        <p:spPr bwMode="auto">
          <a:xfrm>
            <a:off x="8292780" y="703969"/>
            <a:ext cx="5734051" cy="31144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5527F99-41D4-A142-A34E-49F8F71133B6}"/>
              </a:ext>
            </a:extLst>
          </p:cNvPr>
          <p:cNvSpPr>
            <a:spLocks noGrp="1"/>
          </p:cNvSpPr>
          <p:nvPr>
            <p:ph type="sldNum" sz="quarter" idx="11"/>
          </p:nvPr>
        </p:nvSpPr>
        <p:spPr/>
        <p:txBody>
          <a:bodyPr/>
          <a:lstStyle/>
          <a:p>
            <a:fld id="{EA54778E-4E51-5441-9EBB-208B74909D2B}" type="slidenum">
              <a:rPr lang="en-US"/>
              <a:pPr/>
              <a:t>72</a:t>
            </a:fld>
            <a:endParaRPr lang="en-US"/>
          </a:p>
        </p:txBody>
      </p:sp>
    </p:spTree>
    <p:extLst>
      <p:ext uri="{BB962C8B-B14F-4D97-AF65-F5344CB8AC3E}">
        <p14:creationId xmlns:p14="http://schemas.microsoft.com/office/powerpoint/2010/main" val="14147178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73100" y="2574851"/>
            <a:ext cx="5651500" cy="4042325"/>
          </a:xfrm>
          <a:prstGeom prst="rect">
            <a:avLst/>
          </a:prstGeom>
        </p:spPr>
        <p:txBody>
          <a:bodyPr vert="horz" wrap="square" lIns="0" tIns="6985" rIns="0" bIns="0" rtlCol="0">
            <a:spAutoFit/>
          </a:bodyPr>
          <a:lstStyle/>
          <a:p>
            <a:pPr marL="12700" marR="5080">
              <a:lnSpc>
                <a:spcPct val="101899"/>
              </a:lnSpc>
              <a:spcBef>
                <a:spcPts val="55"/>
              </a:spcBef>
            </a:pPr>
            <a:r>
              <a:rPr lang="en-US" b="1" spc="-5" dirty="0">
                <a:latin typeface="Segoe UI Semibold" panose="020B0502040204020203" pitchFamily="34" charset="0"/>
                <a:cs typeface="Segoe UI Semibold" panose="020B0502040204020203" pitchFamily="34" charset="0"/>
              </a:rPr>
              <a:t>In your group, you’ll practice parts of the self-regulated learning cycle on the Art Gallery Problem.</a:t>
            </a:r>
          </a:p>
          <a:p>
            <a:pPr marL="12700" marR="5080">
              <a:lnSpc>
                <a:spcPct val="101899"/>
              </a:lnSpc>
              <a:spcBef>
                <a:spcPts val="55"/>
              </a:spcBef>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PLAN phase: come up with a plan.</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Choose one of the three ways to approach the problem of placing guards at points along the polygon: </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“alternating” or “top and bottom” or “random half.”</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DO/EVALUATE phases: try it &amp; see if it worked.</a:t>
            </a:r>
          </a:p>
          <a:p>
            <a:pPr marL="812800" marR="5080" lvl="1" indent="-342900">
              <a:lnSpc>
                <a:spcPct val="101899"/>
              </a:lnSpc>
              <a:spcBef>
                <a:spcPts val="55"/>
              </a:spcBef>
              <a:buFont typeface="+mj-lt"/>
              <a:buAutoNum type="alphaLcParenR"/>
            </a:pPr>
            <a:r>
              <a:rPr lang="en-US" b="1" spc="-5" dirty="0">
                <a:latin typeface="Segoe UI Semibold" panose="020B0502040204020203" pitchFamily="34" charset="0"/>
                <a:cs typeface="Segoe UI Semibold" panose="020B0502040204020203" pitchFamily="34" charset="0"/>
              </a:rPr>
              <a:t>Choose one person to screen share the web site. </a:t>
            </a:r>
          </a:p>
          <a:p>
            <a:pPr marL="812800" marR="5080" lvl="1" indent="-342900">
              <a:lnSpc>
                <a:spcPct val="101899"/>
              </a:lnSpc>
              <a:spcBef>
                <a:spcPts val="55"/>
              </a:spcBef>
              <a:buFont typeface="+mj-lt"/>
              <a:buAutoNum type="alphaLcParenR"/>
            </a:pPr>
            <a:r>
              <a:rPr lang="en-US" b="1" spc="-5" dirty="0">
                <a:latin typeface="Segoe UI Semibold" panose="020B0502040204020203" pitchFamily="34" charset="0"/>
                <a:cs typeface="Segoe UI Semibold" panose="020B0502040204020203" pitchFamily="34" charset="0"/>
              </a:rPr>
              <a:t>Try out the plan on each map from 1 – 10 </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or make a new one.</a:t>
            </a:r>
          </a:p>
          <a:p>
            <a:pPr marL="812800" marR="5080" lvl="1" indent="-342900">
              <a:lnSpc>
                <a:spcPct val="101899"/>
              </a:lnSpc>
              <a:spcBef>
                <a:spcPts val="55"/>
              </a:spcBef>
              <a:buFont typeface="+mj-lt"/>
              <a:buAutoNum type="alphaLcParenR"/>
            </a:pPr>
            <a:r>
              <a:rPr lang="en-US" b="1" spc="-5" dirty="0">
                <a:latin typeface="Segoe UI Semibold" panose="020B0502040204020203" pitchFamily="34" charset="0"/>
                <a:cs typeface="Segoe UI Semibold" panose="020B0502040204020203" pitchFamily="34" charset="0"/>
              </a:rPr>
              <a:t>Evaluate how well the plan works for each. </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Record your findings.</a:t>
            </a:r>
          </a:p>
        </p:txBody>
      </p:sp>
      <p:grpSp>
        <p:nvGrpSpPr>
          <p:cNvPr id="4" name="Group 3">
            <a:extLst>
              <a:ext uri="{FF2B5EF4-FFF2-40B4-BE49-F238E27FC236}">
                <a16:creationId xmlns:a16="http://schemas.microsoft.com/office/drawing/2014/main" id="{9ABDA74D-5D4E-5447-B3F2-7F619513461F}"/>
              </a:ext>
            </a:extLst>
          </p:cNvPr>
          <p:cNvGrpSpPr/>
          <p:nvPr/>
        </p:nvGrpSpPr>
        <p:grpSpPr>
          <a:xfrm>
            <a:off x="678242" y="7550929"/>
            <a:ext cx="1948143" cy="466794"/>
            <a:chOff x="678242" y="7550929"/>
            <a:chExt cx="1948143" cy="466794"/>
          </a:xfrm>
        </p:grpSpPr>
        <p:sp>
          <p:nvSpPr>
            <p:cNvPr id="9" name="object 9"/>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5" name="object 3">
              <a:extLst>
                <a:ext uri="{FF2B5EF4-FFF2-40B4-BE49-F238E27FC236}">
                  <a16:creationId xmlns:a16="http://schemas.microsoft.com/office/drawing/2014/main" id="{A96E854D-58D5-664E-AC26-CABD5AF0C910}"/>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6" name="object 4">
              <a:extLst>
                <a:ext uri="{FF2B5EF4-FFF2-40B4-BE49-F238E27FC236}">
                  <a16:creationId xmlns:a16="http://schemas.microsoft.com/office/drawing/2014/main" id="{711F7B85-E401-2447-9310-6B8A4DCEB06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pic>
        <p:nvPicPr>
          <p:cNvPr id="18" name="Picture 17" descr="A screenshot of a cell phone&#10;&#10;Description automatically generated">
            <a:extLst>
              <a:ext uri="{FF2B5EF4-FFF2-40B4-BE49-F238E27FC236}">
                <a16:creationId xmlns:a16="http://schemas.microsoft.com/office/drawing/2014/main" id="{FDBFE47F-B4AA-0844-B83E-BBB799C98F84}"/>
              </a:ext>
            </a:extLst>
          </p:cNvPr>
          <p:cNvPicPr>
            <a:picLocks noChangeAspect="1"/>
          </p:cNvPicPr>
          <p:nvPr/>
        </p:nvPicPr>
        <p:blipFill rotWithShape="1">
          <a:blip r:embed="rId4">
            <a:extLst>
              <a:ext uri="{28A0092B-C50C-407E-A947-70E740481C1C}">
                <a14:useLocalDpi xmlns:a14="http://schemas.microsoft.com/office/drawing/2010/main" val="0"/>
              </a:ext>
            </a:extLst>
          </a:blip>
          <a:srcRect l="375"/>
          <a:stretch/>
        </p:blipFill>
        <p:spPr>
          <a:xfrm>
            <a:off x="7315200" y="3258039"/>
            <a:ext cx="7316805" cy="4971130"/>
          </a:xfrm>
          <a:prstGeom prst="rect">
            <a:avLst/>
          </a:prstGeom>
        </p:spPr>
      </p:pic>
      <p:sp>
        <p:nvSpPr>
          <p:cNvPr id="23" name="object 3">
            <a:extLst>
              <a:ext uri="{FF2B5EF4-FFF2-40B4-BE49-F238E27FC236}">
                <a16:creationId xmlns:a16="http://schemas.microsoft.com/office/drawing/2014/main" id="{70C43BE2-520D-B547-A17D-4E75BF02BCBC}"/>
              </a:ext>
            </a:extLst>
          </p:cNvPr>
          <p:cNvSpPr txBox="1">
            <a:spLocks/>
          </p:cNvSpPr>
          <p:nvPr/>
        </p:nvSpPr>
        <p:spPr>
          <a:xfrm>
            <a:off x="673100" y="1294768"/>
            <a:ext cx="54229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r>
              <a:rPr lang="en-US" sz="3600" b="1" spc="-20" dirty="0">
                <a:solidFill>
                  <a:srgbClr val="128475"/>
                </a:solidFill>
                <a:latin typeface="Segoe UI Semibold" panose="020B0502040204020203" pitchFamily="34" charset="0"/>
                <a:cs typeface="Segoe UI Semibold" panose="020B0502040204020203" pitchFamily="34" charset="0"/>
              </a:rPr>
              <a:t>activity</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3" name="Slide Number Placeholder 2">
            <a:extLst>
              <a:ext uri="{FF2B5EF4-FFF2-40B4-BE49-F238E27FC236}">
                <a16:creationId xmlns:a16="http://schemas.microsoft.com/office/drawing/2014/main" id="{BDDE3ABB-AD94-5D45-90F9-73CD7CFA8D64}"/>
              </a:ext>
            </a:extLst>
          </p:cNvPr>
          <p:cNvSpPr>
            <a:spLocks noGrp="1"/>
          </p:cNvSpPr>
          <p:nvPr>
            <p:ph type="sldNum" sz="quarter" idx="11"/>
          </p:nvPr>
        </p:nvSpPr>
        <p:spPr/>
        <p:txBody>
          <a:bodyPr/>
          <a:lstStyle/>
          <a:p>
            <a:fld id="{EA54778E-4E51-5441-9EBB-208B74909D2B}" type="slidenum">
              <a:rPr lang="en-US"/>
              <a:pPr/>
              <a:t>73</a:t>
            </a:fld>
            <a:endParaRPr lang="en-US"/>
          </a:p>
        </p:txBody>
      </p:sp>
    </p:spTree>
    <p:extLst>
      <p:ext uri="{BB962C8B-B14F-4D97-AF65-F5344CB8AC3E}">
        <p14:creationId xmlns:p14="http://schemas.microsoft.com/office/powerpoint/2010/main" val="3231477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23395E"/>
                </a:solidFill>
                <a:latin typeface="Segoe UI" panose="020B0502040204020203" pitchFamily="34" charset="0"/>
                <a:cs typeface="Segoe UI" panose="020B0502040204020203" pitchFamily="34" charset="0"/>
              </a:rPr>
              <a:t>Recognize</a:t>
            </a:r>
            <a:r>
              <a:rPr sz="1200" spc="-20">
                <a:solidFill>
                  <a:srgbClr val="23395E"/>
                </a:solidFill>
                <a:latin typeface="Segoe UI" panose="020B0502040204020203" pitchFamily="34" charset="0"/>
                <a:cs typeface="Segoe UI" panose="020B0502040204020203" pitchFamily="34" charset="0"/>
              </a:rPr>
              <a:t> </a:t>
            </a:r>
            <a:r>
              <a:rPr sz="1200" spc="-10">
                <a:solidFill>
                  <a:srgbClr val="23395E"/>
                </a:solidFill>
                <a:latin typeface="Segoe UI" panose="020B0502040204020203" pitchFamily="34" charset="0"/>
                <a:cs typeface="Segoe UI" panose="020B0502040204020203" pitchFamily="34" charset="0"/>
              </a:rPr>
              <a:t>Discomfort</a:t>
            </a:r>
            <a:endParaRPr sz="1200">
              <a:solidFill>
                <a:srgbClr val="23395E"/>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A2FACB9-622D-1F4F-8385-67D0BF5A1911}"/>
              </a:ext>
            </a:extLst>
          </p:cNvPr>
          <p:cNvGrpSpPr/>
          <p:nvPr/>
        </p:nvGrpSpPr>
        <p:grpSpPr>
          <a:xfrm>
            <a:off x="678242" y="7550929"/>
            <a:ext cx="1948143" cy="466794"/>
            <a:chOff x="678242" y="7550929"/>
            <a:chExt cx="1948143" cy="466794"/>
          </a:xfrm>
        </p:grpSpPr>
        <p:sp>
          <p:nvSpPr>
            <p:cNvPr id="19" name="object 9">
              <a:extLst>
                <a:ext uri="{FF2B5EF4-FFF2-40B4-BE49-F238E27FC236}">
                  <a16:creationId xmlns:a16="http://schemas.microsoft.com/office/drawing/2014/main" id="{88671530-510D-1348-928C-3C62673B3B49}"/>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a:t>
              </a:r>
              <a:r>
                <a:rPr sz="2800" spc="-50">
                  <a:latin typeface="Segoe UI" panose="020B0502040204020203" pitchFamily="34" charset="0"/>
                  <a:cs typeface="Segoe UI" panose="020B0502040204020203" pitchFamily="34" charset="0"/>
                </a:rPr>
                <a:t>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0" name="object 3">
              <a:extLst>
                <a:ext uri="{FF2B5EF4-FFF2-40B4-BE49-F238E27FC236}">
                  <a16:creationId xmlns:a16="http://schemas.microsoft.com/office/drawing/2014/main" id="{46231C4F-8FD9-1F4B-A2C6-3775769D8F5F}"/>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1" name="object 4">
              <a:extLst>
                <a:ext uri="{FF2B5EF4-FFF2-40B4-BE49-F238E27FC236}">
                  <a16:creationId xmlns:a16="http://schemas.microsoft.com/office/drawing/2014/main" id="{1D93135E-E159-9E4A-8AD6-3DDA02FDE267}"/>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22" name="object 5">
            <a:extLst>
              <a:ext uri="{FF2B5EF4-FFF2-40B4-BE49-F238E27FC236}">
                <a16:creationId xmlns:a16="http://schemas.microsoft.com/office/drawing/2014/main" id="{6AED9635-1F68-864A-824F-E4F3DB1C1CA5}"/>
              </a:ext>
            </a:extLst>
          </p:cNvPr>
          <p:cNvSpPr txBox="1"/>
          <p:nvPr/>
        </p:nvSpPr>
        <p:spPr>
          <a:xfrm>
            <a:off x="7965334" y="1211278"/>
            <a:ext cx="6360266" cy="2384820"/>
          </a:xfrm>
          <a:prstGeom prst="rect">
            <a:avLst/>
          </a:prstGeom>
        </p:spPr>
        <p:txBody>
          <a:bodyPr vert="horz" wrap="square" lIns="0" tIns="80645" rIns="0" bIns="0" rtlCol="0">
            <a:spAutoFit/>
          </a:bodyPr>
          <a:lstStyle/>
          <a:p>
            <a:pPr marL="12700">
              <a:lnSpc>
                <a:spcPct val="100000"/>
              </a:lnSpc>
              <a:spcBef>
                <a:spcPts val="635"/>
              </a:spcBef>
            </a:pPr>
            <a:r>
              <a:rPr lang="en-US" b="1" spc="30">
                <a:solidFill>
                  <a:srgbClr val="FFFFFF"/>
                </a:solidFill>
                <a:latin typeface="Segoe UI Semibold" panose="020B0502040204020203" pitchFamily="34" charset="0"/>
                <a:cs typeface="Segoe UI Semibold" panose="020B0502040204020203" pitchFamily="34" charset="0"/>
              </a:rPr>
              <a:t>WHAT WAS IT LIKE FOR YOU TO…</a:t>
            </a: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Pick a prescribed plan</a:t>
            </a:r>
            <a:r>
              <a:rPr sz="3600" spc="-5">
                <a:solidFill>
                  <a:srgbClr val="FFFFFF"/>
                </a:solidFill>
                <a:latin typeface="Segoe UI" panose="020B0502040204020203" pitchFamily="34" charset="0"/>
                <a:cs typeface="Segoe UI" panose="020B0502040204020203" pitchFamily="34" charset="0"/>
              </a:rPr>
              <a:t> </a:t>
            </a:r>
            <a:endParaRPr lang="en-US" sz="3600" spc="-5">
              <a:solidFill>
                <a:srgbClr val="FFFFFF"/>
              </a:solidFill>
              <a:latin typeface="Segoe UI" panose="020B0502040204020203" pitchFamily="34" charset="0"/>
              <a:cs typeface="Segoe UI"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Try and </a:t>
            </a:r>
            <a:r>
              <a:rPr lang="en-US" sz="3600">
                <a:solidFill>
                  <a:srgbClr val="FFFFFF"/>
                </a:solidFill>
                <a:latin typeface="Segoe UI" panose="020B0502040204020203" pitchFamily="34" charset="0"/>
                <a:cs typeface="Segoe UI" panose="020B0502040204020203" pitchFamily="34" charset="0"/>
              </a:rPr>
              <a:t>evaluate the plan </a:t>
            </a:r>
            <a:endParaRPr lang="en-US" sz="3600" spc="-5">
              <a:solidFill>
                <a:srgbClr val="FFFFFF"/>
              </a:solidFill>
              <a:latin typeface="Segoe UI" panose="020B0502040204020203" pitchFamily="34" charset="0"/>
              <a:cs typeface="Segoe UI"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Collaborate with partner(s)</a:t>
            </a:r>
            <a:endParaRPr sz="3600">
              <a:latin typeface="Segoe UI" panose="020B0502040204020203" pitchFamily="34" charset="0"/>
              <a:cs typeface="Segoe UI" panose="020B0502040204020203" pitchFamily="34" charset="0"/>
            </a:endParaRPr>
          </a:p>
        </p:txBody>
      </p:sp>
      <p:sp>
        <p:nvSpPr>
          <p:cNvPr id="24" name="object 12">
            <a:extLst>
              <a:ext uri="{FF2B5EF4-FFF2-40B4-BE49-F238E27FC236}">
                <a16:creationId xmlns:a16="http://schemas.microsoft.com/office/drawing/2014/main" id="{50FB6A6D-CEAB-CE45-ACF1-C2EF821A4388}"/>
              </a:ext>
            </a:extLst>
          </p:cNvPr>
          <p:cNvSpPr txBox="1">
            <a:spLocks/>
          </p:cNvSpPr>
          <p:nvPr/>
        </p:nvSpPr>
        <p:spPr>
          <a:xfrm>
            <a:off x="673100" y="1308484"/>
            <a:ext cx="4584700" cy="112082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b="1" spc="-10" dirty="0">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30" dirty="0">
                <a:solidFill>
                  <a:srgbClr val="128475"/>
                </a:solidFill>
                <a:latin typeface="Segoe UI Semibold" panose="020B0502040204020203" pitchFamily="34" charset="0"/>
                <a:cs typeface="Segoe UI Semibold" panose="020B0502040204020203" pitchFamily="34" charset="0"/>
              </a:rPr>
              <a:t>cohort discussion</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25" name="object 6">
            <a:extLst>
              <a:ext uri="{FF2B5EF4-FFF2-40B4-BE49-F238E27FC236}">
                <a16:creationId xmlns:a16="http://schemas.microsoft.com/office/drawing/2014/main" id="{47E68F91-89D3-A546-9329-508F111714E1}"/>
              </a:ext>
            </a:extLst>
          </p:cNvPr>
          <p:cNvSpPr txBox="1"/>
          <p:nvPr/>
        </p:nvSpPr>
        <p:spPr>
          <a:xfrm>
            <a:off x="7606757" y="4880821"/>
            <a:ext cx="6453413" cy="2864887"/>
          </a:xfrm>
          <a:prstGeom prst="rect">
            <a:avLst/>
          </a:prstGeom>
        </p:spPr>
        <p:txBody>
          <a:bodyPr vert="horz" wrap="square" lIns="0" tIns="43180" rIns="0" bIns="0" rtlCol="0">
            <a:spAutoFit/>
          </a:bodyPr>
          <a:lstStyle/>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When you find yourself using haphazard guesswork, realize you may be wasting time by not systematically recording what you did. </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Pause to strategically make a plan and use a log to record and probe what is working. </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Examine your state to intentionally direct your thoughts; you can regulate them and come up with different ways of revising your plan.</a:t>
            </a:r>
          </a:p>
        </p:txBody>
      </p:sp>
      <p:sp>
        <p:nvSpPr>
          <p:cNvPr id="3" name="Slide Number Placeholder 2">
            <a:extLst>
              <a:ext uri="{FF2B5EF4-FFF2-40B4-BE49-F238E27FC236}">
                <a16:creationId xmlns:a16="http://schemas.microsoft.com/office/drawing/2014/main" id="{AD32BD45-5C9F-0D4D-8CCD-BBE5CCE04DC8}"/>
              </a:ext>
            </a:extLst>
          </p:cNvPr>
          <p:cNvSpPr>
            <a:spLocks noGrp="1"/>
          </p:cNvSpPr>
          <p:nvPr>
            <p:ph type="sldNum" sz="quarter" idx="11"/>
          </p:nvPr>
        </p:nvSpPr>
        <p:spPr/>
        <p:txBody>
          <a:bodyPr/>
          <a:lstStyle/>
          <a:p>
            <a:fld id="{EA54778E-4E51-5441-9EBB-208B74909D2B}" type="slidenum">
              <a:rPr lang="en-US"/>
              <a:pPr/>
              <a:t>74</a:t>
            </a:fld>
            <a:endParaRPr lang="en-US"/>
          </a:p>
        </p:txBody>
      </p:sp>
    </p:spTree>
    <p:extLst>
      <p:ext uri="{BB962C8B-B14F-4D97-AF65-F5344CB8AC3E}">
        <p14:creationId xmlns:p14="http://schemas.microsoft.com/office/powerpoint/2010/main" val="4175727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8575"/>
          </a:solidFill>
        </p:spPr>
        <p:txBody>
          <a:bodyPr wrap="square" lIns="0" tIns="0" rIns="0" bIns="0" rtlCol="0"/>
          <a:lstStyle/>
          <a:p>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74A46"/>
          </a:solidFill>
        </p:spPr>
        <p:txBody>
          <a:bodyPr wrap="square" lIns="0" tIns="0" rIns="0" bIns="0" rtlCol="0"/>
          <a:lstStyle/>
          <a:p>
            <a:endParaRP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5" name="object 3">
            <a:extLst>
              <a:ext uri="{FF2B5EF4-FFF2-40B4-BE49-F238E27FC236}">
                <a16:creationId xmlns:a16="http://schemas.microsoft.com/office/drawing/2014/main" id="{02247288-BD26-8D41-B8BC-E26437300941}"/>
              </a:ext>
            </a:extLst>
          </p:cNvPr>
          <p:cNvSpPr txBox="1"/>
          <p:nvPr/>
        </p:nvSpPr>
        <p:spPr>
          <a:xfrm>
            <a:off x="673100" y="6043644"/>
            <a:ext cx="3594100"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45">
                <a:solidFill>
                  <a:srgbClr val="FFFFFF"/>
                </a:solidFill>
                <a:latin typeface="Segoe UI Semibold" panose="020B0502040204020203" pitchFamily="34" charset="0"/>
                <a:cs typeface="Segoe UI Semibold" panose="020B0502040204020203" pitchFamily="34" charset="0"/>
              </a:rPr>
              <a:t>What can I do to get through this?</a:t>
            </a:r>
            <a:r>
              <a:rPr sz="3600" b="1" spc="-45">
                <a:solidFill>
                  <a:srgbClr val="FFFFFF"/>
                </a:solidFill>
                <a:latin typeface="Segoe UI Semibold" panose="020B0502040204020203" pitchFamily="34" charset="0"/>
                <a:cs typeface="Segoe UI Semibold" panose="020B0502040204020203" pitchFamily="34" charset="0"/>
              </a:rPr>
              <a:t>  </a:t>
            </a:r>
            <a:r>
              <a:rPr sz="3600" b="1" spc="-20">
                <a:solidFill>
                  <a:srgbClr val="2FE4D0"/>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7DE28861-567C-9748-BDC0-9973E23B1B4E}"/>
              </a:ext>
            </a:extLst>
          </p:cNvPr>
          <p:cNvSpPr txBox="1"/>
          <p:nvPr/>
        </p:nvSpPr>
        <p:spPr>
          <a:xfrm>
            <a:off x="4309965" y="6100347"/>
            <a:ext cx="4708526" cy="196630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Emotional intelligence (EQ) is defined as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the ability to identify, name and manage your emotions. Exercising your emotional intelligence can help you improve your interactions with others. EQ isn’t typically taught in a CS curriculum, but is essential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for the workplace.</a:t>
            </a:r>
          </a:p>
        </p:txBody>
      </p:sp>
      <p:sp>
        <p:nvSpPr>
          <p:cNvPr id="17" name="object 5">
            <a:extLst>
              <a:ext uri="{FF2B5EF4-FFF2-40B4-BE49-F238E27FC236}">
                <a16:creationId xmlns:a16="http://schemas.microsoft.com/office/drawing/2014/main" id="{700C4C42-767A-4440-A1B2-11E5F4EABF7C}"/>
              </a:ext>
            </a:extLst>
          </p:cNvPr>
          <p:cNvSpPr txBox="1"/>
          <p:nvPr/>
        </p:nvSpPr>
        <p:spPr>
          <a:xfrm>
            <a:off x="9145587" y="6100347"/>
            <a:ext cx="4708525" cy="1414105"/>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p:txBody>
      </p:sp>
      <p:sp>
        <p:nvSpPr>
          <p:cNvPr id="6" name="Slide Number Placeholder 5">
            <a:extLst>
              <a:ext uri="{FF2B5EF4-FFF2-40B4-BE49-F238E27FC236}">
                <a16:creationId xmlns:a16="http://schemas.microsoft.com/office/drawing/2014/main" id="{C9652394-1AD3-D24B-8343-43F326B5B285}"/>
              </a:ext>
            </a:extLst>
          </p:cNvPr>
          <p:cNvSpPr>
            <a:spLocks noGrp="1"/>
          </p:cNvSpPr>
          <p:nvPr>
            <p:ph type="sldNum" sz="quarter" idx="12"/>
          </p:nvPr>
        </p:nvSpPr>
        <p:spPr/>
        <p:txBody>
          <a:bodyPr/>
          <a:lstStyle/>
          <a:p>
            <a:fld id="{9BAC8279-8CB5-4B43-9F60-F14DDFE43274}" type="slidenum">
              <a:rPr lang="en-US"/>
              <a:pPr/>
              <a:t>75</a:t>
            </a:fld>
            <a:endParaRPr lang="en-US"/>
          </a:p>
        </p:txBody>
      </p:sp>
      <p:pic>
        <p:nvPicPr>
          <p:cNvPr id="5" name="Online Media 4" title="What can I do to get through this? Emotional Intelligence">
            <a:hlinkClick r:id="" action="ppaction://media"/>
            <a:extLst>
              <a:ext uri="{FF2B5EF4-FFF2-40B4-BE49-F238E27FC236}">
                <a16:creationId xmlns:a16="http://schemas.microsoft.com/office/drawing/2014/main" id="{6C41BB90-0026-4821-B855-80D985E0C157}"/>
              </a:ext>
            </a:extLst>
          </p:cNvPr>
          <p:cNvPicPr>
            <a:picLocks noRot="1" noChangeAspect="1"/>
          </p:cNvPicPr>
          <p:nvPr>
            <a:videoFile r:link="rId1"/>
          </p:nvPr>
        </p:nvPicPr>
        <p:blipFill>
          <a:blip r:embed="rId5"/>
          <a:stretch>
            <a:fillRect/>
          </a:stretch>
        </p:blipFill>
        <p:spPr>
          <a:xfrm>
            <a:off x="2269296" y="111369"/>
            <a:ext cx="9932985" cy="56121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008575"/>
          </a:solidFill>
        </p:spPr>
        <p:txBody>
          <a:bodyPr wrap="square" lIns="0" tIns="0" rIns="0" bIns="0" rtlCol="0"/>
          <a:lstStyle/>
          <a:p>
            <a:endParaRPr/>
          </a:p>
        </p:txBody>
      </p:sp>
      <p:sp>
        <p:nvSpPr>
          <p:cNvPr id="3" name="object 3"/>
          <p:cNvSpPr txBox="1">
            <a:spLocks noGrp="1"/>
          </p:cNvSpPr>
          <p:nvPr>
            <p:ph type="title"/>
          </p:nvPr>
        </p:nvSpPr>
        <p:spPr>
          <a:xfrm>
            <a:off x="673100" y="1303958"/>
            <a:ext cx="4651935"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latin typeface="Segoe UI Semibold" panose="020B0502040204020203" pitchFamily="34" charset="0"/>
                <a:cs typeface="Segoe UI Semibold" panose="020B0502040204020203" pitchFamily="34" charset="0"/>
              </a:rPr>
              <a:t>Emotional intelligence</a:t>
            </a:r>
            <a:r>
              <a:rPr sz="3600" b="1" spc="-80">
                <a:latin typeface="Segoe UI Semibold" panose="020B0502040204020203" pitchFamily="34" charset="0"/>
                <a:cs typeface="Segoe UI Semibold" panose="020B0502040204020203" pitchFamily="34" charset="0"/>
              </a:rPr>
              <a:t> </a:t>
            </a:r>
            <a:r>
              <a:rPr lang="en-US" sz="3600" b="1" spc="-30">
                <a:solidFill>
                  <a:srgbClr val="2FE4D0"/>
                </a:solidFill>
                <a:latin typeface="Segoe UI Semibold" panose="020B0502040204020203" pitchFamily="34" charset="0"/>
                <a:cs typeface="Segoe UI Semibold" panose="020B0502040204020203" pitchFamily="34" charset="0"/>
              </a:rPr>
              <a:t>cohort discussion</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274A46"/>
          </a:solidFill>
        </p:spPr>
        <p:txBody>
          <a:bodyPr wrap="square" lIns="0" tIns="0" rIns="0" bIns="0" rtlCol="0"/>
          <a:lstStyle/>
          <a:p>
            <a:endParaRPr/>
          </a:p>
        </p:txBody>
      </p:sp>
      <p:sp>
        <p:nvSpPr>
          <p:cNvPr id="6" name="object 6"/>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058570" y="7550929"/>
            <a:ext cx="1487406"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a:t>
            </a: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object 5"/>
          <p:cNvSpPr txBox="1"/>
          <p:nvPr/>
        </p:nvSpPr>
        <p:spPr>
          <a:xfrm>
            <a:off x="7585180" y="1354360"/>
            <a:ext cx="6130819" cy="4429418"/>
          </a:xfrm>
          <a:prstGeom prst="rect">
            <a:avLst/>
          </a:prstGeom>
        </p:spPr>
        <p:txBody>
          <a:bodyPr vert="horz" wrap="square" lIns="0" tIns="43180" rIns="0" bIns="0" rtlCol="0">
            <a:spAutoFit/>
          </a:bodyPr>
          <a:lstStyle/>
          <a:p>
            <a:pPr marL="12700" marR="634365">
              <a:lnSpc>
                <a:spcPts val="2200"/>
              </a:lnSpc>
              <a:spcBef>
                <a:spcPts val="340"/>
              </a:spcBef>
            </a:pPr>
            <a:r>
              <a:rPr lang="en-US" sz="2000" b="1" spc="-5">
                <a:solidFill>
                  <a:srgbClr val="FFFFFF"/>
                </a:solidFill>
                <a:latin typeface="Segoe UI Semibold" panose="020B0502040204020203" pitchFamily="34" charset="0"/>
                <a:cs typeface="Segoe UI Semibold" panose="020B0502040204020203" pitchFamily="34" charset="0"/>
              </a:rPr>
              <a:t>Self-regulation can help our EQ: we can create a plan for how we might manage our emotions and learn from what we try. </a:t>
            </a:r>
          </a:p>
          <a:p>
            <a:pPr marL="12700" marR="634365">
              <a:lnSpc>
                <a:spcPts val="2200"/>
              </a:lnSpc>
              <a:spcBef>
                <a:spcPts val="340"/>
              </a:spcBef>
            </a:pPr>
            <a:endParaRPr lang="en-US" sz="2000" b="1" spc="-5">
              <a:solidFill>
                <a:srgbClr val="FFFFFF"/>
              </a:solidFill>
              <a:latin typeface="Segoe UI Semibold" panose="020B0502040204020203" pitchFamily="34" charset="0"/>
              <a:cs typeface="Segoe UI Semibold" panose="020B0502040204020203" pitchFamily="34" charset="0"/>
            </a:endParaRPr>
          </a:p>
          <a:p>
            <a:pPr marL="12700" marR="634365">
              <a:lnSpc>
                <a:spcPts val="2200"/>
              </a:lnSpc>
              <a:spcBef>
                <a:spcPts val="340"/>
              </a:spcBef>
            </a:pPr>
            <a:r>
              <a:rPr lang="en-US" sz="2000" b="1" spc="-10">
                <a:solidFill>
                  <a:srgbClr val="FFFFFF"/>
                </a:solidFill>
                <a:latin typeface="Segoe UI Semibold" panose="020B0502040204020203" pitchFamily="34" charset="0"/>
                <a:cs typeface="Segoe UI Semibold" panose="020B0502040204020203" pitchFamily="34" charset="0"/>
              </a:rPr>
              <a:t>Can you think of </a:t>
            </a:r>
            <a:r>
              <a:rPr lang="en-US" sz="2000" b="1">
                <a:solidFill>
                  <a:srgbClr val="FFFFFF"/>
                </a:solidFill>
                <a:latin typeface="Segoe UI Semibold" panose="020B0502040204020203" pitchFamily="34" charset="0"/>
                <a:cs typeface="Segoe UI Semibold" panose="020B0502040204020203" pitchFamily="34" charset="0"/>
              </a:rPr>
              <a:t>a </a:t>
            </a:r>
            <a:r>
              <a:rPr lang="en-US" sz="2000" b="1" spc="-5">
                <a:solidFill>
                  <a:srgbClr val="FFFFFF"/>
                </a:solidFill>
                <a:latin typeface="Segoe UI Semibold" panose="020B0502040204020203" pitchFamily="34" charset="0"/>
                <a:cs typeface="Segoe UI Semibold" panose="020B0502040204020203" pitchFamily="34" charset="0"/>
              </a:rPr>
              <a:t>situation </a:t>
            </a:r>
            <a:r>
              <a:rPr lang="en-US" sz="2000" b="1" spc="-10">
                <a:solidFill>
                  <a:srgbClr val="FFFFFF"/>
                </a:solidFill>
                <a:latin typeface="Segoe UI Semibold" panose="020B0502040204020203" pitchFamily="34" charset="0"/>
                <a:cs typeface="Segoe UI Semibold" panose="020B0502040204020203" pitchFamily="34" charset="0"/>
              </a:rPr>
              <a:t>where </a:t>
            </a:r>
            <a:r>
              <a:rPr lang="en-US" sz="2000" b="1">
                <a:solidFill>
                  <a:srgbClr val="FFFFFF"/>
                </a:solidFill>
                <a:latin typeface="Segoe UI Semibold" panose="020B0502040204020203" pitchFamily="34" charset="0"/>
                <a:cs typeface="Segoe UI Semibold" panose="020B0502040204020203" pitchFamily="34" charset="0"/>
              </a:rPr>
              <a:t>using emotional </a:t>
            </a:r>
            <a:r>
              <a:rPr lang="en-US" sz="2000" b="1" spc="-5">
                <a:solidFill>
                  <a:srgbClr val="FFFFFF"/>
                </a:solidFill>
                <a:latin typeface="Segoe UI Semibold" panose="020B0502040204020203" pitchFamily="34" charset="0"/>
                <a:cs typeface="Segoe UI Semibold" panose="020B0502040204020203" pitchFamily="34" charset="0"/>
              </a:rPr>
              <a:t>intelligence could benefit </a:t>
            </a:r>
            <a:r>
              <a:rPr lang="en-US" sz="2000" b="1" spc="-10">
                <a:solidFill>
                  <a:srgbClr val="FFFFFF"/>
                </a:solidFill>
                <a:latin typeface="Segoe UI Semibold" panose="020B0502040204020203" pitchFamily="34" charset="0"/>
                <a:cs typeface="Segoe UI Semibold" panose="020B0502040204020203" pitchFamily="34" charset="0"/>
              </a:rPr>
              <a:t>you?</a:t>
            </a:r>
            <a:endParaRPr lang="en-US" sz="2000" b="1">
              <a:latin typeface="Segoe UI Semibold" panose="020B0502040204020203" pitchFamily="34" charset="0"/>
              <a:cs typeface="Segoe UI Semibold" panose="020B0502040204020203" pitchFamily="34" charset="0"/>
            </a:endParaRPr>
          </a:p>
          <a:p>
            <a:pPr marL="12700" marR="634365">
              <a:lnSpc>
                <a:spcPts val="2200"/>
              </a:lnSpc>
              <a:spcBef>
                <a:spcPts val="340"/>
              </a:spcBef>
            </a:pPr>
            <a:endParaRPr lang="en-US" sz="2000" b="1" spc="-5">
              <a:solidFill>
                <a:srgbClr val="FFFFFF"/>
              </a:solidFill>
              <a:latin typeface="Segoe UI Semibold" panose="020B0502040204020203" pitchFamily="34" charset="0"/>
              <a:cs typeface="Segoe UI Semibold" panose="020B0502040204020203" pitchFamily="34" charset="0"/>
            </a:endParaRPr>
          </a:p>
          <a:p>
            <a:pPr marL="12700" marR="634365">
              <a:lnSpc>
                <a:spcPts val="2200"/>
              </a:lnSpc>
              <a:spcBef>
                <a:spcPts val="340"/>
              </a:spcBef>
            </a:pPr>
            <a:r>
              <a:rPr lang="en-US" sz="2000" b="1" spc="-5">
                <a:solidFill>
                  <a:srgbClr val="FFFFFF"/>
                </a:solidFill>
                <a:latin typeface="Segoe UI Semibold" panose="020B0502040204020203" pitchFamily="34" charset="0"/>
                <a:cs typeface="Segoe UI Semibold" panose="020B0502040204020203" pitchFamily="34" charset="0"/>
              </a:rPr>
              <a:t>Exercising our EQ makes us stronger collaborators. We can read and react to social cues indicating a teammate’s emotional state and manage our own frustration or confusion. </a:t>
            </a:r>
          </a:p>
          <a:p>
            <a:pPr marL="12700" marR="239395">
              <a:lnSpc>
                <a:spcPts val="2200"/>
              </a:lnSpc>
              <a:spcBef>
                <a:spcPts val="2200"/>
              </a:spcBef>
            </a:pPr>
            <a:r>
              <a:rPr lang="en-US" sz="2000" b="1" spc="-5">
                <a:solidFill>
                  <a:srgbClr val="FFFFFF"/>
                </a:solidFill>
                <a:latin typeface="Segoe UI Semibold" panose="020B0502040204020203" pitchFamily="34" charset="0"/>
                <a:cs typeface="Segoe UI Semibold" panose="020B0502040204020203" pitchFamily="34" charset="0"/>
              </a:rPr>
              <a:t>Can you think of</a:t>
            </a:r>
            <a:r>
              <a:rPr sz="2000" b="1" spc="-5">
                <a:solidFill>
                  <a:srgbClr val="FFFFFF"/>
                </a:solidFill>
                <a:latin typeface="Segoe UI Semibold" panose="020B0502040204020203" pitchFamily="34" charset="0"/>
                <a:cs typeface="Segoe UI Semibold" panose="020B0502040204020203" pitchFamily="34" charset="0"/>
              </a:rPr>
              <a:t> </a:t>
            </a:r>
            <a:r>
              <a:rPr sz="2000" b="1">
                <a:solidFill>
                  <a:srgbClr val="FFFFFF"/>
                </a:solidFill>
                <a:latin typeface="Segoe UI Semibold" panose="020B0502040204020203" pitchFamily="34" charset="0"/>
                <a:cs typeface="Segoe UI Semibold" panose="020B0502040204020203" pitchFamily="34" charset="0"/>
              </a:rPr>
              <a:t>an </a:t>
            </a:r>
            <a:r>
              <a:rPr sz="2000" b="1" spc="-5">
                <a:solidFill>
                  <a:srgbClr val="FFFFFF"/>
                </a:solidFill>
                <a:latin typeface="Segoe UI Semibold" panose="020B0502040204020203" pitchFamily="34" charset="0"/>
                <a:cs typeface="Segoe UI Semibold" panose="020B0502040204020203" pitchFamily="34" charset="0"/>
              </a:rPr>
              <a:t>interaction </a:t>
            </a:r>
            <a:r>
              <a:rPr sz="2000" b="1">
                <a:solidFill>
                  <a:srgbClr val="FFFFFF"/>
                </a:solidFill>
                <a:latin typeface="Segoe UI Semibold" panose="020B0502040204020203" pitchFamily="34" charset="0"/>
                <a:cs typeface="Segoe UI Semibold" panose="020B0502040204020203" pitchFamily="34" charset="0"/>
              </a:rPr>
              <a:t>with another </a:t>
            </a:r>
            <a:r>
              <a:rPr sz="2000" b="1" spc="-5">
                <a:solidFill>
                  <a:srgbClr val="FFFFFF"/>
                </a:solidFill>
                <a:latin typeface="Segoe UI Semibold" panose="020B0502040204020203" pitchFamily="34" charset="0"/>
                <a:cs typeface="Segoe UI Semibold" panose="020B0502040204020203" pitchFamily="34" charset="0"/>
              </a:rPr>
              <a:t>person </a:t>
            </a:r>
            <a:r>
              <a:rPr sz="2000" b="1" spc="-10">
                <a:solidFill>
                  <a:srgbClr val="FFFFFF"/>
                </a:solidFill>
                <a:latin typeface="Segoe UI Semibold" panose="020B0502040204020203" pitchFamily="34" charset="0"/>
                <a:cs typeface="Segoe UI Semibold" panose="020B0502040204020203" pitchFamily="34" charset="0"/>
              </a:rPr>
              <a:t>where </a:t>
            </a:r>
            <a:r>
              <a:rPr lang="en-US" sz="2000" b="1" spc="-10">
                <a:solidFill>
                  <a:srgbClr val="FFFFFF"/>
                </a:solidFill>
                <a:latin typeface="Segoe UI Semibold" panose="020B0502040204020203" pitchFamily="34" charset="0"/>
                <a:cs typeface="Segoe UI Semibold" panose="020B0502040204020203" pitchFamily="34" charset="0"/>
              </a:rPr>
              <a:t>you or your collaborator could have benefitted from practicing or growing your EQ?</a:t>
            </a:r>
            <a:endParaRPr sz="2000" b="1">
              <a:latin typeface="Segoe UI Semibold" panose="020B0502040204020203" pitchFamily="34" charset="0"/>
              <a:cs typeface="Segoe UI Semibold" panose="020B0502040204020203" pitchFamily="34" charset="0"/>
            </a:endParaRPr>
          </a:p>
        </p:txBody>
      </p:sp>
      <p:sp>
        <p:nvSpPr>
          <p:cNvPr id="12" name="Slide Number Placeholder 11">
            <a:extLst>
              <a:ext uri="{FF2B5EF4-FFF2-40B4-BE49-F238E27FC236}">
                <a16:creationId xmlns:a16="http://schemas.microsoft.com/office/drawing/2014/main" id="{FB286927-3B97-7542-9AB3-4C5CCCAE64FB}"/>
              </a:ext>
            </a:extLst>
          </p:cNvPr>
          <p:cNvSpPr>
            <a:spLocks noGrp="1"/>
          </p:cNvSpPr>
          <p:nvPr>
            <p:ph type="sldNum" sz="quarter" idx="12"/>
          </p:nvPr>
        </p:nvSpPr>
        <p:spPr/>
        <p:txBody>
          <a:bodyPr/>
          <a:lstStyle/>
          <a:p>
            <a:fld id="{9BAC8279-8CB5-4B43-9F60-F14DDFE43274}" type="slidenum">
              <a:rPr lang="en-US"/>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sp>
        <p:nvSpPr>
          <p:cNvPr id="50" name="object 4">
            <a:extLst>
              <a:ext uri="{FF2B5EF4-FFF2-40B4-BE49-F238E27FC236}">
                <a16:creationId xmlns:a16="http://schemas.microsoft.com/office/drawing/2014/main" id="{F162D8B6-391A-3345-8488-B10F0A1BB744}"/>
              </a:ext>
            </a:extLst>
          </p:cNvPr>
          <p:cNvSpPr txBox="1"/>
          <p:nvPr/>
        </p:nvSpPr>
        <p:spPr>
          <a:xfrm>
            <a:off x="673100" y="2089980"/>
            <a:ext cx="4356100" cy="3122009"/>
          </a:xfrm>
          <a:prstGeom prst="rect">
            <a:avLst/>
          </a:prstGeom>
        </p:spPr>
        <p:txBody>
          <a:bodyPr vert="horz" wrap="square" lIns="0" tIns="6985" rIns="0" bIns="0" rtlCol="0">
            <a:spAutoFit/>
          </a:bodyPr>
          <a:lstStyle/>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To tackle a challenge, take the time to think about HOW you are approaching the problem-solving process. Using an iterative strategy can help you regulate your effort and keep you on course. </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This same strategy can also help you when emotions are at play: you can pause, recognize and regulate to stay on course when solving problems independently or collaboratively.</a:t>
            </a:r>
          </a:p>
        </p:txBody>
      </p:sp>
      <p:grpSp>
        <p:nvGrpSpPr>
          <p:cNvPr id="22" name="Group 21">
            <a:extLst>
              <a:ext uri="{FF2B5EF4-FFF2-40B4-BE49-F238E27FC236}">
                <a16:creationId xmlns:a16="http://schemas.microsoft.com/office/drawing/2014/main" id="{24A11494-B33D-894C-BDCC-FEF23339D879}"/>
              </a:ext>
            </a:extLst>
          </p:cNvPr>
          <p:cNvGrpSpPr/>
          <p:nvPr/>
        </p:nvGrpSpPr>
        <p:grpSpPr>
          <a:xfrm>
            <a:off x="678242" y="7550929"/>
            <a:ext cx="1948143" cy="466794"/>
            <a:chOff x="678242" y="7550929"/>
            <a:chExt cx="1948143" cy="466794"/>
          </a:xfrm>
        </p:grpSpPr>
        <p:sp>
          <p:nvSpPr>
            <p:cNvPr id="23" name="object 9">
              <a:extLst>
                <a:ext uri="{FF2B5EF4-FFF2-40B4-BE49-F238E27FC236}">
                  <a16:creationId xmlns:a16="http://schemas.microsoft.com/office/drawing/2014/main" id="{BD962B49-7B1B-7541-BF0B-023AD82A448B}"/>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4" name="object 3">
              <a:extLst>
                <a:ext uri="{FF2B5EF4-FFF2-40B4-BE49-F238E27FC236}">
                  <a16:creationId xmlns:a16="http://schemas.microsoft.com/office/drawing/2014/main" id="{00FAE02E-CAAF-A04A-BD8C-E7073C71CE73}"/>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5" name="object 4">
              <a:extLst>
                <a:ext uri="{FF2B5EF4-FFF2-40B4-BE49-F238E27FC236}">
                  <a16:creationId xmlns:a16="http://schemas.microsoft.com/office/drawing/2014/main" id="{C6A737A4-EFE6-3243-B0DB-A0FC64761143}"/>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26" name="object 9">
            <a:extLst>
              <a:ext uri="{FF2B5EF4-FFF2-40B4-BE49-F238E27FC236}">
                <a16:creationId xmlns:a16="http://schemas.microsoft.com/office/drawing/2014/main" id="{67736551-3B74-F943-8632-4B2BB8AFABB5}"/>
              </a:ext>
            </a:extLst>
          </p:cNvPr>
          <p:cNvSpPr txBox="1"/>
          <p:nvPr/>
        </p:nvSpPr>
        <p:spPr>
          <a:xfrm>
            <a:off x="7588250" y="925869"/>
            <a:ext cx="6508750" cy="2319866"/>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Self-regulated learning</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Plan your approach</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Try it out</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cs typeface="Segoe UI" panose="020B0502040204020203" pitchFamily="34" charset="0"/>
              </a:rPr>
              <a:t>Evaluate</a:t>
            </a: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7" name="object 9">
            <a:extLst>
              <a:ext uri="{FF2B5EF4-FFF2-40B4-BE49-F238E27FC236}">
                <a16:creationId xmlns:a16="http://schemas.microsoft.com/office/drawing/2014/main" id="{6FB34077-5F41-6847-AE37-2A0059AB66C5}"/>
              </a:ext>
            </a:extLst>
          </p:cNvPr>
          <p:cNvSpPr txBox="1"/>
          <p:nvPr/>
        </p:nvSpPr>
        <p:spPr>
          <a:xfrm>
            <a:off x="7588250" y="5029655"/>
            <a:ext cx="6508750" cy="2909771"/>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Emotional intelligence</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Pause for awareness</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Plan your response</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Practice perspective-taking</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ED1B0BF3-1B2E-F64D-8654-60FF05CE4F24}"/>
              </a:ext>
            </a:extLst>
          </p:cNvPr>
          <p:cNvSpPr>
            <a:spLocks noGrp="1"/>
          </p:cNvSpPr>
          <p:nvPr>
            <p:ph type="sldNum" sz="quarter" idx="11"/>
          </p:nvPr>
        </p:nvSpPr>
        <p:spPr/>
        <p:txBody>
          <a:bodyPr/>
          <a:lstStyle/>
          <a:p>
            <a:fld id="{EA54778E-4E51-5441-9EBB-208B74909D2B}" type="slidenum">
              <a:rPr lang="en-US"/>
              <a:pPr/>
              <a:t>77</a:t>
            </a:fld>
            <a:endParaRPr lang="en-US"/>
          </a:p>
        </p:txBody>
      </p:sp>
    </p:spTree>
    <p:extLst>
      <p:ext uri="{BB962C8B-B14F-4D97-AF65-F5344CB8AC3E}">
        <p14:creationId xmlns:p14="http://schemas.microsoft.com/office/powerpoint/2010/main" val="22342454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Optional</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6">
            <a:extLst>
              <a:ext uri="{FF2B5EF4-FFF2-40B4-BE49-F238E27FC236}">
                <a16:creationId xmlns:a16="http://schemas.microsoft.com/office/drawing/2014/main" id="{88509706-E3DA-A642-9228-F0192026073E}"/>
              </a:ext>
            </a:extLst>
          </p:cNvPr>
          <p:cNvSpPr>
            <a:spLocks noGrp="1"/>
          </p:cNvSpPr>
          <p:nvPr>
            <p:ph type="sldNum" sz="quarter" idx="11"/>
          </p:nvPr>
        </p:nvSpPr>
        <p:spPr/>
        <p:txBody>
          <a:bodyPr/>
          <a:lstStyle/>
          <a:p>
            <a:fld id="{EA54778E-4E51-5441-9EBB-208B74909D2B}" type="slidenum">
              <a:rPr lang="en-US"/>
              <a:pPr/>
              <a:t>78</a:t>
            </a:fld>
            <a:endParaRPr lang="en-US"/>
          </a:p>
        </p:txBody>
      </p:sp>
      <p:sp>
        <p:nvSpPr>
          <p:cNvPr id="8" name="object 4">
            <a:extLst>
              <a:ext uri="{FF2B5EF4-FFF2-40B4-BE49-F238E27FC236}">
                <a16:creationId xmlns:a16="http://schemas.microsoft.com/office/drawing/2014/main" id="{2410FCA6-6D8C-449B-BD96-3F04DD746CEC}"/>
              </a:ext>
            </a:extLst>
          </p:cNvPr>
          <p:cNvSpPr txBox="1"/>
          <p:nvPr/>
        </p:nvSpPr>
        <p:spPr>
          <a:xfrm>
            <a:off x="673100" y="1289050"/>
            <a:ext cx="5878318" cy="3454535"/>
          </a:xfrm>
          <a:prstGeom prst="rect">
            <a:avLst/>
          </a:prstGeom>
        </p:spPr>
        <p:txBody>
          <a:bodyPr vert="horz" wrap="square" lIns="0" tIns="83820" rIns="0" bIns="0" rtlCol="0">
            <a:spAutoFit/>
          </a:bodyPr>
          <a:lstStyle/>
          <a:p>
            <a:pPr marL="12700" marR="1886585">
              <a:lnSpc>
                <a:spcPts val="3800"/>
              </a:lnSpc>
              <a:spcBef>
                <a:spcPts val="660"/>
              </a:spcBef>
            </a:pPr>
            <a:r>
              <a:rPr lang="en-US" sz="3600" b="1" spc="-30" dirty="0">
                <a:solidFill>
                  <a:srgbClr val="1378CD"/>
                </a:solidFill>
                <a:latin typeface="Segoe UI Semibold" panose="020B0502040204020203" pitchFamily="34" charset="0"/>
                <a:cs typeface="Segoe UI Semibold" panose="020B0502040204020203" pitchFamily="34" charset="0"/>
              </a:rPr>
              <a:t>Further Exploration </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sz="1800" b="1" dirty="0">
                <a:latin typeface="Segoe UI Semibold" panose="020B0502040204020203" pitchFamily="34" charset="0"/>
                <a:cs typeface="Segoe UI Semibold" panose="020B0502040204020203" pitchFamily="34" charset="0"/>
              </a:rPr>
              <a:t>Pick 2-3 scenarios tha</a:t>
            </a:r>
            <a:r>
              <a:rPr lang="en-US" b="1" dirty="0">
                <a:latin typeface="Segoe UI Semibold" panose="020B0502040204020203" pitchFamily="34" charset="0"/>
                <a:cs typeface="Segoe UI Semibold" panose="020B0502040204020203" pitchFamily="34" charset="0"/>
              </a:rPr>
              <a:t>t are most out of your comfort zone. You can choose from this slide, from the prompts showed earlier today, or from your personal experience. </a:t>
            </a: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We’ll discuss how the skills learned today can apply. </a:t>
            </a:r>
          </a:p>
          <a:p>
            <a:pPr marL="12700" marR="5080">
              <a:lnSpc>
                <a:spcPct val="101899"/>
              </a:lnSpc>
              <a:spcBef>
                <a:spcPts val="1750"/>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1750"/>
              </a:spcBef>
            </a:pPr>
            <a:endParaRPr lang="en-US" sz="1800" b="1" dirty="0">
              <a:latin typeface="Segoe UI Semibold" panose="020B0502040204020203" pitchFamily="34" charset="0"/>
              <a:cs typeface="Segoe UI Semibold" panose="020B0502040204020203" pitchFamily="34" charset="0"/>
            </a:endParaRPr>
          </a:p>
        </p:txBody>
      </p:sp>
      <p:sp>
        <p:nvSpPr>
          <p:cNvPr id="9" name="object 6">
            <a:extLst>
              <a:ext uri="{FF2B5EF4-FFF2-40B4-BE49-F238E27FC236}">
                <a16:creationId xmlns:a16="http://schemas.microsoft.com/office/drawing/2014/main" id="{3524A84C-C18A-405E-9CCE-F93A53EA781D}"/>
              </a:ext>
            </a:extLst>
          </p:cNvPr>
          <p:cNvSpPr txBox="1"/>
          <p:nvPr/>
        </p:nvSpPr>
        <p:spPr>
          <a:xfrm>
            <a:off x="7819770" y="943651"/>
            <a:ext cx="6582030" cy="6845464"/>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Talking through your approach to solving a problem during an internship interview </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Strategically asking questions that highlight your skills and interest in an interview </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Recognizing that your emotions could impact your ability to focus on a tough question from a TA, instructor, or  supervisor</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Feeling stuck on homework </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Negotiating a project’s next step when a team member is frustrating you </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Getting a poor mark on an exam or project</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At a hackathon, working against a deadline, navigating communication</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Learning a new language or platform </a:t>
            </a:r>
          </a:p>
          <a:p>
            <a:pPr marL="12065">
              <a:lnSpc>
                <a:spcPct val="100000"/>
              </a:lnSpc>
              <a:spcBef>
                <a:spcPts val="2000"/>
              </a:spcBef>
              <a:tabLst>
                <a:tab pos="206375" algn="l"/>
              </a:tabLst>
            </a:pPr>
            <a:endParaRPr lang="en-US"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6279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1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Open Discussion </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a:t>
            </a: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0</a:t>
            </a:r>
            <a:r>
              <a:rPr kumimoji="0" sz="2800" b="0" i="0" u="none" strike="noStrike" kern="1200" cap="none" spc="-8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object 8">
            <a:extLst>
              <a:ext uri="{FF2B5EF4-FFF2-40B4-BE49-F238E27FC236}">
                <a16:creationId xmlns:a16="http://schemas.microsoft.com/office/drawing/2014/main" id="{13388F06-A15F-554C-AA28-E25D4B80F68A}"/>
              </a:ext>
            </a:extLst>
          </p:cNvPr>
          <p:cNvSpPr txBox="1">
            <a:spLocks/>
          </p:cNvSpPr>
          <p:nvPr/>
        </p:nvSpPr>
        <p:spPr>
          <a:xfrm>
            <a:off x="953768" y="1234187"/>
            <a:ext cx="12722863" cy="117166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spc="-5" dirty="0">
                <a:solidFill>
                  <a:schemeClr val="bg1"/>
                </a:solidFill>
              </a:rPr>
              <a:t>What </a:t>
            </a:r>
            <a:r>
              <a:rPr lang="en-US" dirty="0">
                <a:solidFill>
                  <a:schemeClr val="bg1"/>
                </a:solidFill>
              </a:rPr>
              <a:t>can you apply from today to your life?</a:t>
            </a:r>
          </a:p>
        </p:txBody>
      </p:sp>
      <p:sp>
        <p:nvSpPr>
          <p:cNvPr id="15" name="object 9">
            <a:extLst>
              <a:ext uri="{FF2B5EF4-FFF2-40B4-BE49-F238E27FC236}">
                <a16:creationId xmlns:a16="http://schemas.microsoft.com/office/drawing/2014/main" id="{85114231-32EC-134F-8C75-2EB8A6397B68}"/>
              </a:ext>
            </a:extLst>
          </p:cNvPr>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chemeClr val="bg1"/>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3BF7E5F7-998E-7648-9AD6-8587E48E0B98}"/>
              </a:ext>
            </a:extLst>
          </p:cNvPr>
          <p:cNvSpPr>
            <a:spLocks noGrp="1"/>
          </p:cNvSpPr>
          <p:nvPr>
            <p:ph type="sldNum" sz="quarter" idx="11"/>
          </p:nvPr>
        </p:nvSpPr>
        <p:spPr/>
        <p:txBody>
          <a:bodyPr/>
          <a:lstStyle/>
          <a:p>
            <a:fld id="{EA54778E-4E51-5441-9EBB-208B74909D2B}" type="slidenum">
              <a:rPr lang="en-US"/>
              <a:pPr/>
              <a:t>79</a:t>
            </a:fld>
            <a:endParaRPr lang="en-US"/>
          </a:p>
        </p:txBody>
      </p:sp>
    </p:spTree>
    <p:extLst>
      <p:ext uri="{BB962C8B-B14F-4D97-AF65-F5344CB8AC3E}">
        <p14:creationId xmlns:p14="http://schemas.microsoft.com/office/powerpoint/2010/main" val="253337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100" y="6043644"/>
            <a:ext cx="3970618"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What are we </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talking about?</a:t>
            </a:r>
            <a:br>
              <a:rPr lang="en-US" sz="3600" b="1" spc="-25">
                <a:solidFill>
                  <a:srgbClr val="FFFFFF"/>
                </a:solidFill>
                <a:latin typeface="Segoe UI Semibold" panose="020B0502040204020203" pitchFamily="34" charset="0"/>
                <a:cs typeface="Segoe UI Semibold" panose="020B0502040204020203" pitchFamily="34" charset="0"/>
              </a:rPr>
            </a:br>
            <a:r>
              <a:rPr lang="en-US" sz="3600" b="1" spc="-20">
                <a:solidFill>
                  <a:srgbClr val="2AE0CA"/>
                </a:solidFill>
                <a:latin typeface="Segoe UI Semibold" panose="020B0502040204020203" pitchFamily="34" charset="0"/>
                <a:cs typeface="Segoe UI Semibold" panose="020B0502040204020203" pitchFamily="34" charset="0"/>
              </a:rPr>
              <a:t>video</a:t>
            </a:r>
            <a:endParaRPr sz="3600" b="1">
              <a:solidFill>
                <a:srgbClr val="2AE0CA"/>
              </a:solidFill>
              <a:latin typeface="Segoe UI Semibold" panose="020B0502040204020203" pitchFamily="34" charset="0"/>
              <a:cs typeface="Segoe UI Semibold" panose="020B0502040204020203" pitchFamily="34" charset="0"/>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401281"/>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Active listening is an important part of communication and refers to a process of listening to understand the speaker. You can signal you value and respect another person by listening with purpose. </a:t>
            </a: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11876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By pausing to reflect and try on different perspectives, we could learn that while we intended to be helpful, our words might not have had the desired impact.</a:t>
            </a:r>
          </a:p>
        </p:txBody>
      </p:sp>
      <p:sp>
        <p:nvSpPr>
          <p:cNvPr id="11" name="Rectangle 10">
            <a:extLst>
              <a:ext uri="{FF2B5EF4-FFF2-40B4-BE49-F238E27FC236}">
                <a16:creationId xmlns:a16="http://schemas.microsoft.com/office/drawing/2014/main" id="{300B7100-82F8-A94A-8D6A-1932C74B7DE4}"/>
              </a:ext>
            </a:extLst>
          </p:cNvPr>
          <p:cNvSpPr/>
          <p:nvPr/>
        </p:nvSpPr>
        <p:spPr>
          <a:xfrm>
            <a:off x="673100" y="0"/>
            <a:ext cx="1612900" cy="645459"/>
          </a:xfrm>
          <a:prstGeom prst="rect">
            <a:avLst/>
          </a:prstGeom>
          <a:solidFill>
            <a:srgbClr val="28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F3DF38-280B-7E46-9B1D-82A65373BB75}"/>
              </a:ext>
            </a:extLst>
          </p:cNvPr>
          <p:cNvSpPr>
            <a:spLocks noGrp="1"/>
          </p:cNvSpPr>
          <p:nvPr>
            <p:ph type="sldNum" sz="quarter" idx="11"/>
          </p:nvPr>
        </p:nvSpPr>
        <p:spPr/>
        <p:txBody>
          <a:bodyPr/>
          <a:lstStyle/>
          <a:p>
            <a:fld id="{EA54778E-4E51-5441-9EBB-208B74909D2B}" type="slidenum">
              <a:rPr lang="en-US"/>
              <a:pPr/>
              <a:t>8</a:t>
            </a:fld>
            <a:endParaRPr lang="en-US"/>
          </a:p>
        </p:txBody>
      </p:sp>
      <p:pic>
        <p:nvPicPr>
          <p:cNvPr id="2" name="Video Link with Playlist Info" hidden="1" title="What are we talking about? Active Listening">
            <a:hlinkClick r:id="" action="ppaction://media"/>
            <a:extLst>
              <a:ext uri="{FF2B5EF4-FFF2-40B4-BE49-F238E27FC236}">
                <a16:creationId xmlns:a16="http://schemas.microsoft.com/office/drawing/2014/main" id="{915D83B5-B060-41F5-85EE-38ACC70E6D35}"/>
              </a:ext>
            </a:extLst>
          </p:cNvPr>
          <p:cNvPicPr>
            <a:picLocks noRot="1" noChangeAspect="1"/>
          </p:cNvPicPr>
          <p:nvPr>
            <a:videoFile r:link="rId1"/>
          </p:nvPr>
        </p:nvPicPr>
        <p:blipFill>
          <a:blip r:embed="rId6"/>
          <a:stretch>
            <a:fillRect/>
          </a:stretch>
        </p:blipFill>
        <p:spPr>
          <a:xfrm>
            <a:off x="1932964" y="0"/>
            <a:ext cx="10363200" cy="5829300"/>
          </a:xfrm>
          <a:prstGeom prst="rect">
            <a:avLst/>
          </a:prstGeom>
        </p:spPr>
      </p:pic>
      <p:pic>
        <p:nvPicPr>
          <p:cNvPr id="5" name="Direct Video Link" title="What are we talking about? Active Listening">
            <a:hlinkClick r:id="" action="ppaction://media"/>
            <a:extLst>
              <a:ext uri="{FF2B5EF4-FFF2-40B4-BE49-F238E27FC236}">
                <a16:creationId xmlns:a16="http://schemas.microsoft.com/office/drawing/2014/main" id="{C1281AD2-A89C-4E3E-B9F8-BED2D3AA2D4C}"/>
              </a:ext>
            </a:extLst>
          </p:cNvPr>
          <p:cNvPicPr>
            <a:picLocks noRot="1" noChangeAspect="1"/>
          </p:cNvPicPr>
          <p:nvPr>
            <a:videoFile r:link="rId2"/>
          </p:nvPr>
        </p:nvPicPr>
        <p:blipFill>
          <a:blip r:embed="rId7"/>
          <a:stretch>
            <a:fillRect/>
          </a:stretch>
        </p:blipFill>
        <p:spPr>
          <a:xfrm>
            <a:off x="1932964" y="0"/>
            <a:ext cx="10363200" cy="5829300"/>
          </a:xfrm>
          <a:prstGeom prst="rect">
            <a:avLst/>
          </a:prstGeom>
        </p:spPr>
      </p:pic>
    </p:spTree>
    <p:extLst>
      <p:ext uri="{BB962C8B-B14F-4D97-AF65-F5344CB8AC3E}">
        <p14:creationId xmlns:p14="http://schemas.microsoft.com/office/powerpoint/2010/main" val="384977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20280" cy="8228965"/>
          </a:xfrm>
          <a:custGeom>
            <a:avLst/>
            <a:gdLst/>
            <a:ahLst/>
            <a:cxnLst/>
            <a:rect l="l" t="t" r="r" b="b"/>
            <a:pathLst>
              <a:path w="7320280" h="8228965">
                <a:moveTo>
                  <a:pt x="0" y="8228736"/>
                </a:moveTo>
                <a:lnTo>
                  <a:pt x="7319797" y="8228736"/>
                </a:lnTo>
                <a:lnTo>
                  <a:pt x="7319797" y="0"/>
                </a:lnTo>
                <a:lnTo>
                  <a:pt x="0" y="0"/>
                </a:lnTo>
                <a:lnTo>
                  <a:pt x="0" y="8228736"/>
                </a:lnTo>
                <a:close/>
              </a:path>
            </a:pathLst>
          </a:custGeom>
          <a:solidFill>
            <a:srgbClr val="8560C5"/>
          </a:solidFill>
        </p:spPr>
        <p:txBody>
          <a:bodyPr wrap="square" lIns="0" tIns="0" rIns="0" bIns="0" rtlCol="0"/>
          <a:lstStyle/>
          <a:p>
            <a:endParaRPr/>
          </a:p>
        </p:txBody>
      </p:sp>
      <p:sp>
        <p:nvSpPr>
          <p:cNvPr id="3" name="object 3"/>
          <p:cNvSpPr/>
          <p:nvPr/>
        </p:nvSpPr>
        <p:spPr>
          <a:xfrm>
            <a:off x="7319797" y="0"/>
            <a:ext cx="7310755" cy="4108450"/>
          </a:xfrm>
          <a:custGeom>
            <a:avLst/>
            <a:gdLst/>
            <a:ahLst/>
            <a:cxnLst/>
            <a:rect l="l" t="t" r="r" b="b"/>
            <a:pathLst>
              <a:path w="7310755" h="4108450">
                <a:moveTo>
                  <a:pt x="0" y="4107891"/>
                </a:moveTo>
                <a:lnTo>
                  <a:pt x="7310602" y="4107891"/>
                </a:lnTo>
                <a:lnTo>
                  <a:pt x="7310602" y="0"/>
                </a:lnTo>
                <a:lnTo>
                  <a:pt x="0" y="0"/>
                </a:lnTo>
                <a:lnTo>
                  <a:pt x="0" y="4107891"/>
                </a:lnTo>
                <a:close/>
              </a:path>
            </a:pathLst>
          </a:custGeom>
          <a:solidFill>
            <a:srgbClr val="3A2D57"/>
          </a:solidFill>
        </p:spPr>
        <p:txBody>
          <a:bodyPr wrap="square" lIns="0" tIns="0" rIns="0" bIns="0" rtlCol="0"/>
          <a:lstStyle/>
          <a:p>
            <a:endParaRPr/>
          </a:p>
        </p:txBody>
      </p:sp>
      <p:sp>
        <p:nvSpPr>
          <p:cNvPr id="4" name="object 4"/>
          <p:cNvSpPr/>
          <p:nvPr/>
        </p:nvSpPr>
        <p:spPr>
          <a:xfrm>
            <a:off x="7319797" y="4105655"/>
            <a:ext cx="3660140" cy="4124325"/>
          </a:xfrm>
          <a:custGeom>
            <a:avLst/>
            <a:gdLst/>
            <a:ahLst/>
            <a:cxnLst/>
            <a:rect l="l" t="t" r="r" b="b"/>
            <a:pathLst>
              <a:path w="3660140" h="4124325">
                <a:moveTo>
                  <a:pt x="0" y="4123944"/>
                </a:moveTo>
                <a:lnTo>
                  <a:pt x="3659898" y="4123944"/>
                </a:lnTo>
                <a:lnTo>
                  <a:pt x="3659898" y="0"/>
                </a:lnTo>
                <a:lnTo>
                  <a:pt x="0" y="0"/>
                </a:lnTo>
                <a:lnTo>
                  <a:pt x="0" y="4123944"/>
                </a:lnTo>
                <a:close/>
              </a:path>
            </a:pathLst>
          </a:custGeom>
          <a:solidFill>
            <a:srgbClr val="D49DFF"/>
          </a:solidFill>
        </p:spPr>
        <p:txBody>
          <a:bodyPr wrap="square" lIns="0" tIns="0" rIns="0" bIns="0" rtlCol="0"/>
          <a:lstStyle/>
          <a:p>
            <a:endParaRPr/>
          </a:p>
        </p:txBody>
      </p:sp>
      <p:sp>
        <p:nvSpPr>
          <p:cNvPr id="6" name="object 6"/>
          <p:cNvSpPr txBox="1">
            <a:spLocks noGrp="1"/>
          </p:cNvSpPr>
          <p:nvPr>
            <p:ph type="title"/>
          </p:nvPr>
        </p:nvSpPr>
        <p:spPr>
          <a:xfrm>
            <a:off x="685800" y="676656"/>
            <a:ext cx="12617450" cy="1547218"/>
          </a:xfrm>
          <a:prstGeom prst="rect">
            <a:avLst/>
          </a:prstGeom>
        </p:spPr>
        <p:txBody>
          <a:bodyPr vert="horz" wrap="square" lIns="0" tIns="109855" rIns="0" bIns="0" rtlCol="0">
            <a:spAutoFit/>
          </a:bodyPr>
          <a:lstStyle/>
          <a:p>
            <a:pPr marL="12700" marR="5080">
              <a:lnSpc>
                <a:spcPts val="5610"/>
              </a:lnSpc>
              <a:spcBef>
                <a:spcPts val="865"/>
              </a:spcBef>
            </a:pPr>
            <a:r>
              <a:rPr lang="en-US" spc="-25" dirty="0"/>
              <a:t>Pivot</a:t>
            </a:r>
            <a:r>
              <a:rPr lang="en-US" spc="-135" dirty="0"/>
              <a:t> </a:t>
            </a:r>
            <a:r>
              <a:rPr lang="en-US" dirty="0"/>
              <a:t>&amp;  </a:t>
            </a:r>
            <a:br>
              <a:rPr lang="en-US" dirty="0"/>
            </a:br>
            <a:r>
              <a:rPr lang="en-US" spc="-55" dirty="0"/>
              <a:t>Persist</a:t>
            </a:r>
          </a:p>
        </p:txBody>
      </p:sp>
      <p:sp>
        <p:nvSpPr>
          <p:cNvPr id="10" name="Text Placeholder 9">
            <a:extLst>
              <a:ext uri="{FF2B5EF4-FFF2-40B4-BE49-F238E27FC236}">
                <a16:creationId xmlns:a16="http://schemas.microsoft.com/office/drawing/2014/main" id="{12761E73-D46E-954A-896C-6EA28C246D73}"/>
              </a:ext>
            </a:extLst>
          </p:cNvPr>
          <p:cNvSpPr>
            <a:spLocks noGrp="1"/>
          </p:cNvSpPr>
          <p:nvPr>
            <p:ph type="body" sz="quarter" idx="10"/>
          </p:nvPr>
        </p:nvSpPr>
        <p:spPr>
          <a:xfrm>
            <a:off x="676656" y="7141464"/>
            <a:ext cx="6105144" cy="730949"/>
          </a:xfrm>
        </p:spPr>
        <p:txBody>
          <a:bodyPr/>
          <a:lstStyle/>
          <a:p>
            <a:r>
              <a:rPr lang="en-US" spc="-15">
                <a:solidFill>
                  <a:srgbClr val="FFFFFF"/>
                </a:solidFill>
              </a:rPr>
              <a:t>to expand perspective</a:t>
            </a:r>
            <a:endParaRPr lang="en-US"/>
          </a:p>
        </p:txBody>
      </p:sp>
      <p:sp>
        <p:nvSpPr>
          <p:cNvPr id="8" name="object 8"/>
          <p:cNvSpPr/>
          <p:nvPr/>
        </p:nvSpPr>
        <p:spPr>
          <a:xfrm>
            <a:off x="10979696" y="4105655"/>
            <a:ext cx="3651250" cy="2062480"/>
          </a:xfrm>
          <a:custGeom>
            <a:avLst/>
            <a:gdLst/>
            <a:ahLst/>
            <a:cxnLst/>
            <a:rect l="l" t="t" r="r" b="b"/>
            <a:pathLst>
              <a:path w="3651250" h="2062479">
                <a:moveTo>
                  <a:pt x="0" y="2061972"/>
                </a:moveTo>
                <a:lnTo>
                  <a:pt x="3650703" y="2061972"/>
                </a:lnTo>
                <a:lnTo>
                  <a:pt x="3650703" y="0"/>
                </a:lnTo>
                <a:lnTo>
                  <a:pt x="0" y="0"/>
                </a:lnTo>
                <a:lnTo>
                  <a:pt x="0" y="2061972"/>
                </a:lnTo>
                <a:close/>
              </a:path>
            </a:pathLst>
          </a:custGeom>
          <a:solidFill>
            <a:srgbClr val="8560C5"/>
          </a:solidFill>
        </p:spPr>
        <p:txBody>
          <a:bodyPr wrap="square" lIns="0" tIns="0" rIns="0" bIns="0" rtlCol="0"/>
          <a:lstStyle/>
          <a:p>
            <a:endParaRPr/>
          </a:p>
        </p:txBody>
      </p:sp>
      <p:sp>
        <p:nvSpPr>
          <p:cNvPr id="9" name="object 9"/>
          <p:cNvSpPr/>
          <p:nvPr/>
        </p:nvSpPr>
        <p:spPr>
          <a:xfrm>
            <a:off x="10979696" y="6167628"/>
            <a:ext cx="3651250" cy="2062480"/>
          </a:xfrm>
          <a:custGeom>
            <a:avLst/>
            <a:gdLst/>
            <a:ahLst/>
            <a:cxnLst/>
            <a:rect l="l" t="t" r="r" b="b"/>
            <a:pathLst>
              <a:path w="3651250" h="2062479">
                <a:moveTo>
                  <a:pt x="0" y="2061972"/>
                </a:moveTo>
                <a:lnTo>
                  <a:pt x="3650703" y="2061972"/>
                </a:lnTo>
                <a:lnTo>
                  <a:pt x="3650703" y="0"/>
                </a:lnTo>
                <a:lnTo>
                  <a:pt x="0" y="0"/>
                </a:lnTo>
                <a:lnTo>
                  <a:pt x="0" y="2061972"/>
                </a:lnTo>
                <a:close/>
              </a:path>
            </a:pathLst>
          </a:custGeom>
          <a:solidFill>
            <a:srgbClr val="3A2D57"/>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66D4206F-EA02-2F4F-9C21-F41804296516}"/>
              </a:ext>
            </a:extLst>
          </p:cNvPr>
          <p:cNvSpPr>
            <a:spLocks noGrp="1"/>
          </p:cNvSpPr>
          <p:nvPr>
            <p:ph type="sldNum" sz="quarter" idx="12"/>
          </p:nvPr>
        </p:nvSpPr>
        <p:spPr/>
        <p:txBody>
          <a:bodyPr/>
          <a:lstStyle/>
          <a:p>
            <a:fld id="{4ABDECA8-EDAE-624B-BA18-416F2A38B771}" type="slidenum">
              <a:rPr lang="en-US"/>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4D5121-4249-6643-B4C5-3C4C4CD2B7E0}"/>
              </a:ext>
            </a:extLst>
          </p:cNvPr>
          <p:cNvSpPr>
            <a:spLocks noGrp="1"/>
          </p:cNvSpPr>
          <p:nvPr>
            <p:ph type="sldNum" sz="quarter" idx="11"/>
          </p:nvPr>
        </p:nvSpPr>
        <p:spPr/>
        <p:txBody>
          <a:bodyPr/>
          <a:lstStyle/>
          <a:p>
            <a:fld id="{5FF10E0F-B3F0-BF4B-8781-4E4FB75661B6}" type="slidenum">
              <a:rPr lang="en-US"/>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D49DFF"/>
          </a:solidFill>
        </p:spPr>
        <p:txBody>
          <a:bodyPr wrap="square" lIns="0" tIns="0" rIns="0" bIns="0" rtlCol="0"/>
          <a:lstStyle/>
          <a:p>
            <a:endParaRPr/>
          </a:p>
        </p:txBody>
      </p:sp>
      <p:sp>
        <p:nvSpPr>
          <p:cNvPr id="5" name="object 3">
            <a:extLst>
              <a:ext uri="{FF2B5EF4-FFF2-40B4-BE49-F238E27FC236}">
                <a16:creationId xmlns:a16="http://schemas.microsoft.com/office/drawing/2014/main" id="{1FE22312-1A53-AF48-8294-B851FDD661CC}"/>
              </a:ext>
            </a:extLst>
          </p:cNvPr>
          <p:cNvSpPr txBox="1"/>
          <p:nvPr/>
        </p:nvSpPr>
        <p:spPr>
          <a:xfrm>
            <a:off x="673100" y="-457200"/>
            <a:ext cx="14338300" cy="6978834"/>
          </a:xfrm>
          <a:prstGeom prst="rect">
            <a:avLst/>
          </a:prstGeom>
        </p:spPr>
        <p:txBody>
          <a:bodyPr vert="horz" wrap="square" lIns="0" tIns="281940" rIns="0" bIns="0" rtlCol="0">
            <a:spAutoFit/>
          </a:bodyPr>
          <a:lstStyle/>
          <a:p>
            <a:pPr>
              <a:lnSpc>
                <a:spcPts val="9300"/>
              </a:lnSpc>
            </a:pPr>
            <a:r>
              <a:rPr lang="en-US" sz="11500" spc="-90" dirty="0">
                <a:solidFill>
                  <a:srgbClr val="3A2D57"/>
                </a:solidFill>
                <a:latin typeface="Segoe UI" panose="020B0502040204020203" pitchFamily="34" charset="0"/>
              </a:rPr>
              <a:t>self-regulation &amp; </a:t>
            </a:r>
          </a:p>
          <a:p>
            <a:pPr>
              <a:lnSpc>
                <a:spcPts val="10800"/>
              </a:lnSpc>
              <a:spcBef>
                <a:spcPts val="1200"/>
              </a:spcBef>
            </a:pPr>
            <a:r>
              <a:rPr lang="en-US" sz="11500" spc="-90" dirty="0">
                <a:solidFill>
                  <a:srgbClr val="3A2D57"/>
                </a:solidFill>
                <a:latin typeface="Segoe UI" panose="020B0502040204020203" pitchFamily="34" charset="0"/>
              </a:rPr>
              <a:t>emotional intelligence</a:t>
            </a:r>
          </a:p>
          <a:p>
            <a:pPr>
              <a:lnSpc>
                <a:spcPts val="10000"/>
              </a:lnSpc>
              <a:spcBef>
                <a:spcPts val="1200"/>
              </a:spcBef>
            </a:pPr>
            <a:endParaRPr lang="en-US" sz="11500" spc="-90" dirty="0">
              <a:solidFill>
                <a:srgbClr val="274B47"/>
              </a:solidFill>
              <a:latin typeface="Segoe UI" panose="020B0502040204020203" pitchFamily="34" charset="0"/>
            </a:endParaRPr>
          </a:p>
          <a:p>
            <a:pPr>
              <a:lnSpc>
                <a:spcPts val="5300"/>
              </a:lnSpc>
              <a:spcBef>
                <a:spcPts val="1200"/>
              </a:spcBef>
            </a:pPr>
            <a:r>
              <a:rPr lang="en-US" sz="11500" spc="-90" dirty="0">
                <a:solidFill>
                  <a:srgbClr val="8560C5"/>
                </a:solidFill>
                <a:latin typeface="Segoe UI" panose="020B0502040204020203" pitchFamily="34" charset="0"/>
              </a:rPr>
              <a:t>cognitive flexibility &amp; </a:t>
            </a:r>
          </a:p>
          <a:p>
            <a:pPr>
              <a:lnSpc>
                <a:spcPts val="12000"/>
              </a:lnSpc>
              <a:spcBef>
                <a:spcPts val="1200"/>
              </a:spcBef>
            </a:pPr>
            <a:r>
              <a:rPr lang="en-US" sz="11500" spc="-90" dirty="0">
                <a:solidFill>
                  <a:srgbClr val="8560C5"/>
                </a:solidFill>
                <a:latin typeface="Segoe UI" panose="020B0502040204020203" pitchFamily="34" charset="0"/>
              </a:rPr>
              <a:t>effective feedback</a:t>
            </a:r>
          </a:p>
        </p:txBody>
      </p:sp>
      <p:sp>
        <p:nvSpPr>
          <p:cNvPr id="6" name="Slide Number Placeholder 5">
            <a:extLst>
              <a:ext uri="{FF2B5EF4-FFF2-40B4-BE49-F238E27FC236}">
                <a16:creationId xmlns:a16="http://schemas.microsoft.com/office/drawing/2014/main" id="{5E789E9D-482F-D24C-975B-D9A13DA83C87}"/>
              </a:ext>
            </a:extLst>
          </p:cNvPr>
          <p:cNvSpPr>
            <a:spLocks noGrp="1"/>
          </p:cNvSpPr>
          <p:nvPr>
            <p:ph type="sldNum" sz="quarter" idx="12"/>
          </p:nvPr>
        </p:nvSpPr>
        <p:spPr/>
        <p:txBody>
          <a:bodyPr/>
          <a:lstStyle/>
          <a:p>
            <a:fld id="{9BAC8279-8CB5-4B43-9F60-F14DDFE43274}" type="slidenum">
              <a:rPr lang="en-US"/>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290709"/>
            <a:ext cx="1607820" cy="574040"/>
          </a:xfrm>
          <a:prstGeom prst="rect">
            <a:avLst/>
          </a:prstGeom>
        </p:spPr>
        <p:txBody>
          <a:bodyPr vert="horz" wrap="square" lIns="0" tIns="12700" rIns="0" bIns="0" rtlCol="0">
            <a:spAutoFit/>
          </a:bodyPr>
          <a:lstStyle/>
          <a:p>
            <a:pPr marL="12700">
              <a:lnSpc>
                <a:spcPct val="100000"/>
              </a:lnSpc>
              <a:spcBef>
                <a:spcPts val="100"/>
              </a:spcBef>
            </a:pPr>
            <a:r>
              <a:rPr sz="3600" b="1" spc="-20">
                <a:solidFill>
                  <a:srgbClr val="000000"/>
                </a:solidFill>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p:txBody>
      </p:sp>
      <p:graphicFrame>
        <p:nvGraphicFramePr>
          <p:cNvPr id="3" name="object 3"/>
          <p:cNvGraphicFramePr>
            <a:graphicFrameLocks noGrp="1"/>
          </p:cNvGraphicFramePr>
          <p:nvPr>
            <p:extLst>
              <p:ext uri="{D42A27DB-BD31-4B8C-83A1-F6EECF244321}">
                <p14:modId xmlns:p14="http://schemas.microsoft.com/office/powerpoint/2010/main" val="675504518"/>
              </p:ext>
            </p:extLst>
          </p:nvPr>
        </p:nvGraphicFramePr>
        <p:xfrm>
          <a:off x="685800" y="3468103"/>
          <a:ext cx="13259435" cy="2312908"/>
        </p:xfrm>
        <a:graphic>
          <a:graphicData uri="http://schemas.openxmlformats.org/drawingml/2006/table">
            <a:tbl>
              <a:tblPr firstRow="1" bandRow="1">
                <a:tableStyleId>{2D5ABB26-0587-4C30-8999-92F81FD0307C}</a:tableStyleId>
              </a:tblPr>
              <a:tblGrid>
                <a:gridCol w="2133600">
                  <a:extLst>
                    <a:ext uri="{9D8B030D-6E8A-4147-A177-3AD203B41FA5}">
                      <a16:colId xmlns:a16="http://schemas.microsoft.com/office/drawing/2014/main" val="20000"/>
                    </a:ext>
                  </a:extLst>
                </a:gridCol>
                <a:gridCol w="5555615">
                  <a:extLst>
                    <a:ext uri="{9D8B030D-6E8A-4147-A177-3AD203B41FA5}">
                      <a16:colId xmlns:a16="http://schemas.microsoft.com/office/drawing/2014/main" val="20001"/>
                    </a:ext>
                  </a:extLst>
                </a:gridCol>
                <a:gridCol w="5570220">
                  <a:extLst>
                    <a:ext uri="{9D8B030D-6E8A-4147-A177-3AD203B41FA5}">
                      <a16:colId xmlns:a16="http://schemas.microsoft.com/office/drawing/2014/main" val="20002"/>
                    </a:ext>
                  </a:extLst>
                </a:gridCol>
              </a:tblGrid>
              <a:tr h="462572">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1</a:t>
                      </a:r>
                      <a:r>
                        <a:rPr sz="1800" b="1" i="0" spc="-5">
                          <a:solidFill>
                            <a:srgbClr val="FFFFFF"/>
                          </a:solidFill>
                          <a:latin typeface="Segoe UI Semibold" panose="020B0502040204020203" pitchFamily="34" charset="0"/>
                          <a:cs typeface="Segoe UI Semibold" panose="020B0502040204020203" pitchFamily="34" charset="0"/>
                        </a:rPr>
                        <a:t>5</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838200">
                        <a:lnSpc>
                          <a:spcPct val="100000"/>
                        </a:lnSpc>
                        <a:spcBef>
                          <a:spcPts val="695"/>
                        </a:spcBef>
                      </a:pPr>
                      <a:r>
                        <a:rPr lang="en-US" sz="1800" b="1" i="0">
                          <a:solidFill>
                            <a:srgbClr val="FFFFFF"/>
                          </a:solidFill>
                          <a:latin typeface="Segoe UI Semibold" panose="020B0502040204020203" pitchFamily="34" charset="0"/>
                          <a:cs typeface="Segoe UI Semibold" panose="020B0502040204020203" pitchFamily="34" charset="0"/>
                        </a:rPr>
                        <a:t>Introduction</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768985">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Mentee Slides, Prompt</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extLst>
                  <a:ext uri="{0D108BD9-81ED-4DB2-BD59-A6C34878D82A}">
                    <a16:rowId xmlns:a16="http://schemas.microsoft.com/office/drawing/2014/main" val="10002"/>
                  </a:ext>
                </a:extLst>
              </a:tr>
              <a:tr h="462584">
                <a:tc>
                  <a:txBody>
                    <a:bodyPr/>
                    <a:lstStyle/>
                    <a:p>
                      <a:pPr marL="463550">
                        <a:lnSpc>
                          <a:spcPct val="100000"/>
                        </a:lnSpc>
                        <a:spcBef>
                          <a:spcPts val="660"/>
                        </a:spcBef>
                      </a:pPr>
                      <a:r>
                        <a:rPr lang="en-US" sz="1800" b="1" i="0" spc="-5">
                          <a:solidFill>
                            <a:srgbClr val="FFFFFF"/>
                          </a:solidFill>
                          <a:latin typeface="Segoe UI Semibold" panose="020B0502040204020203" pitchFamily="34" charset="0"/>
                          <a:cs typeface="Segoe UI Semibold" panose="020B0502040204020203" pitchFamily="34" charset="0"/>
                        </a:rPr>
                        <a:t>2</a:t>
                      </a:r>
                      <a:r>
                        <a:rPr sz="1800" b="1" i="0" spc="-5">
                          <a:solidFill>
                            <a:srgbClr val="FFFFFF"/>
                          </a:solidFill>
                          <a:latin typeface="Segoe UI Semibold" panose="020B0502040204020203" pitchFamily="34" charset="0"/>
                          <a:cs typeface="Segoe UI Semibold" panose="020B0502040204020203" pitchFamily="34" charset="0"/>
                        </a:rPr>
                        <a:t>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3820" marB="0">
                    <a:solidFill>
                      <a:srgbClr val="3A2D57"/>
                    </a:solidFill>
                  </a:tcPr>
                </a:tc>
                <a:tc>
                  <a:txBody>
                    <a:bodyPr/>
                    <a:lstStyle/>
                    <a:p>
                      <a:pPr marL="838200">
                        <a:lnSpc>
                          <a:spcPct val="100000"/>
                        </a:lnSpc>
                        <a:spcBef>
                          <a:spcPts val="660"/>
                        </a:spcBef>
                      </a:pPr>
                      <a:r>
                        <a:rPr lang="en-US" sz="1800" b="1" i="0">
                          <a:solidFill>
                            <a:srgbClr val="FFFFFF"/>
                          </a:solidFill>
                          <a:latin typeface="Segoe UI Semibold" panose="020B0502040204020203" pitchFamily="34" charset="0"/>
                          <a:cs typeface="Segoe UI Semibold" panose="020B0502040204020203" pitchFamily="34" charset="0"/>
                        </a:rPr>
                        <a:t>Video 1: Where do I go from here?</a:t>
                      </a:r>
                      <a:endParaRPr sz="1800" b="1" i="0">
                        <a:latin typeface="Segoe UI Semibold" panose="020B0502040204020203" pitchFamily="34" charset="0"/>
                        <a:cs typeface="Segoe UI Semibold" panose="020B0502040204020203" pitchFamily="34" charset="0"/>
                      </a:endParaRPr>
                    </a:p>
                  </a:txBody>
                  <a:tcPr marL="0" marR="0" marT="83820" marB="0">
                    <a:solidFill>
                      <a:srgbClr val="3A2D57"/>
                    </a:solidFill>
                  </a:tcPr>
                </a:tc>
                <a:tc>
                  <a:txBody>
                    <a:bodyPr/>
                    <a:lstStyle/>
                    <a:p>
                      <a:pPr marL="768985">
                        <a:lnSpc>
                          <a:spcPct val="100000"/>
                        </a:lnSpc>
                        <a:spcBef>
                          <a:spcPts val="735"/>
                        </a:spcBef>
                      </a:pPr>
                      <a:r>
                        <a:rPr lang="en-US" sz="1800" b="1" i="0" spc="-5">
                          <a:solidFill>
                            <a:srgbClr val="FFFFFF"/>
                          </a:solidFill>
                          <a:latin typeface="Segoe UI Semibold" panose="020B0502040204020203" pitchFamily="34" charset="0"/>
                          <a:cs typeface="Segoe UI Semibold" panose="020B0502040204020203" pitchFamily="34" charset="0"/>
                        </a:rPr>
                        <a:t>Cognitive Flexibility Video</a:t>
                      </a:r>
                      <a:endParaRPr sz="1800" b="1" i="0">
                        <a:latin typeface="Segoe UI Semibold" panose="020B0502040204020203" pitchFamily="34" charset="0"/>
                        <a:cs typeface="Segoe UI Semibold" panose="020B0502040204020203" pitchFamily="34" charset="0"/>
                      </a:endParaRPr>
                    </a:p>
                  </a:txBody>
                  <a:tcPr marL="0" marR="0" marT="93345" marB="0">
                    <a:solidFill>
                      <a:srgbClr val="3A2D57"/>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40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838200">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Collab Exercise: Can I pivot?</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768985">
                        <a:lnSpc>
                          <a:spcPct val="100000"/>
                        </a:lnSpc>
                        <a:spcBef>
                          <a:spcPts val="770"/>
                        </a:spcBef>
                      </a:pPr>
                      <a:r>
                        <a:rPr lang="en-US" sz="1800" b="1" i="0" spc="-5">
                          <a:solidFill>
                            <a:srgbClr val="FFFFFF"/>
                          </a:solidFill>
                          <a:latin typeface="Segoe UI Semibold" panose="020B0502040204020203" pitchFamily="34" charset="0"/>
                          <a:cs typeface="Segoe UI Semibold" panose="020B0502040204020203" pitchFamily="34" charset="0"/>
                        </a:rPr>
                        <a:t>Mentee Slides, Activity</a:t>
                      </a:r>
                      <a:endParaRPr sz="1800" b="1" i="0">
                        <a:latin typeface="Segoe UI Semibold" panose="020B0502040204020203" pitchFamily="34" charset="0"/>
                        <a:cs typeface="Segoe UI Semibold" panose="020B0502040204020203" pitchFamily="34" charset="0"/>
                      </a:endParaRPr>
                    </a:p>
                  </a:txBody>
                  <a:tcPr marL="0" marR="0" marT="97790" marB="0">
                    <a:solidFill>
                      <a:srgbClr val="8560C5"/>
                    </a:solidFill>
                  </a:tcPr>
                </a:tc>
                <a:extLst>
                  <a:ext uri="{0D108BD9-81ED-4DB2-BD59-A6C34878D82A}">
                    <a16:rowId xmlns:a16="http://schemas.microsoft.com/office/drawing/2014/main" val="10004"/>
                  </a:ext>
                </a:extLst>
              </a:tr>
              <a:tr h="462584">
                <a:tc>
                  <a:txBody>
                    <a:bodyPr/>
                    <a:lstStyle/>
                    <a:p>
                      <a:pPr marL="463550">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20 min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3A2D57"/>
                    </a:solidFill>
                  </a:tcPr>
                </a:tc>
                <a:tc>
                  <a:txBody>
                    <a:bodyPr/>
                    <a:lstStyle/>
                    <a:p>
                      <a:pPr marL="838200">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Video 2: Where did that come from?</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3A2D57"/>
                    </a:solidFill>
                  </a:tcPr>
                </a:tc>
                <a:tc>
                  <a:txBody>
                    <a:bodyPr/>
                    <a:lstStyle/>
                    <a:p>
                      <a:pPr marL="768985">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Effective Feedback Video</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3A2D57"/>
                    </a:solidFill>
                  </a:tcPr>
                </a:tc>
                <a:extLst>
                  <a:ext uri="{0D108BD9-81ED-4DB2-BD59-A6C34878D82A}">
                    <a16:rowId xmlns:a16="http://schemas.microsoft.com/office/drawing/2014/main" val="3019856194"/>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a:t>
                      </a:r>
                      <a:r>
                        <a:rPr sz="1800" b="1" i="0" spc="-5">
                          <a:solidFill>
                            <a:srgbClr val="FFFFFF"/>
                          </a:solidFill>
                          <a:latin typeface="Segoe UI Semibold" panose="020B0502040204020203" pitchFamily="34" charset="0"/>
                          <a:cs typeface="Segoe UI Semibold" panose="020B0502040204020203" pitchFamily="34" charset="0"/>
                        </a:rPr>
                        <a:t>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563C2"/>
                    </a:solidFill>
                  </a:tcPr>
                </a:tc>
                <a:tc>
                  <a:txBody>
                    <a:bodyPr/>
                    <a:lstStyle/>
                    <a:p>
                      <a:pPr marL="83820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r>
                        <a:rPr lang="en-US" sz="1800" b="1" i="0">
                          <a:solidFill>
                            <a:srgbClr val="FFFFFF"/>
                          </a:solidFill>
                          <a:latin typeface="Segoe UI Semibold" panose="020B0502040204020203" pitchFamily="34" charset="0"/>
                          <a:cs typeface="Segoe UI Semibold" panose="020B0502040204020203" pitchFamily="34" charset="0"/>
                        </a:rPr>
                        <a:t> and discussion</a:t>
                      </a:r>
                      <a:endParaRPr sz="1800" b="1" i="0">
                        <a:latin typeface="Segoe UI Semibold" panose="020B0502040204020203" pitchFamily="34" charset="0"/>
                        <a:cs typeface="Segoe UI Semibold" panose="020B0502040204020203" pitchFamily="34" charset="0"/>
                      </a:endParaRPr>
                    </a:p>
                  </a:txBody>
                  <a:tcPr marL="0" marR="0" marT="88265" marB="0">
                    <a:solidFill>
                      <a:srgbClr val="8563C2"/>
                    </a:solidFill>
                  </a:tcPr>
                </a:tc>
                <a:tc>
                  <a:txBody>
                    <a:bodyPr/>
                    <a:lstStyle/>
                    <a:p>
                      <a:pPr marL="768985">
                        <a:lnSpc>
                          <a:spcPct val="100000"/>
                        </a:lnSpc>
                        <a:spcBef>
                          <a:spcPts val="695"/>
                        </a:spcBef>
                      </a:pPr>
                      <a:r>
                        <a:rPr sz="1800" b="1" i="0" spc="-15" dirty="0">
                          <a:solidFill>
                            <a:srgbClr val="FFFFFF"/>
                          </a:solidFill>
                          <a:latin typeface="Segoe UI Semibold" panose="020B0502040204020203" pitchFamily="34" charset="0"/>
                          <a:cs typeface="Segoe UI Semibold" panose="020B0502040204020203" pitchFamily="34" charset="0"/>
                        </a:rPr>
                        <a:t>Post-survey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8563C2"/>
                    </a:solidFill>
                  </a:tcPr>
                </a:tc>
                <a:extLst>
                  <a:ext uri="{0D108BD9-81ED-4DB2-BD59-A6C34878D82A}">
                    <a16:rowId xmlns:a16="http://schemas.microsoft.com/office/drawing/2014/main" val="10005"/>
                  </a:ext>
                </a:extLst>
              </a:tr>
            </a:tbl>
          </a:graphicData>
        </a:graphic>
      </p:graphicFrame>
      <p:sp>
        <p:nvSpPr>
          <p:cNvPr id="4" name="object 4"/>
          <p:cNvSpPr txBox="1"/>
          <p:nvPr/>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Pivot </a:t>
            </a:r>
            <a:r>
              <a:rPr sz="1200">
                <a:latin typeface="Segoe UI" panose="020B0502040204020203" pitchFamily="34" charset="0"/>
                <a:cs typeface="Segoe UI" panose="020B0502040204020203" pitchFamily="34" charset="0"/>
              </a:rPr>
              <a:t>&amp;</a:t>
            </a:r>
            <a:r>
              <a:rPr sz="1200" spc="-3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5" name="object 5"/>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10" name="Slide Number Placeholder 9">
            <a:extLst>
              <a:ext uri="{FF2B5EF4-FFF2-40B4-BE49-F238E27FC236}">
                <a16:creationId xmlns:a16="http://schemas.microsoft.com/office/drawing/2014/main" id="{B17E925E-9F4F-0E48-9657-1A42892A1E51}"/>
              </a:ext>
            </a:extLst>
          </p:cNvPr>
          <p:cNvSpPr>
            <a:spLocks noGrp="1"/>
          </p:cNvSpPr>
          <p:nvPr>
            <p:ph type="sldNum" sz="quarter" idx="12"/>
          </p:nvPr>
        </p:nvSpPr>
        <p:spPr/>
        <p:txBody>
          <a:bodyPr/>
          <a:lstStyle/>
          <a:p>
            <a:fld id="{9BAC8279-8CB5-4B43-9F60-F14DDFE43274}" type="slidenum">
              <a:rPr lang="en-US"/>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099" y="1308100"/>
            <a:ext cx="3361019" cy="1059264"/>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 </a:t>
            </a:r>
            <a:br>
              <a:rPr lang="en-US" sz="3600" b="1" spc="-25" dirty="0">
                <a:solidFill>
                  <a:srgbClr val="FFFFFF"/>
                </a:solidFill>
                <a:latin typeface="Segoe UI Semibold" panose="020B0502040204020203" pitchFamily="34" charset="0"/>
                <a:cs typeface="Segoe UI Semibold" panose="020B0502040204020203" pitchFamily="34" charset="0"/>
              </a:rPr>
            </a:br>
            <a:r>
              <a:rPr lang="en-US" sz="3600" b="1" spc="-25" dirty="0">
                <a:solidFill>
                  <a:srgbClr val="FFFFFF"/>
                </a:solidFill>
                <a:latin typeface="Segoe UI Semibold" panose="020B0502040204020203" pitchFamily="34" charset="0"/>
                <a:cs typeface="Segoe UI Semibold" panose="020B0502040204020203" pitchFamily="34" charset="0"/>
              </a:rPr>
              <a:t>Can I pivot?</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3425810"/>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Just when you were getting used to simple polygons…now there are obstacles in the gallery! Interior walls, bookcases and more will block the guards’ view.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Are you ready to adapt?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Where do you go from here?</a:t>
            </a:r>
          </a:p>
        </p:txBody>
      </p:sp>
      <p:pic>
        <p:nvPicPr>
          <p:cNvPr id="9" name="Picture 2">
            <a:extLst>
              <a:ext uri="{FF2B5EF4-FFF2-40B4-BE49-F238E27FC236}">
                <a16:creationId xmlns:a16="http://schemas.microsoft.com/office/drawing/2014/main" id="{0E81F33C-56E9-FC49-8702-2096FEBEF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5" r="406" b="10392"/>
          <a:stretch/>
        </p:blipFill>
        <p:spPr bwMode="auto">
          <a:xfrm>
            <a:off x="7315201" y="0"/>
            <a:ext cx="7315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E634750-65B2-2B44-93D9-575BED899481}"/>
              </a:ext>
            </a:extLst>
          </p:cNvPr>
          <p:cNvSpPr>
            <a:spLocks noGrp="1"/>
          </p:cNvSpPr>
          <p:nvPr>
            <p:ph type="sldNum" sz="quarter" idx="11"/>
          </p:nvPr>
        </p:nvSpPr>
        <p:spPr/>
        <p:txBody>
          <a:bodyPr/>
          <a:lstStyle/>
          <a:p>
            <a:fld id="{5FF10E0F-B3F0-BF4B-8781-4E4FB75661B6}" type="slidenum">
              <a:rPr lang="en-US"/>
              <a:pPr/>
              <a:t>84</a:t>
            </a:fld>
            <a:endParaRPr lang="en-US"/>
          </a:p>
        </p:txBody>
      </p:sp>
    </p:spTree>
    <p:extLst>
      <p:ext uri="{BB962C8B-B14F-4D97-AF65-F5344CB8AC3E}">
        <p14:creationId xmlns:p14="http://schemas.microsoft.com/office/powerpoint/2010/main" val="2575141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8560C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3A2D57"/>
          </a:solidFill>
        </p:spPr>
        <p:txBody>
          <a:bodyPr wrap="square" lIns="0" tIns="0" rIns="0" bIns="0" rtlCol="0"/>
          <a:lstStyle/>
          <a:p>
            <a:endParaRPr/>
          </a:p>
        </p:txBody>
      </p:sp>
      <p:sp>
        <p:nvSpPr>
          <p:cNvPr id="6" name="object 6"/>
          <p:cNvSpPr txBox="1">
            <a:spLocks noGrp="1"/>
          </p:cNvSpPr>
          <p:nvPr>
            <p:ph type="title"/>
          </p:nvPr>
        </p:nvSpPr>
        <p:spPr>
          <a:xfrm>
            <a:off x="7588249" y="384851"/>
            <a:ext cx="6051549" cy="607859"/>
          </a:xfrm>
          <a:prstGeom prst="rect">
            <a:avLst/>
          </a:prstGeom>
        </p:spPr>
        <p:txBody>
          <a:bodyPr vert="horz" wrap="square" lIns="0" tIns="43180" rIns="0" bIns="0" rtlCol="0">
            <a:spAutoFit/>
          </a:bodyPr>
          <a:lstStyle/>
          <a:p>
            <a:pPr marL="309880" marR="5080" indent="-297180">
              <a:lnSpc>
                <a:spcPts val="2200"/>
              </a:lnSpc>
              <a:spcBef>
                <a:spcPts val="340"/>
              </a:spcBef>
            </a:pPr>
            <a:r>
              <a:rPr sz="2000" b="1">
                <a:latin typeface="Segoe UI Semibold" panose="020B0502040204020203" pitchFamily="34" charset="0"/>
                <a:cs typeface="Segoe UI Semibold" panose="020B0502040204020203" pitchFamily="34" charset="0"/>
              </a:rPr>
              <a:t>A. </a:t>
            </a:r>
            <a:r>
              <a:rPr lang="en-US" sz="2000" b="1">
                <a:latin typeface="Segoe UI Semibold" panose="020B0502040204020203" pitchFamily="34" charset="0"/>
                <a:cs typeface="Segoe UI Semibold" panose="020B0502040204020203" pitchFamily="34" charset="0"/>
              </a:rPr>
              <a:t>I can find it difficult to abandon an approach even when it is clearly not working for me.</a:t>
            </a:r>
            <a:endParaRPr sz="20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7588250" y="1223051"/>
            <a:ext cx="6051550" cy="6563335"/>
          </a:xfrm>
          <a:prstGeom prst="rect">
            <a:avLst/>
          </a:prstGeom>
        </p:spPr>
        <p:txBody>
          <a:bodyPr vert="horz" wrap="square" lIns="0" tIns="12700" rIns="0" bIns="0" rtlCol="0">
            <a:spAutoFit/>
          </a:bodyPr>
          <a:lstStyle/>
          <a:p>
            <a:pPr marL="284480" indent="-272415">
              <a:lnSpc>
                <a:spcPct val="100000"/>
              </a:lnSpc>
              <a:spcBef>
                <a:spcPts val="100"/>
              </a:spcBef>
              <a:buAutoNum type="alphaUcPeriod" startAt="2"/>
              <a:tabLst>
                <a:tab pos="285115" algn="l"/>
              </a:tabLst>
            </a:pPr>
            <a:r>
              <a:rPr lang="en-US" sz="2000" b="1">
                <a:solidFill>
                  <a:schemeClr val="bg1"/>
                </a:solidFill>
                <a:latin typeface="Segoe UI Semibold" panose="020B0502040204020203" pitchFamily="34" charset="0"/>
                <a:cs typeface="Segoe UI Semibold" panose="020B0502040204020203" pitchFamily="34" charset="0"/>
              </a:rPr>
              <a:t>If the door closes, I am the person who finds  a window.</a:t>
            </a:r>
          </a:p>
          <a:p>
            <a:pPr marL="284480" indent="-272415">
              <a:lnSpc>
                <a:spcPct val="100000"/>
              </a:lnSpc>
              <a:spcBef>
                <a:spcPts val="100"/>
              </a:spcBef>
              <a:buAutoNum type="alphaUcPeriod" startAt="2"/>
              <a:tabLst>
                <a:tab pos="285115" algn="l"/>
              </a:tabLst>
            </a:pPr>
            <a:endParaRPr lang="en-US" sz="2000" b="1">
              <a:solidFill>
                <a:schemeClr val="bg1"/>
              </a:solidFill>
              <a:latin typeface="Segoe UI Semibold" panose="020B0502040204020203" pitchFamily="34" charset="0"/>
              <a:cs typeface="Segoe UI Semibold" panose="020B0502040204020203" pitchFamily="34" charset="0"/>
            </a:endParaRPr>
          </a:p>
          <a:p>
            <a:pPr marL="284480" indent="-272415">
              <a:lnSpc>
                <a:spcPct val="100000"/>
              </a:lnSpc>
              <a:spcBef>
                <a:spcPts val="100"/>
              </a:spcBef>
              <a:buAutoNum type="alphaUcPeriod" startAt="2"/>
              <a:tabLst>
                <a:tab pos="285115" algn="l"/>
              </a:tabLst>
            </a:pPr>
            <a:r>
              <a:rPr lang="en-US" sz="2000" b="1">
                <a:solidFill>
                  <a:schemeClr val="bg1"/>
                </a:solidFill>
                <a:latin typeface="Segoe UI Semibold" panose="020B0502040204020203" pitchFamily="34" charset="0"/>
                <a:cs typeface="Segoe UI Semibold" panose="020B0502040204020203" pitchFamily="34" charset="0"/>
              </a:rPr>
              <a:t>I step back to pull out the useful information from negative feedback so I can move forward.</a:t>
            </a:r>
            <a:endParaRPr lang="en-US" sz="2000" b="1" spc="-5">
              <a:solidFill>
                <a:schemeClr val="bg1"/>
              </a:solidFill>
              <a:latin typeface="Segoe UI Semibold" panose="020B0502040204020203" pitchFamily="34" charset="0"/>
              <a:cs typeface="Segoe UI Semibold" panose="020B0502040204020203" pitchFamily="34" charset="0"/>
            </a:endParaRPr>
          </a:p>
          <a:p>
            <a:pPr marL="284480" indent="-272415">
              <a:lnSpc>
                <a:spcPct val="100000"/>
              </a:lnSpc>
              <a:spcBef>
                <a:spcPts val="100"/>
              </a:spcBef>
              <a:buAutoNum type="alphaUcPeriod" startAt="2"/>
              <a:tabLst>
                <a:tab pos="285115" algn="l"/>
              </a:tabLst>
            </a:pPr>
            <a:endParaRPr lang="en-US" sz="2000" b="1" spc="-5">
              <a:solidFill>
                <a:schemeClr val="bg1"/>
              </a:solidFill>
              <a:latin typeface="Segoe UI Semibold" panose="020B0502040204020203" pitchFamily="34" charset="0"/>
              <a:cs typeface="Segoe UI Semibold" panose="020B0502040204020203" pitchFamily="34" charset="0"/>
            </a:endParaRPr>
          </a:p>
          <a:p>
            <a:pPr marL="284480" indent="-272415">
              <a:lnSpc>
                <a:spcPct val="100000"/>
              </a:lnSpc>
              <a:spcBef>
                <a:spcPts val="100"/>
              </a:spcBef>
              <a:buAutoNum type="alphaUcPeriod" startAt="2"/>
              <a:tabLst>
                <a:tab pos="285115" algn="l"/>
              </a:tabLst>
            </a:pPr>
            <a:r>
              <a:rPr lang="en-US" sz="2000" b="1">
                <a:solidFill>
                  <a:schemeClr val="bg1"/>
                </a:solidFill>
                <a:latin typeface="Segoe UI Semibold" panose="020B0502040204020203" pitchFamily="34" charset="0"/>
                <a:cs typeface="Segoe UI Semibold" panose="020B0502040204020203" pitchFamily="34" charset="0"/>
              </a:rPr>
              <a:t>I am likely to give up if an expert tells me I'm not cut out for an area.</a:t>
            </a:r>
            <a:endParaRPr sz="2000" b="1">
              <a:solidFill>
                <a:schemeClr val="bg1"/>
              </a:solidFill>
              <a:latin typeface="Segoe UI Semibold" panose="020B0502040204020203" pitchFamily="34" charset="0"/>
              <a:cs typeface="Segoe UI Semibold" panose="020B0502040204020203" pitchFamily="34" charset="0"/>
            </a:endParaRPr>
          </a:p>
          <a:p>
            <a:pPr marL="288925" indent="-276860">
              <a:lnSpc>
                <a:spcPct val="100000"/>
              </a:lnSpc>
              <a:spcBef>
                <a:spcPts val="2000"/>
              </a:spcBef>
              <a:buAutoNum type="alphaUcPeriod" startAt="2"/>
              <a:tabLst>
                <a:tab pos="289560" algn="l"/>
              </a:tabLst>
            </a:pPr>
            <a:r>
              <a:rPr sz="2000" b="1">
                <a:solidFill>
                  <a:schemeClr val="bg1"/>
                </a:solidFill>
                <a:latin typeface="Segoe UI Semibold" panose="020B0502040204020203" pitchFamily="34" charset="0"/>
                <a:cs typeface="Segoe UI Semibold" panose="020B0502040204020203" pitchFamily="34" charset="0"/>
              </a:rPr>
              <a:t>I am </a:t>
            </a:r>
            <a:r>
              <a:rPr sz="2000" b="1" spc="-5">
                <a:solidFill>
                  <a:schemeClr val="bg1"/>
                </a:solidFill>
                <a:latin typeface="Segoe UI Semibold" panose="020B0502040204020203" pitchFamily="34" charset="0"/>
                <a:cs typeface="Segoe UI Semibold" panose="020B0502040204020203" pitchFamily="34" charset="0"/>
              </a:rPr>
              <a:t>open </a:t>
            </a:r>
            <a:r>
              <a:rPr sz="2000" b="1" spc="-15">
                <a:solidFill>
                  <a:schemeClr val="bg1"/>
                </a:solidFill>
                <a:latin typeface="Segoe UI Semibold" panose="020B0502040204020203" pitchFamily="34" charset="0"/>
                <a:cs typeface="Segoe UI Semibold" panose="020B0502040204020203" pitchFamily="34" charset="0"/>
              </a:rPr>
              <a:t>to </a:t>
            </a:r>
            <a:r>
              <a:rPr sz="2000" b="1" spc="-5">
                <a:solidFill>
                  <a:schemeClr val="bg1"/>
                </a:solidFill>
                <a:latin typeface="Segoe UI Semibold" panose="020B0502040204020203" pitchFamily="34" charset="0"/>
                <a:cs typeface="Segoe UI Semibold" panose="020B0502040204020203" pitchFamily="34" charset="0"/>
              </a:rPr>
              <a:t>change.</a:t>
            </a:r>
            <a:r>
              <a:rPr sz="2000" b="1">
                <a:solidFill>
                  <a:schemeClr val="bg1"/>
                </a:solidFill>
                <a:latin typeface="Segoe UI Semibold" panose="020B0502040204020203" pitchFamily="34" charset="0"/>
                <a:cs typeface="Segoe UI Semibold" panose="020B0502040204020203" pitchFamily="34" charset="0"/>
              </a:rPr>
              <a:t> </a:t>
            </a:r>
            <a:endParaRPr lang="en-US" sz="2000" b="1">
              <a:solidFill>
                <a:schemeClr val="bg1"/>
              </a:solidFill>
              <a:latin typeface="Segoe UI Semibold" panose="020B0502040204020203" pitchFamily="34" charset="0"/>
              <a:cs typeface="Segoe UI Semibold" panose="020B0502040204020203" pitchFamily="34" charset="0"/>
            </a:endParaRPr>
          </a:p>
          <a:p>
            <a:pPr marL="288925" indent="-276860">
              <a:lnSpc>
                <a:spcPct val="100000"/>
              </a:lnSpc>
              <a:spcBef>
                <a:spcPts val="2000"/>
              </a:spcBef>
              <a:buAutoNum type="alphaUcPeriod" startAt="2"/>
              <a:tabLst>
                <a:tab pos="289560" algn="l"/>
              </a:tabLst>
            </a:pPr>
            <a:r>
              <a:rPr sz="2000" b="1">
                <a:solidFill>
                  <a:schemeClr val="bg1"/>
                </a:solidFill>
                <a:latin typeface="Segoe UI Semibold" panose="020B0502040204020203" pitchFamily="34" charset="0"/>
                <a:cs typeface="Segoe UI Semibold" panose="020B0502040204020203" pitchFamily="34" charset="0"/>
              </a:rPr>
              <a:t>I </a:t>
            </a:r>
            <a:r>
              <a:rPr sz="2000" b="1" spc="-20">
                <a:solidFill>
                  <a:schemeClr val="bg1"/>
                </a:solidFill>
                <a:latin typeface="Segoe UI Semibold" panose="020B0502040204020203" pitchFamily="34" charset="0"/>
                <a:cs typeface="Segoe UI Semibold" panose="020B0502040204020203" pitchFamily="34" charset="0"/>
              </a:rPr>
              <a:t>like </a:t>
            </a:r>
            <a:r>
              <a:rPr sz="2000" b="1" spc="-15">
                <a:solidFill>
                  <a:schemeClr val="bg1"/>
                </a:solidFill>
                <a:latin typeface="Segoe UI Semibold" panose="020B0502040204020203" pitchFamily="34" charset="0"/>
                <a:cs typeface="Segoe UI Semibold" panose="020B0502040204020203" pitchFamily="34" charset="0"/>
              </a:rPr>
              <a:t>to </a:t>
            </a:r>
            <a:r>
              <a:rPr sz="2000" b="1" spc="30">
                <a:solidFill>
                  <a:schemeClr val="bg1"/>
                </a:solidFill>
                <a:latin typeface="Segoe UI Semibold" panose="020B0502040204020203" pitchFamily="34" charset="0"/>
                <a:cs typeface="Segoe UI Semibold" panose="020B0502040204020203" pitchFamily="34" charset="0"/>
              </a:rPr>
              <a:t>try </a:t>
            </a:r>
            <a:r>
              <a:rPr sz="2000" b="1" spc="-5">
                <a:solidFill>
                  <a:schemeClr val="bg1"/>
                </a:solidFill>
                <a:latin typeface="Segoe UI Semibold" panose="020B0502040204020203" pitchFamily="34" charset="0"/>
                <a:cs typeface="Segoe UI Semibold" panose="020B0502040204020203" pitchFamily="34" charset="0"/>
              </a:rPr>
              <a:t>on </a:t>
            </a:r>
            <a:r>
              <a:rPr sz="2000" b="1">
                <a:solidFill>
                  <a:schemeClr val="bg1"/>
                </a:solidFill>
                <a:latin typeface="Segoe UI Semibold" panose="020B0502040204020203" pitchFamily="34" charset="0"/>
                <a:cs typeface="Segoe UI Semibold" panose="020B0502040204020203" pitchFamily="34" charset="0"/>
              </a:rPr>
              <a:t>new</a:t>
            </a:r>
            <a:r>
              <a:rPr sz="2000" b="1" spc="-15">
                <a:solidFill>
                  <a:schemeClr val="bg1"/>
                </a:solidFill>
                <a:latin typeface="Segoe UI Semibold" panose="020B0502040204020203" pitchFamily="34" charset="0"/>
                <a:cs typeface="Segoe UI Semibold" panose="020B0502040204020203" pitchFamily="34" charset="0"/>
              </a:rPr>
              <a:t> </a:t>
            </a:r>
            <a:r>
              <a:rPr sz="2000" b="1" spc="-5">
                <a:solidFill>
                  <a:schemeClr val="bg1"/>
                </a:solidFill>
                <a:latin typeface="Segoe UI Semibold" panose="020B0502040204020203" pitchFamily="34" charset="0"/>
                <a:cs typeface="Segoe UI Semibold" panose="020B0502040204020203" pitchFamily="34" charset="0"/>
              </a:rPr>
              <a:t>perspectives.</a:t>
            </a:r>
            <a:endParaRPr lang="en-US" sz="2000" b="1" spc="-5">
              <a:solidFill>
                <a:schemeClr val="bg1"/>
              </a:solidFill>
              <a:latin typeface="Segoe UI Semibold" panose="020B0502040204020203" pitchFamily="34" charset="0"/>
              <a:cs typeface="Segoe UI Semibold" panose="020B0502040204020203" pitchFamily="34" charset="0"/>
            </a:endParaRPr>
          </a:p>
          <a:p>
            <a:pPr marL="288925" indent="-276860">
              <a:lnSpc>
                <a:spcPct val="100000"/>
              </a:lnSpc>
              <a:spcBef>
                <a:spcPts val="2000"/>
              </a:spcBef>
              <a:buAutoNum type="alphaUcPeriod" startAt="2"/>
              <a:tabLst>
                <a:tab pos="289560" algn="l"/>
              </a:tabLst>
            </a:pPr>
            <a:r>
              <a:rPr sz="2000" b="1">
                <a:solidFill>
                  <a:schemeClr val="bg1"/>
                </a:solidFill>
                <a:latin typeface="Segoe UI Semibold" panose="020B0502040204020203" pitchFamily="34" charset="0"/>
                <a:cs typeface="Segoe UI Semibold" panose="020B0502040204020203" pitchFamily="34" charset="0"/>
              </a:rPr>
              <a:t>I </a:t>
            </a:r>
            <a:r>
              <a:rPr sz="2000" b="1" spc="-10">
                <a:solidFill>
                  <a:schemeClr val="bg1"/>
                </a:solidFill>
                <a:latin typeface="Segoe UI Semibold" panose="020B0502040204020203" pitchFamily="34" charset="0"/>
                <a:cs typeface="Segoe UI Semibold" panose="020B0502040204020203" pitchFamily="34" charset="0"/>
              </a:rPr>
              <a:t>have </a:t>
            </a:r>
            <a:r>
              <a:rPr sz="2000" b="1">
                <a:solidFill>
                  <a:schemeClr val="bg1"/>
                </a:solidFill>
                <a:latin typeface="Segoe UI Semibold" panose="020B0502040204020203" pitchFamily="34" charset="0"/>
                <a:cs typeface="Segoe UI Semibold" panose="020B0502040204020203" pitchFamily="34" charset="0"/>
              </a:rPr>
              <a:t>a </a:t>
            </a:r>
            <a:r>
              <a:rPr sz="2000" b="1" spc="-5">
                <a:solidFill>
                  <a:schemeClr val="bg1"/>
                </a:solidFill>
                <a:latin typeface="Segoe UI Semibold" panose="020B0502040204020203" pitchFamily="34" charset="0"/>
                <a:cs typeface="Segoe UI Semibold" panose="020B0502040204020203" pitchFamily="34" charset="0"/>
              </a:rPr>
              <a:t>set list </a:t>
            </a:r>
            <a:r>
              <a:rPr sz="2000" b="1" spc="-25">
                <a:solidFill>
                  <a:schemeClr val="bg1"/>
                </a:solidFill>
                <a:latin typeface="Segoe UI Semibold" panose="020B0502040204020203" pitchFamily="34" charset="0"/>
                <a:cs typeface="Segoe UI Semibold" panose="020B0502040204020203" pitchFamily="34" charset="0"/>
              </a:rPr>
              <a:t>of </a:t>
            </a:r>
            <a:r>
              <a:rPr sz="2000" b="1" spc="-5">
                <a:solidFill>
                  <a:schemeClr val="bg1"/>
                </a:solidFill>
                <a:latin typeface="Segoe UI Semibold" panose="020B0502040204020203" pitchFamily="34" charset="0"/>
                <a:cs typeface="Segoe UI Semibold" panose="020B0502040204020203" pitchFamily="34" charset="0"/>
              </a:rPr>
              <a:t>things </a:t>
            </a:r>
            <a:r>
              <a:rPr sz="2000" b="1">
                <a:solidFill>
                  <a:schemeClr val="bg1"/>
                </a:solidFill>
                <a:latin typeface="Segoe UI Semibold" panose="020B0502040204020203" pitchFamily="34" charset="0"/>
                <a:cs typeface="Segoe UI Semibold" panose="020B0502040204020203" pitchFamily="34" charset="0"/>
              </a:rPr>
              <a:t>I </a:t>
            </a:r>
            <a:r>
              <a:rPr sz="2000" b="1" spc="-5">
                <a:solidFill>
                  <a:schemeClr val="bg1"/>
                </a:solidFill>
                <a:latin typeface="Segoe UI Semibold" panose="020B0502040204020203" pitchFamily="34" charset="0"/>
                <a:cs typeface="Segoe UI Semibold" panose="020B0502040204020203" pitchFamily="34" charset="0"/>
              </a:rPr>
              <a:t>know </a:t>
            </a:r>
            <a:r>
              <a:rPr sz="2000" b="1">
                <a:solidFill>
                  <a:schemeClr val="bg1"/>
                </a:solidFill>
                <a:latin typeface="Segoe UI Semibold" panose="020B0502040204020203" pitchFamily="34" charset="0"/>
                <a:cs typeface="Segoe UI Semibold" panose="020B0502040204020203" pitchFamily="34" charset="0"/>
              </a:rPr>
              <a:t>how </a:t>
            </a:r>
            <a:r>
              <a:rPr sz="2000" b="1" spc="-15">
                <a:solidFill>
                  <a:schemeClr val="bg1"/>
                </a:solidFill>
                <a:latin typeface="Segoe UI Semibold" panose="020B0502040204020203" pitchFamily="34" charset="0"/>
                <a:cs typeface="Segoe UI Semibold" panose="020B0502040204020203" pitchFamily="34" charset="0"/>
              </a:rPr>
              <a:t>to </a:t>
            </a:r>
            <a:r>
              <a:rPr sz="2000" b="1" spc="-5">
                <a:solidFill>
                  <a:schemeClr val="bg1"/>
                </a:solidFill>
                <a:latin typeface="Segoe UI Semibold" panose="020B0502040204020203" pitchFamily="34" charset="0"/>
                <a:cs typeface="Segoe UI Semibold" panose="020B0502040204020203" pitchFamily="34" charset="0"/>
              </a:rPr>
              <a:t>do, </a:t>
            </a:r>
            <a:r>
              <a:rPr sz="2000" b="1">
                <a:solidFill>
                  <a:schemeClr val="bg1"/>
                </a:solidFill>
                <a:latin typeface="Segoe UI Semibold" panose="020B0502040204020203" pitchFamily="34" charset="0"/>
                <a:cs typeface="Segoe UI Semibold" panose="020B0502040204020203" pitchFamily="34" charset="0"/>
              </a:rPr>
              <a:t>and I  </a:t>
            </a:r>
            <a:r>
              <a:rPr sz="2000" b="1" spc="-5">
                <a:solidFill>
                  <a:schemeClr val="bg1"/>
                </a:solidFill>
                <a:latin typeface="Segoe UI Semibold" panose="020B0502040204020203" pitchFamily="34" charset="0"/>
                <a:cs typeface="Segoe UI Semibold" panose="020B0502040204020203" pitchFamily="34" charset="0"/>
              </a:rPr>
              <a:t>cannot do anything </a:t>
            </a:r>
            <a:r>
              <a:rPr sz="2000" b="1" spc="-35">
                <a:solidFill>
                  <a:schemeClr val="bg1"/>
                </a:solidFill>
                <a:latin typeface="Segoe UI Semibold" panose="020B0502040204020203" pitchFamily="34" charset="0"/>
                <a:cs typeface="Segoe UI Semibold" panose="020B0502040204020203" pitchFamily="34" charset="0"/>
              </a:rPr>
              <a:t>new.</a:t>
            </a:r>
            <a:endParaRPr lang="en-US" sz="2000" b="1" spc="-35">
              <a:solidFill>
                <a:schemeClr val="bg1"/>
              </a:solidFill>
              <a:latin typeface="Segoe UI Semibold" panose="020B0502040204020203" pitchFamily="34" charset="0"/>
              <a:cs typeface="Segoe UI Semibold" panose="020B0502040204020203" pitchFamily="34" charset="0"/>
            </a:endParaRPr>
          </a:p>
          <a:p>
            <a:pPr marL="288925" indent="-276860">
              <a:lnSpc>
                <a:spcPct val="100000"/>
              </a:lnSpc>
              <a:spcBef>
                <a:spcPts val="2000"/>
              </a:spcBef>
              <a:buAutoNum type="alphaUcPeriod" startAt="2"/>
              <a:tabLst>
                <a:tab pos="289560" algn="l"/>
              </a:tabLst>
            </a:pPr>
            <a:r>
              <a:rPr lang="en-US" sz="2000" b="1">
                <a:solidFill>
                  <a:schemeClr val="bg1"/>
                </a:solidFill>
                <a:latin typeface="Segoe UI Semibold" panose="020B0502040204020203" pitchFamily="34" charset="0"/>
                <a:cs typeface="Segoe UI Semibold" panose="020B0502040204020203" pitchFamily="34" charset="0"/>
              </a:rPr>
              <a:t>I say "help me!" to someone else without specifying how the person can help.</a:t>
            </a:r>
          </a:p>
          <a:p>
            <a:pPr marL="288925" indent="-276860">
              <a:lnSpc>
                <a:spcPct val="100000"/>
              </a:lnSpc>
              <a:spcBef>
                <a:spcPts val="2000"/>
              </a:spcBef>
              <a:buAutoNum type="alphaUcPeriod" startAt="2"/>
              <a:tabLst>
                <a:tab pos="289560" algn="l"/>
              </a:tabLst>
            </a:pPr>
            <a:r>
              <a:rPr lang="en-US" sz="2000" b="1">
                <a:solidFill>
                  <a:schemeClr val="bg1"/>
                </a:solidFill>
                <a:latin typeface="Segoe UI Semibold" panose="020B0502040204020203" pitchFamily="34" charset="0"/>
                <a:cs typeface="Segoe UI Semibold" panose="020B0502040204020203" pitchFamily="34" charset="0"/>
              </a:rPr>
              <a:t>I spend more time rehashing an exchange with  difficult feedback rather than revising my work.</a:t>
            </a:r>
            <a:endParaRPr sz="2000" b="1">
              <a:solidFill>
                <a:schemeClr val="bg1"/>
              </a:solidFill>
              <a:latin typeface="Segoe UI Semibold" panose="020B0502040204020203" pitchFamily="34" charset="0"/>
              <a:cs typeface="Segoe UI Semibold" panose="020B0502040204020203" pitchFamily="34" charset="0"/>
            </a:endParaRPr>
          </a:p>
          <a:p>
            <a:pPr>
              <a:lnSpc>
                <a:spcPct val="100000"/>
              </a:lnSpc>
              <a:spcBef>
                <a:spcPts val="40"/>
              </a:spcBef>
            </a:pPr>
            <a:endParaRPr sz="1900" b="1">
              <a:solidFill>
                <a:schemeClr val="bg1"/>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119431"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Pivot </a:t>
            </a:r>
            <a:r>
              <a:rPr sz="1200">
                <a:latin typeface="Segoe UI" panose="020B0502040204020203" pitchFamily="34" charset="0"/>
                <a:cs typeface="Segoe UI" panose="020B0502040204020203" pitchFamily="34" charset="0"/>
              </a:rPr>
              <a:t>&amp;</a:t>
            </a:r>
            <a:r>
              <a:rPr sz="1200" spc="-3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9" name="object 9"/>
          <p:cNvSpPr txBox="1"/>
          <p:nvPr/>
        </p:nvSpPr>
        <p:spPr>
          <a:xfrm>
            <a:off x="805106" y="4331146"/>
            <a:ext cx="987425" cy="299720"/>
          </a:xfrm>
          <a:prstGeom prst="rect">
            <a:avLst/>
          </a:prstGeom>
        </p:spPr>
        <p:txBody>
          <a:bodyPr vert="horz" wrap="square" lIns="0" tIns="12700" rIns="0" bIns="0" rtlCol="0">
            <a:spAutoFit/>
          </a:bodyPr>
          <a:lstStyle/>
          <a:p>
            <a:pPr marL="12700">
              <a:lnSpc>
                <a:spcPct val="100000"/>
              </a:lnSpc>
              <a:spcBef>
                <a:spcPts val="100"/>
              </a:spcBef>
            </a:pPr>
            <a:r>
              <a:rPr sz="1800" b="1" spc="-15">
                <a:solidFill>
                  <a:srgbClr val="FFFFFF"/>
                </a:solidFill>
                <a:latin typeface="Segoe UI Semibold" panose="020B0502040204020203" pitchFamily="34" charset="0"/>
                <a:cs typeface="Segoe UI Semibold" panose="020B0502040204020203" pitchFamily="34" charset="0"/>
              </a:rPr>
              <a:t>More</a:t>
            </a:r>
            <a:r>
              <a:rPr sz="1800" b="1" spc="-7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0" name="object 10"/>
          <p:cNvSpPr txBox="1"/>
          <p:nvPr/>
        </p:nvSpPr>
        <p:spPr>
          <a:xfrm>
            <a:off x="4136406" y="4331146"/>
            <a:ext cx="855980"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Less</a:t>
            </a:r>
            <a:r>
              <a:rPr sz="1800" b="1" spc="-8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1" name="object 11"/>
          <p:cNvSpPr/>
          <p:nvPr/>
        </p:nvSpPr>
        <p:spPr>
          <a:xfrm>
            <a:off x="40171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673100" y="1295276"/>
            <a:ext cx="5924550" cy="1059264"/>
          </a:xfrm>
          <a:prstGeom prst="rect">
            <a:avLst/>
          </a:prstGeom>
        </p:spPr>
        <p:txBody>
          <a:bodyPr vert="horz" wrap="square" lIns="0" tIns="83820" rIns="0" bIns="0" rtlCol="0">
            <a:spAutoFit/>
          </a:bodyPr>
          <a:lstStyle/>
          <a:p>
            <a:pPr marL="12700" marR="2280285">
              <a:lnSpc>
                <a:spcPts val="3800"/>
              </a:lnSpc>
              <a:spcBef>
                <a:spcPts val="660"/>
              </a:spcBef>
            </a:pPr>
            <a:r>
              <a:rPr lang="en-US" sz="3600" b="1" spc="-30">
                <a:latin typeface="Segoe UI Semibold" panose="020B0502040204020203" pitchFamily="34" charset="0"/>
                <a:cs typeface="Segoe UI Semibold" panose="020B0502040204020203" pitchFamily="34" charset="0"/>
              </a:rPr>
              <a:t>Explore pivoting </a:t>
            </a:r>
            <a:r>
              <a:rPr lang="en-US" sz="3600" b="1" spc="-25">
                <a:solidFill>
                  <a:srgbClr val="8560C5"/>
                </a:solidFill>
                <a:latin typeface="Segoe UI Semibold" panose="020B0502040204020203" pitchFamily="34" charset="0"/>
                <a:cs typeface="Segoe UI Semibold" panose="020B0502040204020203" pitchFamily="34" charset="0"/>
              </a:rPr>
              <a:t>prom</a:t>
            </a:r>
            <a:r>
              <a:rPr lang="en-US" sz="3600" b="1" spc="-25">
                <a:solidFill>
                  <a:srgbClr val="8563C2"/>
                </a:solidFill>
                <a:latin typeface="Segoe UI Semibold" panose="020B0502040204020203" pitchFamily="34" charset="0"/>
                <a:cs typeface="Segoe UI Semibold" panose="020B0502040204020203" pitchFamily="34" charset="0"/>
              </a:rPr>
              <a:t>p</a:t>
            </a:r>
            <a:r>
              <a:rPr lang="en-US" sz="3600" b="1" spc="-25">
                <a:solidFill>
                  <a:srgbClr val="8560C5"/>
                </a:solidFill>
                <a:latin typeface="Segoe UI Semibold" panose="020B0502040204020203" pitchFamily="34" charset="0"/>
                <a:cs typeface="Segoe UI Semibold" panose="020B0502040204020203" pitchFamily="34" charset="0"/>
              </a:rPr>
              <a:t>ts</a:t>
            </a:r>
            <a:endParaRPr sz="1800" b="1">
              <a:latin typeface="Segoe UI Semibold" panose="020B0502040204020203" pitchFamily="34" charset="0"/>
              <a:cs typeface="Segoe UI Semibold" panose="020B0502040204020203" pitchFamily="34" charset="0"/>
            </a:endParaRPr>
          </a:p>
        </p:txBody>
      </p:sp>
      <p:sp>
        <p:nvSpPr>
          <p:cNvPr id="14" name="object 14"/>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5" name="object 13">
            <a:extLst>
              <a:ext uri="{FF2B5EF4-FFF2-40B4-BE49-F238E27FC236}">
                <a16:creationId xmlns:a16="http://schemas.microsoft.com/office/drawing/2014/main" id="{6C79AEEE-9EE8-A844-9FD7-48A451486EDD}"/>
              </a:ext>
            </a:extLst>
          </p:cNvPr>
          <p:cNvSpPr txBox="1"/>
          <p:nvPr/>
        </p:nvSpPr>
        <p:spPr>
          <a:xfrm>
            <a:off x="667871" y="2483599"/>
            <a:ext cx="5299710" cy="913840"/>
          </a:xfrm>
          <a:prstGeom prst="rect">
            <a:avLst/>
          </a:prstGeom>
        </p:spPr>
        <p:txBody>
          <a:bodyPr vert="horz" wrap="square" lIns="0" tIns="83820" rIns="0" bIns="0" rtlCol="0">
            <a:spAutoFit/>
          </a:bodyPr>
          <a:lstStyle/>
          <a:p>
            <a:pPr marL="12700" marR="5080">
              <a:lnSpc>
                <a:spcPct val="101899"/>
              </a:lnSpc>
              <a:spcBef>
                <a:spcPts val="1750"/>
              </a:spcBef>
            </a:pPr>
            <a:r>
              <a:rPr sz="1800" b="1" spc="-20">
                <a:latin typeface="Segoe UI Semibold" panose="020B0502040204020203" pitchFamily="34" charset="0"/>
                <a:cs typeface="Segoe UI Semibold" panose="020B0502040204020203" pitchFamily="34" charset="0"/>
              </a:rPr>
              <a:t>Read </a:t>
            </a:r>
            <a:r>
              <a:rPr sz="1800" b="1">
                <a:latin typeface="Segoe UI Semibold" panose="020B0502040204020203" pitchFamily="34" charset="0"/>
                <a:cs typeface="Segoe UI Semibold" panose="020B0502040204020203" pitchFamily="34" charset="0"/>
              </a:rPr>
              <a:t>each </a:t>
            </a:r>
            <a:r>
              <a:rPr sz="1800" b="1" spc="-5">
                <a:latin typeface="Segoe UI Semibold" panose="020B0502040204020203" pitchFamily="34" charset="0"/>
                <a:cs typeface="Segoe UI Semibold" panose="020B0502040204020203" pitchFamily="34" charset="0"/>
              </a:rPr>
              <a:t>statement </a:t>
            </a:r>
            <a:r>
              <a:rPr sz="1800" b="1">
                <a:latin typeface="Segoe UI Semibold" panose="020B0502040204020203" pitchFamily="34" charset="0"/>
                <a:cs typeface="Segoe UI Semibold" panose="020B0502040204020203" pitchFamily="34" charset="0"/>
              </a:rPr>
              <a:t>and </a:t>
            </a:r>
            <a:r>
              <a:rPr sz="1800" b="1" spc="-5">
                <a:latin typeface="Segoe UI Semibold" panose="020B0502040204020203" pitchFamily="34" charset="0"/>
                <a:cs typeface="Segoe UI Semibold" panose="020B0502040204020203" pitchFamily="34" charset="0"/>
              </a:rPr>
              <a:t>decide </a:t>
            </a:r>
            <a:r>
              <a:rPr sz="1800" b="1">
                <a:latin typeface="Segoe UI Semibold" panose="020B0502040204020203" pitchFamily="34" charset="0"/>
                <a:cs typeface="Segoe UI Semibold" panose="020B0502040204020203" pitchFamily="34" charset="0"/>
              </a:rPr>
              <a:t>if </a:t>
            </a:r>
            <a:r>
              <a:rPr sz="1800" b="1" spc="-5">
                <a:latin typeface="Segoe UI Semibold" panose="020B0502040204020203" pitchFamily="34" charset="0"/>
                <a:cs typeface="Segoe UI Semibold" panose="020B0502040204020203" pitchFamily="34" charset="0"/>
              </a:rPr>
              <a:t>it is something  </a:t>
            </a:r>
            <a:r>
              <a:rPr sz="1800" b="1" spc="-10">
                <a:latin typeface="Segoe UI Semibold" panose="020B0502040204020203" pitchFamily="34" charset="0"/>
                <a:cs typeface="Segoe UI Semibold" panose="020B0502040204020203" pitchFamily="34" charset="0"/>
              </a:rPr>
              <a:t>“more </a:t>
            </a:r>
            <a:r>
              <a:rPr sz="1800" b="1" spc="-15">
                <a:latin typeface="Segoe UI Semibold" panose="020B0502040204020203" pitchFamily="34" charset="0"/>
                <a:cs typeface="Segoe UI Semibold" panose="020B0502040204020203" pitchFamily="34" charset="0"/>
              </a:rPr>
              <a:t>like” </a:t>
            </a:r>
            <a:r>
              <a:rPr sz="1800" b="1" spc="-5">
                <a:latin typeface="Segoe UI Semibold" panose="020B0502040204020203" pitchFamily="34" charset="0"/>
                <a:cs typeface="Segoe UI Semibold" panose="020B0502040204020203" pitchFamily="34" charset="0"/>
              </a:rPr>
              <a:t>or </a:t>
            </a:r>
            <a:r>
              <a:rPr sz="1800" b="1">
                <a:latin typeface="Segoe UI Semibold" panose="020B0502040204020203" pitchFamily="34" charset="0"/>
                <a:cs typeface="Segoe UI Semibold" panose="020B0502040204020203" pitchFamily="34" charset="0"/>
              </a:rPr>
              <a:t>“less </a:t>
            </a:r>
            <a:r>
              <a:rPr sz="1800" b="1" spc="-15">
                <a:latin typeface="Segoe UI Semibold" panose="020B0502040204020203" pitchFamily="34" charset="0"/>
                <a:cs typeface="Segoe UI Semibold" panose="020B0502040204020203" pitchFamily="34" charset="0"/>
              </a:rPr>
              <a:t>like” </a:t>
            </a:r>
            <a:r>
              <a:rPr sz="1800" b="1" spc="-10">
                <a:latin typeface="Segoe UI Semibold" panose="020B0502040204020203" pitchFamily="34" charset="0"/>
                <a:cs typeface="Segoe UI Semibold" panose="020B0502040204020203" pitchFamily="34" charset="0"/>
              </a:rPr>
              <a:t>you. </a:t>
            </a:r>
            <a:r>
              <a:rPr sz="1800" b="1">
                <a:latin typeface="Segoe UI Semibold" panose="020B0502040204020203" pitchFamily="34" charset="0"/>
                <a:cs typeface="Segoe UI Semibold" panose="020B0502040204020203" pitchFamily="34" charset="0"/>
              </a:rPr>
              <a:t>Then, </a:t>
            </a:r>
            <a:r>
              <a:rPr sz="1800" b="1" spc="-15">
                <a:latin typeface="Segoe UI Semibold" panose="020B0502040204020203" pitchFamily="34" charset="0"/>
                <a:cs typeface="Segoe UI Semibold" panose="020B0502040204020203" pitchFamily="34" charset="0"/>
              </a:rPr>
              <a:t>record </a:t>
            </a:r>
            <a:r>
              <a:rPr sz="1800" b="1" spc="-5">
                <a:latin typeface="Segoe UI Semibold" panose="020B0502040204020203" pitchFamily="34" charset="0"/>
                <a:cs typeface="Segoe UI Semibold" panose="020B0502040204020203" pitchFamily="34" charset="0"/>
              </a:rPr>
              <a:t>the </a:t>
            </a:r>
            <a:r>
              <a:rPr sz="1800" b="1" spc="-10">
                <a:latin typeface="Segoe UI Semibold" panose="020B0502040204020203" pitchFamily="34" charset="0"/>
                <a:cs typeface="Segoe UI Semibold" panose="020B0502040204020203" pitchFamily="34" charset="0"/>
              </a:rPr>
              <a:t>letter  </a:t>
            </a:r>
            <a:r>
              <a:rPr sz="1800" b="1" spc="-5">
                <a:latin typeface="Segoe UI Semibold" panose="020B0502040204020203" pitchFamily="34" charset="0"/>
                <a:cs typeface="Segoe UI Semibold" panose="020B0502040204020203" pitchFamily="34" charset="0"/>
              </a:rPr>
              <a:t>in the column </a:t>
            </a:r>
            <a:r>
              <a:rPr sz="1800" b="1" spc="-25">
                <a:latin typeface="Segoe UI Semibold" panose="020B0502040204020203" pitchFamily="34" charset="0"/>
                <a:cs typeface="Segoe UI Semibold" panose="020B0502040204020203" pitchFamily="34" charset="0"/>
              </a:rPr>
              <a:t>of </a:t>
            </a:r>
            <a:r>
              <a:rPr sz="1800" b="1" spc="-10">
                <a:latin typeface="Segoe UI Semibold" panose="020B0502040204020203" pitchFamily="34" charset="0"/>
                <a:cs typeface="Segoe UI Semibold" panose="020B0502040204020203" pitchFamily="34" charset="0"/>
              </a:rPr>
              <a:t>your</a:t>
            </a:r>
            <a:r>
              <a:rPr sz="1800" b="1" spc="10">
                <a:latin typeface="Segoe UI Semibold" panose="020B0502040204020203" pitchFamily="34" charset="0"/>
                <a:cs typeface="Segoe UI Semibold" panose="020B0502040204020203" pitchFamily="34" charset="0"/>
              </a:rPr>
              <a:t> </a:t>
            </a:r>
            <a:r>
              <a:rPr sz="1800" b="1" spc="-35">
                <a:latin typeface="Segoe UI Semibold" panose="020B0502040204020203" pitchFamily="34" charset="0"/>
                <a:cs typeface="Segoe UI Semibold" panose="020B0502040204020203" pitchFamily="34" charset="0"/>
              </a:rPr>
              <a:t>answer.</a:t>
            </a:r>
            <a:endParaRPr sz="1800" b="1">
              <a:latin typeface="Segoe UI Semibold" panose="020B0502040204020203" pitchFamily="34" charset="0"/>
              <a:cs typeface="Segoe UI Semibold" panose="020B0502040204020203" pitchFamily="34" charset="0"/>
            </a:endParaRPr>
          </a:p>
        </p:txBody>
      </p:sp>
      <p:sp>
        <p:nvSpPr>
          <p:cNvPr id="18" name="Slide Number Placeholder 17">
            <a:extLst>
              <a:ext uri="{FF2B5EF4-FFF2-40B4-BE49-F238E27FC236}">
                <a16:creationId xmlns:a16="http://schemas.microsoft.com/office/drawing/2014/main" id="{21EA6EAA-9693-9A4F-A1D4-83ACC7E74122}"/>
              </a:ext>
            </a:extLst>
          </p:cNvPr>
          <p:cNvSpPr>
            <a:spLocks noGrp="1"/>
          </p:cNvSpPr>
          <p:nvPr>
            <p:ph type="sldNum" sz="quarter" idx="12"/>
          </p:nvPr>
        </p:nvSpPr>
        <p:spPr/>
        <p:txBody>
          <a:bodyPr/>
          <a:lstStyle/>
          <a:p>
            <a:fld id="{9BAC8279-8CB5-4B43-9F60-F14DDFE43274}" type="slidenum">
              <a:rPr lang="en-US"/>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627339" y="1778"/>
            <a:ext cx="3175" cy="8228330"/>
          </a:xfrm>
          <a:custGeom>
            <a:avLst/>
            <a:gdLst/>
            <a:ahLst/>
            <a:cxnLst/>
            <a:rect l="l" t="t" r="r" b="b"/>
            <a:pathLst>
              <a:path w="3175" h="8228330">
                <a:moveTo>
                  <a:pt x="0" y="8227822"/>
                </a:moveTo>
                <a:lnTo>
                  <a:pt x="3060" y="8227822"/>
                </a:lnTo>
                <a:lnTo>
                  <a:pt x="3060" y="0"/>
                </a:lnTo>
                <a:lnTo>
                  <a:pt x="0" y="0"/>
                </a:lnTo>
                <a:lnTo>
                  <a:pt x="0" y="8227822"/>
                </a:lnTo>
                <a:close/>
              </a:path>
            </a:pathLst>
          </a:custGeom>
          <a:solidFill>
            <a:srgbClr val="8560C5"/>
          </a:solidFill>
        </p:spPr>
        <p:txBody>
          <a:bodyPr wrap="square" lIns="0" tIns="0" rIns="0" bIns="0" rtlCol="0"/>
          <a:lstStyle/>
          <a:p>
            <a:endParaRPr/>
          </a:p>
        </p:txBody>
      </p:sp>
      <p:sp>
        <p:nvSpPr>
          <p:cNvPr id="3" name="object 3"/>
          <p:cNvSpPr/>
          <p:nvPr/>
        </p:nvSpPr>
        <p:spPr>
          <a:xfrm>
            <a:off x="0" y="1778"/>
            <a:ext cx="7312659" cy="8228330"/>
          </a:xfrm>
          <a:custGeom>
            <a:avLst/>
            <a:gdLst/>
            <a:ahLst/>
            <a:cxnLst/>
            <a:rect l="l" t="t" r="r" b="b"/>
            <a:pathLst>
              <a:path w="7312659" h="8228330">
                <a:moveTo>
                  <a:pt x="0" y="8227822"/>
                </a:moveTo>
                <a:lnTo>
                  <a:pt x="7312126" y="8227822"/>
                </a:lnTo>
                <a:lnTo>
                  <a:pt x="7312126" y="0"/>
                </a:lnTo>
                <a:lnTo>
                  <a:pt x="0" y="0"/>
                </a:lnTo>
                <a:lnTo>
                  <a:pt x="0" y="8227822"/>
                </a:lnTo>
                <a:close/>
              </a:path>
            </a:pathLst>
          </a:custGeom>
          <a:solidFill>
            <a:srgbClr val="8560C5"/>
          </a:solidFill>
        </p:spPr>
        <p:txBody>
          <a:bodyPr wrap="square" lIns="0" tIns="0" rIns="0" bIns="0" rtlCol="0"/>
          <a:lstStyle/>
          <a:p>
            <a:endParaRPr/>
          </a:p>
        </p:txBody>
      </p:sp>
      <p:sp>
        <p:nvSpPr>
          <p:cNvPr id="4" name="object 4"/>
          <p:cNvSpPr txBox="1">
            <a:spLocks noGrp="1"/>
          </p:cNvSpPr>
          <p:nvPr>
            <p:ph type="title"/>
          </p:nvPr>
        </p:nvSpPr>
        <p:spPr>
          <a:xfrm>
            <a:off x="673100" y="1300754"/>
            <a:ext cx="3822700" cy="1120820"/>
          </a:xfrm>
          <a:prstGeom prst="rect">
            <a:avLst/>
          </a:prstGeom>
        </p:spPr>
        <p:txBody>
          <a:bodyPr vert="horz" wrap="square" lIns="0" tIns="12700" rIns="0" bIns="0" rtlCol="0">
            <a:spAutoFit/>
          </a:bodyPr>
          <a:lstStyle/>
          <a:p>
            <a:pPr marL="12700">
              <a:lnSpc>
                <a:spcPct val="100000"/>
              </a:lnSpc>
              <a:spcBef>
                <a:spcPts val="100"/>
              </a:spcBef>
            </a:pPr>
            <a:r>
              <a:rPr lang="en-US" sz="3600" b="1" spc="-30">
                <a:latin typeface="Segoe UI Semibold" panose="020B0502040204020203" pitchFamily="34" charset="0"/>
                <a:cs typeface="Segoe UI Semibold" panose="020B0502040204020203" pitchFamily="34" charset="0"/>
              </a:rPr>
              <a:t>Explore pivoting</a:t>
            </a:r>
            <a:r>
              <a:rPr sz="3600" b="1" spc="-120">
                <a:latin typeface="Segoe UI Semibold" panose="020B0502040204020203" pitchFamily="34" charset="0"/>
                <a:cs typeface="Segoe UI Semibold" panose="020B0502040204020203" pitchFamily="34" charset="0"/>
              </a:rPr>
              <a:t> </a:t>
            </a:r>
            <a:r>
              <a:rPr lang="en-US" sz="3600" b="1" spc="-20">
                <a:solidFill>
                  <a:srgbClr val="D49DFF"/>
                </a:solidFill>
                <a:latin typeface="Segoe UI Semibold" panose="020B0502040204020203" pitchFamily="34" charset="0"/>
                <a:cs typeface="Segoe UI Semibold" panose="020B0502040204020203" pitchFamily="34" charset="0"/>
              </a:rPr>
              <a:t>cohort d</a:t>
            </a:r>
            <a:r>
              <a:rPr sz="3600" b="1" spc="-20">
                <a:solidFill>
                  <a:srgbClr val="D49DFF"/>
                </a:solidFill>
                <a:latin typeface="Segoe UI Semibold" panose="020B0502040204020203" pitchFamily="34" charset="0"/>
                <a:cs typeface="Segoe UI Semibold" panose="020B0502040204020203" pitchFamily="34" charset="0"/>
              </a:rPr>
              <a:t>iscussion</a:t>
            </a:r>
            <a:endParaRPr sz="3600" b="1">
              <a:latin typeface="Segoe UI Semibold" panose="020B0502040204020203" pitchFamily="34" charset="0"/>
              <a:cs typeface="Segoe UI Semibold" panose="020B0502040204020203" pitchFamily="34" charset="0"/>
            </a:endParaRPr>
          </a:p>
        </p:txBody>
      </p:sp>
      <p:sp>
        <p:nvSpPr>
          <p:cNvPr id="5" name="object 5"/>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3A2D57"/>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259864"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1" name="object 6">
            <a:extLst>
              <a:ext uri="{FF2B5EF4-FFF2-40B4-BE49-F238E27FC236}">
                <a16:creationId xmlns:a16="http://schemas.microsoft.com/office/drawing/2014/main" id="{6FBC11D3-5353-C741-B3E6-A51036C4F2EE}"/>
              </a:ext>
            </a:extLst>
          </p:cNvPr>
          <p:cNvSpPr txBox="1"/>
          <p:nvPr/>
        </p:nvSpPr>
        <p:spPr>
          <a:xfrm>
            <a:off x="7588250" y="1358503"/>
            <a:ext cx="6066155" cy="2416046"/>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Even the best laid plans can hit a roadblock. When an unexpected setback occurs, what do you do? </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How open are you to stretching beyond your comfort zone? </a:t>
            </a:r>
          </a:p>
          <a:p>
            <a:pPr marL="12700" marR="5080">
              <a:lnSpc>
                <a:spcPts val="2200"/>
              </a:lnSpc>
              <a:spcBef>
                <a:spcPts val="340"/>
              </a:spcBef>
            </a:pPr>
            <a:br>
              <a:rPr lang="en-US" sz="2000" spc="-15">
                <a:solidFill>
                  <a:schemeClr val="bg1"/>
                </a:solidFill>
                <a:latin typeface="Segoe UI" panose="020B0502040204020203" pitchFamily="34" charset="0"/>
                <a:cs typeface="Segoe UI" panose="020B0502040204020203" pitchFamily="34" charset="0"/>
              </a:rPr>
            </a:br>
            <a:r>
              <a:rPr lang="en-US" sz="2000" spc="-15">
                <a:solidFill>
                  <a:schemeClr val="bg1"/>
                </a:solidFill>
                <a:latin typeface="Segoe UI" panose="020B0502040204020203" pitchFamily="34" charset="0"/>
                <a:cs typeface="Segoe UI" panose="020B0502040204020203" pitchFamily="34" charset="0"/>
              </a:rPr>
              <a:t>Do you seek feedback from others? Do you have a strategy for unpacking the feedback?</a:t>
            </a:r>
          </a:p>
        </p:txBody>
      </p:sp>
      <p:sp>
        <p:nvSpPr>
          <p:cNvPr id="13" name="Slide Number Placeholder 12">
            <a:extLst>
              <a:ext uri="{FF2B5EF4-FFF2-40B4-BE49-F238E27FC236}">
                <a16:creationId xmlns:a16="http://schemas.microsoft.com/office/drawing/2014/main" id="{F78EC1BD-FBFD-A84D-9396-D25188AC33C5}"/>
              </a:ext>
            </a:extLst>
          </p:cNvPr>
          <p:cNvSpPr>
            <a:spLocks noGrp="1"/>
          </p:cNvSpPr>
          <p:nvPr>
            <p:ph type="sldNum" sz="quarter" idx="12"/>
          </p:nvPr>
        </p:nvSpPr>
        <p:spPr/>
        <p:txBody>
          <a:bodyPr/>
          <a:lstStyle/>
          <a:p>
            <a:fld id="{9BAC8279-8CB5-4B43-9F60-F14DDFE43274}" type="slidenum">
              <a:rPr lang="en-US"/>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8560C5"/>
          </a:solidFill>
        </p:spPr>
        <p:txBody>
          <a:bodyPr wrap="square" lIns="0" tIns="0" rIns="0" bIns="0" rtlCol="0"/>
          <a:lstStyle/>
          <a:p>
            <a:endParaRPr/>
          </a:p>
        </p:txBody>
      </p:sp>
      <p:sp>
        <p:nvSpPr>
          <p:cNvPr id="3" name="object 3"/>
          <p:cNvSpPr txBox="1"/>
          <p:nvPr/>
        </p:nvSpPr>
        <p:spPr>
          <a:xfrm>
            <a:off x="673100" y="6043644"/>
            <a:ext cx="3151185"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Where do I </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go from here?</a:t>
            </a:r>
            <a:r>
              <a:rPr sz="3600" b="1" spc="-25">
                <a:solidFill>
                  <a:srgbClr val="FFFFFF"/>
                </a:solidFill>
                <a:latin typeface="Segoe UI Semibold" panose="020B0502040204020203" pitchFamily="34" charset="0"/>
                <a:cs typeface="Segoe UI Semibold" panose="020B0502040204020203" pitchFamily="34" charset="0"/>
              </a:rPr>
              <a:t> </a:t>
            </a:r>
            <a:r>
              <a:rPr sz="3600" b="1" spc="-20">
                <a:solidFill>
                  <a:srgbClr val="D49D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3A2D57"/>
          </a:solidFill>
        </p:spPr>
        <p:txBody>
          <a:bodyPr wrap="square" lIns="0" tIns="0" rIns="0" bIns="0" rtlCol="0"/>
          <a:lstStyle/>
          <a:p>
            <a:endParaRP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73100" y="235246"/>
            <a:ext cx="10795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6D4AD7A0-CB83-4E4F-88EE-C43BB16B8856}"/>
              </a:ext>
            </a:extLst>
          </p:cNvPr>
          <p:cNvSpPr txBox="1"/>
          <p:nvPr/>
        </p:nvSpPr>
        <p:spPr>
          <a:xfrm>
            <a:off x="4130674" y="6100347"/>
            <a:ext cx="4708525" cy="1401281"/>
          </a:xfrm>
          <a:prstGeom prst="rect">
            <a:avLst/>
          </a:prstGeom>
        </p:spPr>
        <p:txBody>
          <a:bodyPr vert="horz" wrap="square" lIns="0" tIns="6985" rIns="0" bIns="0" rtlCol="0">
            <a:spAutoFit/>
          </a:bodyPr>
          <a:lstStyle/>
          <a:p>
            <a:pPr marL="12700" marR="5080">
              <a:lnSpc>
                <a:spcPct val="101899"/>
              </a:lnSpc>
              <a:spcBef>
                <a:spcPts val="55"/>
              </a:spcBef>
            </a:pPr>
            <a:r>
              <a:rPr lang="en-US" b="1" spc="-10">
                <a:solidFill>
                  <a:srgbClr val="FFFFFF"/>
                </a:solidFill>
                <a:latin typeface="Segoe UI Semibold" panose="020B0502040204020203" pitchFamily="34" charset="0"/>
                <a:cs typeface="Segoe UI Semibold" panose="020B0502040204020203" pitchFamily="34" charset="0"/>
              </a:rPr>
              <a:t>The ability to pivot and change is called cognitive flexibility. Cognitive flexibility goes beyond pivoting about plans. It’s also about stretching our imagination to see ourselves and others in our environments in new ways. </a:t>
            </a:r>
            <a:endParaRPr lang="en-US" b="1">
              <a:solidFill>
                <a:srgbClr val="FFFFFF"/>
              </a:solidFill>
              <a:latin typeface="Segoe UI Semibold" panose="020B0502040204020203" pitchFamily="34" charset="0"/>
              <a:cs typeface="Segoe UI Semibold" panose="020B0502040204020203" pitchFamily="34" charset="0"/>
            </a:endParaRPr>
          </a:p>
        </p:txBody>
      </p:sp>
      <p:sp>
        <p:nvSpPr>
          <p:cNvPr id="13" name="object 5">
            <a:extLst>
              <a:ext uri="{FF2B5EF4-FFF2-40B4-BE49-F238E27FC236}">
                <a16:creationId xmlns:a16="http://schemas.microsoft.com/office/drawing/2014/main" id="{8FBBEF87-85C1-0C44-9AC4-B0228C92B76B}"/>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talk with a peer to reflect on connections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4" name="Slide Number Placeholder 13">
            <a:extLst>
              <a:ext uri="{FF2B5EF4-FFF2-40B4-BE49-F238E27FC236}">
                <a16:creationId xmlns:a16="http://schemas.microsoft.com/office/drawing/2014/main" id="{4638143C-78C4-9C47-AB51-4BCADE68295E}"/>
              </a:ext>
            </a:extLst>
          </p:cNvPr>
          <p:cNvSpPr>
            <a:spLocks noGrp="1"/>
          </p:cNvSpPr>
          <p:nvPr>
            <p:ph type="sldNum" sz="quarter" idx="12"/>
          </p:nvPr>
        </p:nvSpPr>
        <p:spPr/>
        <p:txBody>
          <a:bodyPr/>
          <a:lstStyle/>
          <a:p>
            <a:fld id="{9BAC8279-8CB5-4B43-9F60-F14DDFE43274}" type="slidenum">
              <a:rPr lang="en-US"/>
              <a:pPr/>
              <a:t>87</a:t>
            </a:fld>
            <a:endParaRPr lang="en-US"/>
          </a:p>
        </p:txBody>
      </p:sp>
      <p:pic>
        <p:nvPicPr>
          <p:cNvPr id="16" name="Online Media 15" title="Where do I go from here? Cognitive Flexibility">
            <a:hlinkClick r:id="" action="ppaction://media"/>
            <a:extLst>
              <a:ext uri="{FF2B5EF4-FFF2-40B4-BE49-F238E27FC236}">
                <a16:creationId xmlns:a16="http://schemas.microsoft.com/office/drawing/2014/main" id="{0A5A3CDC-1C4A-4EFF-A968-8C040999E1D2}"/>
              </a:ext>
            </a:extLst>
          </p:cNvPr>
          <p:cNvPicPr>
            <a:picLocks noRot="1" noChangeAspect="1"/>
          </p:cNvPicPr>
          <p:nvPr>
            <a:videoFile r:link="rId1"/>
          </p:nvPr>
        </p:nvPicPr>
        <p:blipFill>
          <a:blip r:embed="rId5"/>
          <a:stretch>
            <a:fillRect/>
          </a:stretch>
        </p:blipFill>
        <p:spPr>
          <a:xfrm>
            <a:off x="2369617" y="92028"/>
            <a:ext cx="9891165" cy="55885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058570" y="7550929"/>
            <a:ext cx="1379830" cy="466794"/>
          </a:xfrm>
          <a:prstGeom prst="rect">
            <a:avLst/>
          </a:prstGeom>
        </p:spPr>
        <p:txBody>
          <a:bodyPr vert="horz" wrap="square" lIns="0" tIns="35560" rIns="0" bIns="0" rtlCol="0">
            <a:spAutoFit/>
          </a:bodyPr>
          <a:lstStyle/>
          <a:p>
            <a:pPr marL="12700">
              <a:lnSpc>
                <a:spcPct val="100000"/>
              </a:lnSpc>
              <a:spcBef>
                <a:spcPts val="28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object 6"/>
          <p:cNvSpPr txBox="1">
            <a:spLocks noGrp="1"/>
          </p:cNvSpPr>
          <p:nvPr>
            <p:ph type="title"/>
          </p:nvPr>
        </p:nvSpPr>
        <p:spPr>
          <a:xfrm>
            <a:off x="673100" y="1121162"/>
            <a:ext cx="74041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a:t>
            </a:r>
            <a:r>
              <a:rPr sz="9400" b="1" spc="-65">
                <a:latin typeface="Segoe UI Semibold" panose="020B0502040204020203" pitchFamily="34" charset="0"/>
                <a:cs typeface="Segoe UI Semibold" panose="020B0502040204020203" pitchFamily="34" charset="0"/>
              </a:rPr>
              <a:t>s!</a:t>
            </a:r>
            <a:endParaRPr sz="9400" b="1">
              <a:latin typeface="Segoe UI Semibold" panose="020B0502040204020203" pitchFamily="34" charset="0"/>
              <a:cs typeface="Segoe UI Semibold" panose="020B0502040204020203" pitchFamily="34" charset="0"/>
            </a:endParaRPr>
          </a:p>
        </p:txBody>
      </p:sp>
      <p:sp>
        <p:nvSpPr>
          <p:cNvPr id="5" name="Slide Number Placeholder 4">
            <a:extLst>
              <a:ext uri="{FF2B5EF4-FFF2-40B4-BE49-F238E27FC236}">
                <a16:creationId xmlns:a16="http://schemas.microsoft.com/office/drawing/2014/main" id="{53BBE9C5-0171-E041-81D2-77BDE000E5C5}"/>
              </a:ext>
            </a:extLst>
          </p:cNvPr>
          <p:cNvSpPr>
            <a:spLocks noGrp="1"/>
          </p:cNvSpPr>
          <p:nvPr>
            <p:ph type="sldNum" sz="quarter" idx="11"/>
          </p:nvPr>
        </p:nvSpPr>
        <p:spPr/>
        <p:txBody>
          <a:bodyPr/>
          <a:lstStyle/>
          <a:p>
            <a:fld id="{5FF10E0F-B3F0-BF4B-8781-4E4FB75661B6}" type="slidenum">
              <a:rPr lang="en-US"/>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627339" y="1778"/>
            <a:ext cx="3175" cy="8228330"/>
          </a:xfrm>
          <a:custGeom>
            <a:avLst/>
            <a:gdLst/>
            <a:ahLst/>
            <a:cxnLst/>
            <a:rect l="l" t="t" r="r" b="b"/>
            <a:pathLst>
              <a:path w="3175" h="8228330">
                <a:moveTo>
                  <a:pt x="0" y="8227822"/>
                </a:moveTo>
                <a:lnTo>
                  <a:pt x="3060" y="8227822"/>
                </a:lnTo>
                <a:lnTo>
                  <a:pt x="3060" y="0"/>
                </a:lnTo>
                <a:lnTo>
                  <a:pt x="0" y="0"/>
                </a:lnTo>
                <a:lnTo>
                  <a:pt x="0" y="8227822"/>
                </a:lnTo>
                <a:close/>
              </a:path>
            </a:pathLst>
          </a:custGeom>
          <a:solidFill>
            <a:srgbClr val="8560C5"/>
          </a:solidFill>
        </p:spPr>
        <p:txBody>
          <a:bodyPr wrap="square" lIns="0" tIns="0" rIns="0" bIns="0" rtlCol="0"/>
          <a:lstStyle/>
          <a:p>
            <a:endParaRPr/>
          </a:p>
        </p:txBody>
      </p:sp>
      <p:sp>
        <p:nvSpPr>
          <p:cNvPr id="3" name="object 3"/>
          <p:cNvSpPr/>
          <p:nvPr/>
        </p:nvSpPr>
        <p:spPr>
          <a:xfrm>
            <a:off x="0" y="1778"/>
            <a:ext cx="7312659" cy="8228330"/>
          </a:xfrm>
          <a:custGeom>
            <a:avLst/>
            <a:gdLst/>
            <a:ahLst/>
            <a:cxnLst/>
            <a:rect l="l" t="t" r="r" b="b"/>
            <a:pathLst>
              <a:path w="7312659" h="8228330">
                <a:moveTo>
                  <a:pt x="0" y="8227822"/>
                </a:moveTo>
                <a:lnTo>
                  <a:pt x="7312126" y="8227822"/>
                </a:lnTo>
                <a:lnTo>
                  <a:pt x="7312126" y="0"/>
                </a:lnTo>
                <a:lnTo>
                  <a:pt x="0" y="0"/>
                </a:lnTo>
                <a:lnTo>
                  <a:pt x="0" y="8227822"/>
                </a:lnTo>
                <a:close/>
              </a:path>
            </a:pathLst>
          </a:custGeom>
          <a:solidFill>
            <a:srgbClr val="8560C5"/>
          </a:solidFill>
        </p:spPr>
        <p:txBody>
          <a:bodyPr wrap="square" lIns="0" tIns="0" rIns="0" bIns="0" rtlCol="0"/>
          <a:lstStyle/>
          <a:p>
            <a:endParaRPr/>
          </a:p>
        </p:txBody>
      </p:sp>
      <p:sp>
        <p:nvSpPr>
          <p:cNvPr id="4" name="object 4"/>
          <p:cNvSpPr txBox="1">
            <a:spLocks noGrp="1"/>
          </p:cNvSpPr>
          <p:nvPr>
            <p:ph type="title"/>
          </p:nvPr>
        </p:nvSpPr>
        <p:spPr>
          <a:xfrm>
            <a:off x="673100" y="1300754"/>
            <a:ext cx="4920876" cy="1120820"/>
          </a:xfrm>
          <a:prstGeom prst="rect">
            <a:avLst/>
          </a:prstGeom>
        </p:spPr>
        <p:txBody>
          <a:bodyPr vert="horz" wrap="square" lIns="0" tIns="12700" rIns="0" bIns="0" rtlCol="0">
            <a:spAutoFit/>
          </a:bodyPr>
          <a:lstStyle/>
          <a:p>
            <a:pPr marL="12700">
              <a:lnSpc>
                <a:spcPct val="100000"/>
              </a:lnSpc>
              <a:spcBef>
                <a:spcPts val="100"/>
              </a:spcBef>
            </a:pPr>
            <a:r>
              <a:rPr lang="en-US" sz="3600" b="1" spc="-30">
                <a:latin typeface="Segoe UI Semibold" panose="020B0502040204020203" pitchFamily="34" charset="0"/>
                <a:cs typeface="Segoe UI Semibold" panose="020B0502040204020203" pitchFamily="34" charset="0"/>
              </a:rPr>
              <a:t>Cognitive flexibility </a:t>
            </a:r>
            <a:r>
              <a:rPr lang="en-US" sz="3600" b="1" spc="-20">
                <a:solidFill>
                  <a:srgbClr val="D49DFF"/>
                </a:solidFill>
                <a:latin typeface="Segoe UI Semibold" panose="020B0502040204020203" pitchFamily="34" charset="0"/>
                <a:cs typeface="Segoe UI Semibold" panose="020B0502040204020203" pitchFamily="34" charset="0"/>
              </a:rPr>
              <a:t>cohort d</a:t>
            </a:r>
            <a:r>
              <a:rPr sz="3600" b="1" spc="-20">
                <a:solidFill>
                  <a:srgbClr val="D49DFF"/>
                </a:solidFill>
                <a:latin typeface="Segoe UI Semibold" panose="020B0502040204020203" pitchFamily="34" charset="0"/>
                <a:cs typeface="Segoe UI Semibold" panose="020B0502040204020203" pitchFamily="34" charset="0"/>
              </a:rPr>
              <a:t>iscussion</a:t>
            </a:r>
            <a:endParaRPr sz="3600" b="1">
              <a:latin typeface="Segoe UI Semibold" panose="020B0502040204020203" pitchFamily="34" charset="0"/>
              <a:cs typeface="Segoe UI Semibold" panose="020B0502040204020203" pitchFamily="34" charset="0"/>
            </a:endParaRPr>
          </a:p>
        </p:txBody>
      </p:sp>
      <p:sp>
        <p:nvSpPr>
          <p:cNvPr id="5" name="object 5"/>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3A2D57"/>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259864"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1" name="object 6">
            <a:extLst>
              <a:ext uri="{FF2B5EF4-FFF2-40B4-BE49-F238E27FC236}">
                <a16:creationId xmlns:a16="http://schemas.microsoft.com/office/drawing/2014/main" id="{6FBC11D3-5353-C741-B3E6-A51036C4F2EE}"/>
              </a:ext>
            </a:extLst>
          </p:cNvPr>
          <p:cNvSpPr txBox="1"/>
          <p:nvPr/>
        </p:nvSpPr>
        <p:spPr>
          <a:xfrm>
            <a:off x="7588250" y="1358503"/>
            <a:ext cx="6066155" cy="4788490"/>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Creating a plan requires a great deal of mental energy, focus, and direction. Yet we also need to be able to step away from a plan that no longer serves us. </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Can you think of a time where you had to give up on a plan and wished you’d let go of it sooner?</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Viewing a problem from different perspectives can help generate multiple paths forward or identify a bug in your approach. In fact, this is exactly what a ”debugger” enables you to do with your code: </a:t>
            </a:r>
            <a:br>
              <a:rPr lang="en-US" sz="2000" spc="-15">
                <a:solidFill>
                  <a:schemeClr val="bg1"/>
                </a:solidFill>
                <a:latin typeface="Segoe UI" panose="020B0502040204020203" pitchFamily="34" charset="0"/>
                <a:cs typeface="Segoe UI" panose="020B0502040204020203" pitchFamily="34" charset="0"/>
              </a:rPr>
            </a:br>
            <a:r>
              <a:rPr lang="en-US" sz="2000" spc="-15">
                <a:solidFill>
                  <a:schemeClr val="bg1"/>
                </a:solidFill>
                <a:latin typeface="Segoe UI" panose="020B0502040204020203" pitchFamily="34" charset="0"/>
                <a:cs typeface="Segoe UI" panose="020B0502040204020203" pitchFamily="34" charset="0"/>
              </a:rPr>
              <a:t>set a breakpoint to pause and step back/over/into your program’s execution.</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Can you think of other situations where a different vantage point has moved you past an obstacle?</a:t>
            </a:r>
          </a:p>
        </p:txBody>
      </p:sp>
      <p:sp>
        <p:nvSpPr>
          <p:cNvPr id="13" name="Slide Number Placeholder 12">
            <a:extLst>
              <a:ext uri="{FF2B5EF4-FFF2-40B4-BE49-F238E27FC236}">
                <a16:creationId xmlns:a16="http://schemas.microsoft.com/office/drawing/2014/main" id="{2CF042F8-6B44-004A-AA78-84821716F267}"/>
              </a:ext>
            </a:extLst>
          </p:cNvPr>
          <p:cNvSpPr>
            <a:spLocks noGrp="1"/>
          </p:cNvSpPr>
          <p:nvPr>
            <p:ph type="sldNum" sz="quarter" idx="11"/>
          </p:nvPr>
        </p:nvSpPr>
        <p:spPr/>
        <p:txBody>
          <a:bodyPr/>
          <a:lstStyle/>
          <a:p>
            <a:fld id="{5FF10E0F-B3F0-BF4B-8781-4E4FB75661B6}" type="slidenum">
              <a:rPr lang="en-US"/>
              <a:pPr/>
              <a:t>89</a:t>
            </a:fld>
            <a:endParaRPr lang="en-US"/>
          </a:p>
        </p:txBody>
      </p:sp>
    </p:spTree>
    <p:extLst>
      <p:ext uri="{BB962C8B-B14F-4D97-AF65-F5344CB8AC3E}">
        <p14:creationId xmlns:p14="http://schemas.microsoft.com/office/powerpoint/2010/main" val="3081754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857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1058570" y="7550929"/>
            <a:ext cx="1379830" cy="466794"/>
          </a:xfrm>
          <a:prstGeom prst="rect">
            <a:avLst/>
          </a:prstGeom>
        </p:spPr>
        <p:txBody>
          <a:bodyPr vert="horz" wrap="square" lIns="0" tIns="35560" rIns="0" bIns="0" rtlCol="0">
            <a:spAutoFit/>
          </a:bodyPr>
          <a:lstStyle/>
          <a:p>
            <a:pPr marL="12700">
              <a:lnSpc>
                <a:spcPct val="100000"/>
              </a:lnSpc>
              <a:spcBef>
                <a:spcPts val="28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object 6"/>
          <p:cNvSpPr txBox="1">
            <a:spLocks noGrp="1"/>
          </p:cNvSpPr>
          <p:nvPr>
            <p:ph type="title"/>
          </p:nvPr>
        </p:nvSpPr>
        <p:spPr>
          <a:xfrm>
            <a:off x="673100" y="1121162"/>
            <a:ext cx="75565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lang="en-US" sz="9400" b="1" spc="-40">
                <a:latin typeface="Segoe UI Semibold" panose="020B0502040204020203" pitchFamily="34" charset="0"/>
                <a:cs typeface="Segoe UI Semibold" panose="020B0502040204020203" pitchFamily="34" charset="0"/>
              </a:rPr>
              <a:t>practice</a:t>
            </a:r>
            <a:r>
              <a:rPr sz="9400" b="1" spc="-40">
                <a:latin typeface="Segoe UI Semibold" panose="020B0502040204020203" pitchFamily="34" charset="0"/>
                <a:cs typeface="Segoe UI Semibold" panose="020B0502040204020203" pitchFamily="34" charset="0"/>
              </a:rPr>
              <a:t>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a:t>
            </a:r>
            <a:r>
              <a:rPr sz="9400" b="1" spc="-65">
                <a:latin typeface="Segoe UI Semibold" panose="020B0502040204020203" pitchFamily="34" charset="0"/>
                <a:cs typeface="Segoe UI Semibold" panose="020B0502040204020203" pitchFamily="34" charset="0"/>
              </a:rPr>
              <a:t>s!</a:t>
            </a:r>
            <a:endParaRPr sz="9400" b="1">
              <a:latin typeface="Segoe UI Semibold" panose="020B0502040204020203" pitchFamily="34" charset="0"/>
              <a:cs typeface="Segoe UI Semibold" panose="020B0502040204020203" pitchFamily="34" charset="0"/>
            </a:endParaRPr>
          </a:p>
        </p:txBody>
      </p:sp>
      <p:sp>
        <p:nvSpPr>
          <p:cNvPr id="9" name="Slide Number Placeholder 8">
            <a:extLst>
              <a:ext uri="{FF2B5EF4-FFF2-40B4-BE49-F238E27FC236}">
                <a16:creationId xmlns:a16="http://schemas.microsoft.com/office/drawing/2014/main" id="{78758060-68D1-714B-827C-D7C099F14DE4}"/>
              </a:ext>
            </a:extLst>
          </p:cNvPr>
          <p:cNvSpPr>
            <a:spLocks noGrp="1"/>
          </p:cNvSpPr>
          <p:nvPr>
            <p:ph type="sldNum" sz="quarter" idx="10"/>
          </p:nvPr>
        </p:nvSpPr>
        <p:spPr/>
        <p:txBody>
          <a:bodyPr/>
          <a:lstStyle/>
          <a:p>
            <a:fld id="{38138F38-2500-7E4C-A7BD-CDABDF554278}" type="slidenum">
              <a:rPr lang="en-US"/>
              <a:pPr/>
              <a:t>9</a:t>
            </a:fld>
            <a:endParaRPr lang="en-US"/>
          </a:p>
        </p:txBody>
      </p:sp>
    </p:spTree>
    <p:extLst>
      <p:ext uri="{BB962C8B-B14F-4D97-AF65-F5344CB8AC3E}">
        <p14:creationId xmlns:p14="http://schemas.microsoft.com/office/powerpoint/2010/main" val="476775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73100" y="1121162"/>
            <a:ext cx="7785100" cy="2765501"/>
          </a:xfrm>
          <a:prstGeom prst="rect">
            <a:avLst/>
          </a:prstGeom>
        </p:spPr>
        <p:txBody>
          <a:bodyPr vert="horz" wrap="square" lIns="0" tIns="198755" rIns="0" bIns="0" rtlCol="0">
            <a:spAutoFit/>
          </a:bodyPr>
          <a:lstStyle/>
          <a:p>
            <a:pPr marL="12700" marR="5080">
              <a:lnSpc>
                <a:spcPts val="9950"/>
              </a:lnSpc>
              <a:spcBef>
                <a:spcPts val="1565"/>
              </a:spcBef>
            </a:pPr>
            <a:r>
              <a:rPr lang="en-US" sz="9400" b="1" spc="-175" dirty="0">
                <a:solidFill>
                  <a:schemeClr val="tx1"/>
                </a:solidFill>
                <a:latin typeface="Segoe UI Semibold" panose="020B0502040204020203" pitchFamily="34" charset="0"/>
                <a:cs typeface="Segoe UI Semibold" panose="020B0502040204020203" pitchFamily="34" charset="0"/>
              </a:rPr>
              <a:t>Collab Exercise</a:t>
            </a:r>
            <a:br>
              <a:rPr lang="en-US" sz="9400" b="1" spc="-175" dirty="0">
                <a:solidFill>
                  <a:srgbClr val="1378CD"/>
                </a:solidFill>
                <a:latin typeface="Segoe UI Semibold" panose="020B0502040204020203" pitchFamily="34" charset="0"/>
                <a:cs typeface="Segoe UI Semibold" panose="020B0502040204020203" pitchFamily="34" charset="0"/>
              </a:rPr>
            </a:br>
            <a:r>
              <a:rPr lang="en-US" sz="9400" b="1" spc="-175" dirty="0">
                <a:solidFill>
                  <a:srgbClr val="8563C2"/>
                </a:solidFill>
                <a:latin typeface="Segoe UI Semibold" panose="020B0502040204020203" pitchFamily="34" charset="0"/>
                <a:cs typeface="Segoe UI Semibold" panose="020B0502040204020203" pitchFamily="34" charset="0"/>
              </a:rPr>
              <a:t>Can I pivot?</a:t>
            </a:r>
            <a:endParaRPr sz="9400" b="1" dirty="0">
              <a:solidFill>
                <a:srgbClr val="8563C2"/>
              </a:solidFill>
              <a:latin typeface="Segoe UI Semibold" panose="020B0502040204020203" pitchFamily="34" charset="0"/>
              <a:cs typeface="Segoe UI Semibold" panose="020B0502040204020203" pitchFamily="34" charset="0"/>
            </a:endParaRPr>
          </a:p>
        </p:txBody>
      </p:sp>
      <p:grpSp>
        <p:nvGrpSpPr>
          <p:cNvPr id="17" name="Group 16">
            <a:extLst>
              <a:ext uri="{FF2B5EF4-FFF2-40B4-BE49-F238E27FC236}">
                <a16:creationId xmlns:a16="http://schemas.microsoft.com/office/drawing/2014/main" id="{28A23227-1BA4-2C49-A216-D8C77D9B051D}"/>
              </a:ext>
            </a:extLst>
          </p:cNvPr>
          <p:cNvGrpSpPr/>
          <p:nvPr/>
        </p:nvGrpSpPr>
        <p:grpSpPr>
          <a:xfrm>
            <a:off x="678242" y="7550929"/>
            <a:ext cx="1948143" cy="466794"/>
            <a:chOff x="678242" y="7550929"/>
            <a:chExt cx="1948143" cy="466794"/>
          </a:xfrm>
        </p:grpSpPr>
        <p:sp>
          <p:nvSpPr>
            <p:cNvPr id="18" name="object 9">
              <a:extLst>
                <a:ext uri="{FF2B5EF4-FFF2-40B4-BE49-F238E27FC236}">
                  <a16:creationId xmlns:a16="http://schemas.microsoft.com/office/drawing/2014/main" id="{8A484ACE-4806-8F4B-AEA4-670029D9CD5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40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9" name="object 3">
              <a:extLst>
                <a:ext uri="{FF2B5EF4-FFF2-40B4-BE49-F238E27FC236}">
                  <a16:creationId xmlns:a16="http://schemas.microsoft.com/office/drawing/2014/main" id="{2D6429FC-4101-9249-80B7-64B3726B3E41}"/>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0" name="object 4">
              <a:extLst>
                <a:ext uri="{FF2B5EF4-FFF2-40B4-BE49-F238E27FC236}">
                  <a16:creationId xmlns:a16="http://schemas.microsoft.com/office/drawing/2014/main" id="{C87BB988-3F20-0D42-BE3A-94C36D90431E}"/>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5022307B-64CB-664F-9835-1AE0817AFE2E}"/>
              </a:ext>
            </a:extLst>
          </p:cNvPr>
          <p:cNvSpPr>
            <a:spLocks noGrp="1"/>
          </p:cNvSpPr>
          <p:nvPr>
            <p:ph type="sldNum" sz="quarter" idx="11"/>
          </p:nvPr>
        </p:nvSpPr>
        <p:spPr/>
        <p:txBody>
          <a:bodyPr/>
          <a:lstStyle/>
          <a:p>
            <a:fld id="{5FF10E0F-B3F0-BF4B-8781-4E4FB75661B6}" type="slidenum">
              <a:rPr lang="en-US"/>
              <a:pPr/>
              <a:t>90</a:t>
            </a:fld>
            <a:endParaRPr lang="en-US"/>
          </a:p>
        </p:txBody>
      </p:sp>
    </p:spTree>
    <p:extLst>
      <p:ext uri="{BB962C8B-B14F-4D97-AF65-F5344CB8AC3E}">
        <p14:creationId xmlns:p14="http://schemas.microsoft.com/office/powerpoint/2010/main" val="10609764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58801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r>
              <a:rPr lang="en-US" sz="3600" b="1" spc="-20" dirty="0">
                <a:solidFill>
                  <a:srgbClr val="8563C2"/>
                </a:solidFill>
                <a:latin typeface="Segoe UI Semibold" panose="020B0502040204020203" pitchFamily="34" charset="0"/>
                <a:cs typeface="Segoe UI Semibold" panose="020B0502040204020203" pitchFamily="34" charset="0"/>
              </a:rPr>
              <a:t>the ask</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Are you ready to pivot?</a:t>
            </a:r>
          </a:p>
          <a:p>
            <a:pPr marL="12700">
              <a:spcBef>
                <a:spcPts val="100"/>
              </a:spcBef>
            </a:pPr>
            <a:endParaRPr lang="en-US" sz="2000" kern="0" spc="-30"/>
          </a:p>
          <a:p>
            <a:pPr marL="12700">
              <a:spcBef>
                <a:spcPts val="100"/>
              </a:spcBef>
            </a:pPr>
            <a:r>
              <a:rPr lang="en-US" sz="2000" kern="0" spc="-30"/>
              <a:t>Can you stretch your cognitive flexibility?</a:t>
            </a:r>
          </a:p>
        </p:txBody>
      </p:sp>
      <p:sp>
        <p:nvSpPr>
          <p:cNvPr id="20" name="object 6">
            <a:extLst>
              <a:ext uri="{FF2B5EF4-FFF2-40B4-BE49-F238E27FC236}">
                <a16:creationId xmlns:a16="http://schemas.microsoft.com/office/drawing/2014/main" id="{86C9F9DE-2D5D-3448-B87E-B67326C47DA7}"/>
              </a:ext>
            </a:extLst>
          </p:cNvPr>
          <p:cNvSpPr txBox="1"/>
          <p:nvPr/>
        </p:nvSpPr>
        <p:spPr>
          <a:xfrm>
            <a:off x="673099" y="2261186"/>
            <a:ext cx="6343015" cy="607859"/>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Recall the “Art Gallery Problem”: Given a simple polygon, </a:t>
            </a:r>
            <a:br>
              <a:rPr lang="en-US" sz="2000" spc="-15" dirty="0">
                <a:latin typeface="Segoe UI" panose="020B0502040204020203" pitchFamily="34" charset="0"/>
                <a:cs typeface="Segoe UI" panose="020B0502040204020203" pitchFamily="34" charset="0"/>
              </a:rPr>
            </a:br>
            <a:r>
              <a:rPr lang="en-US" sz="2000" spc="-15" dirty="0">
                <a:latin typeface="Segoe UI" panose="020B0502040204020203" pitchFamily="34" charset="0"/>
                <a:cs typeface="Segoe UI" panose="020B0502040204020203" pitchFamily="34" charset="0"/>
              </a:rPr>
              <a:t>place the fewest number of guards to cover the interior.</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4559566"/>
            <a:ext cx="6343015" cy="1269578"/>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Now there are obstacles in the gallery! Interior walls, bookcases and more will block the guards’ view. </a:t>
            </a:r>
          </a:p>
          <a:p>
            <a:pPr marL="12700">
              <a:spcBef>
                <a:spcPts val="100"/>
              </a:spcBef>
            </a:pPr>
            <a:endParaRPr lang="en-US" sz="2000" kern="0" spc="-30"/>
          </a:p>
          <a:p>
            <a:pPr marL="12700">
              <a:spcBef>
                <a:spcPts val="100"/>
              </a:spcBef>
            </a:pPr>
            <a:r>
              <a:rPr lang="en-US" sz="2000" kern="0" spc="-30"/>
              <a:t>What else could be thrown your way?</a:t>
            </a:r>
          </a:p>
        </p:txBody>
      </p:sp>
      <p:pic>
        <p:nvPicPr>
          <p:cNvPr id="10" name="Picture 2">
            <a:extLst>
              <a:ext uri="{FF2B5EF4-FFF2-40B4-BE49-F238E27FC236}">
                <a16:creationId xmlns:a16="http://schemas.microsoft.com/office/drawing/2014/main" id="{908A50D0-4CD3-3141-9B03-DD7D3D39F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5" r="406" b="10392"/>
          <a:stretch/>
        </p:blipFill>
        <p:spPr bwMode="auto">
          <a:xfrm>
            <a:off x="7315201" y="0"/>
            <a:ext cx="7298944" cy="410565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B03697B-70DD-654D-946A-0338734BA292}"/>
              </a:ext>
            </a:extLst>
          </p:cNvPr>
          <p:cNvSpPr>
            <a:spLocks noGrp="1"/>
          </p:cNvSpPr>
          <p:nvPr>
            <p:ph type="sldNum" sz="quarter" idx="11"/>
          </p:nvPr>
        </p:nvSpPr>
        <p:spPr/>
        <p:txBody>
          <a:bodyPr/>
          <a:lstStyle/>
          <a:p>
            <a:fld id="{5FF10E0F-B3F0-BF4B-8781-4E4FB75661B6}" type="slidenum">
              <a:rPr lang="en-US"/>
              <a:pPr/>
              <a:t>91</a:t>
            </a:fld>
            <a:endParaRPr lang="en-US"/>
          </a:p>
        </p:txBody>
      </p:sp>
    </p:spTree>
    <p:extLst>
      <p:ext uri="{BB962C8B-B14F-4D97-AF65-F5344CB8AC3E}">
        <p14:creationId xmlns:p14="http://schemas.microsoft.com/office/powerpoint/2010/main" val="30336094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58801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r>
              <a:rPr lang="en-US" sz="3600" b="1" spc="-20" dirty="0">
                <a:solidFill>
                  <a:srgbClr val="8563C2"/>
                </a:solidFill>
                <a:latin typeface="Segoe UI Semibold" panose="020B0502040204020203" pitchFamily="34" charset="0"/>
                <a:cs typeface="Segoe UI Semibold" panose="020B0502040204020203" pitchFamily="34" charset="0"/>
              </a:rPr>
              <a:t>the pivot</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20" name="object 6">
            <a:extLst>
              <a:ext uri="{FF2B5EF4-FFF2-40B4-BE49-F238E27FC236}">
                <a16:creationId xmlns:a16="http://schemas.microsoft.com/office/drawing/2014/main" id="{86C9F9DE-2D5D-3448-B87E-B67326C47DA7}"/>
              </a:ext>
            </a:extLst>
          </p:cNvPr>
          <p:cNvSpPr txBox="1"/>
          <p:nvPr/>
        </p:nvSpPr>
        <p:spPr>
          <a:xfrm>
            <a:off x="673099" y="2261186"/>
            <a:ext cx="6343015" cy="607859"/>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You’ll be working in pairs/trios, but… </a:t>
            </a:r>
            <a:br>
              <a:rPr lang="en-US" sz="2000" spc="-15" dirty="0">
                <a:latin typeface="Segoe UI" panose="020B0502040204020203" pitchFamily="34" charset="0"/>
                <a:cs typeface="Segoe UI" panose="020B0502040204020203" pitchFamily="34" charset="0"/>
              </a:rPr>
            </a:br>
            <a:r>
              <a:rPr lang="en-US" sz="2000" spc="-15" dirty="0">
                <a:latin typeface="Segoe UI" panose="020B0502040204020203" pitchFamily="34" charset="0"/>
                <a:cs typeface="Segoe UI" panose="020B0502040204020203" pitchFamily="34" charset="0"/>
              </a:rPr>
              <a:t>this time we will stay together!</a:t>
            </a:r>
          </a:p>
        </p:txBody>
      </p:sp>
      <p:sp>
        <p:nvSpPr>
          <p:cNvPr id="9" name="object 5">
            <a:extLst>
              <a:ext uri="{FF2B5EF4-FFF2-40B4-BE49-F238E27FC236}">
                <a16:creationId xmlns:a16="http://schemas.microsoft.com/office/drawing/2014/main" id="{31CD7181-757C-CC41-AB53-787CA361FA01}"/>
              </a:ext>
            </a:extLst>
          </p:cNvPr>
          <p:cNvSpPr txBox="1">
            <a:spLocks/>
          </p:cNvSpPr>
          <p:nvPr/>
        </p:nvSpPr>
        <p:spPr>
          <a:xfrm>
            <a:off x="7588250" y="4559566"/>
            <a:ext cx="6363908" cy="253915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Remember: </a:t>
            </a:r>
          </a:p>
          <a:p>
            <a:pPr marL="355600" indent="-342900">
              <a:spcBef>
                <a:spcPts val="100"/>
              </a:spcBef>
              <a:buFont typeface="Arial" panose="020B0604020202020204" pitchFamily="34" charset="0"/>
              <a:buChar char="•"/>
            </a:pPr>
            <a:r>
              <a:rPr lang="en-US" sz="2000" kern="0" spc="-30"/>
              <a:t>It’s about your approach and stretching cognitive flexibility, not about finding the “right” solution.</a:t>
            </a:r>
          </a:p>
          <a:p>
            <a:pPr marL="355600" indent="-342900">
              <a:spcBef>
                <a:spcPts val="100"/>
              </a:spcBef>
              <a:buFont typeface="Arial" panose="020B0604020202020204" pitchFamily="34" charset="0"/>
              <a:buChar char="•"/>
            </a:pPr>
            <a:r>
              <a:rPr lang="en-US" sz="2000" kern="0" spc="-30"/>
              <a:t>Practice active listening.</a:t>
            </a:r>
          </a:p>
          <a:p>
            <a:pPr marL="355600" indent="-342900">
              <a:spcBef>
                <a:spcPts val="100"/>
              </a:spcBef>
              <a:buFont typeface="Arial" panose="020B0604020202020204" pitchFamily="34" charset="0"/>
              <a:buChar char="•"/>
            </a:pPr>
            <a:r>
              <a:rPr lang="en-US" sz="2000" kern="0" spc="-30"/>
              <a:t>Move from “It is” or “It must be” to  </a:t>
            </a:r>
            <a:br>
              <a:rPr lang="en-US" sz="2000" kern="0" spc="-30"/>
            </a:br>
            <a:r>
              <a:rPr lang="en-US" sz="2000" kern="0" spc="-30"/>
              <a:t>“Could it be..?” “Might it be…?” </a:t>
            </a:r>
          </a:p>
          <a:p>
            <a:pPr marL="355600" indent="-342900">
              <a:spcBef>
                <a:spcPts val="100"/>
              </a:spcBef>
              <a:buFont typeface="Arial" panose="020B0604020202020204" pitchFamily="34" charset="0"/>
              <a:buChar char="•"/>
            </a:pPr>
            <a:r>
              <a:rPr lang="en-US" sz="2000" kern="0" spc="-30"/>
              <a:t>Articulate your approach.</a:t>
            </a:r>
          </a:p>
          <a:p>
            <a:pPr marL="355600" indent="-342900">
              <a:spcBef>
                <a:spcPts val="100"/>
              </a:spcBef>
              <a:buFont typeface="Arial" panose="020B0604020202020204" pitchFamily="34" charset="0"/>
              <a:buChar char="•"/>
            </a:pPr>
            <a:r>
              <a:rPr lang="en-US" sz="2000" kern="0" spc="-30"/>
              <a:t>Explicitly name what’s difficult (maybe the activity itself)</a:t>
            </a:r>
          </a:p>
        </p:txBody>
      </p:sp>
      <p:sp>
        <p:nvSpPr>
          <p:cNvPr id="10" name="object 5">
            <a:extLst>
              <a:ext uri="{FF2B5EF4-FFF2-40B4-BE49-F238E27FC236}">
                <a16:creationId xmlns:a16="http://schemas.microsoft.com/office/drawing/2014/main" id="{A8D08BEF-44A7-DC4C-9807-588CE63F956C}"/>
              </a:ext>
            </a:extLst>
          </p:cNvPr>
          <p:cNvSpPr txBox="1">
            <a:spLocks/>
          </p:cNvSpPr>
          <p:nvPr/>
        </p:nvSpPr>
        <p:spPr>
          <a:xfrm>
            <a:off x="7588250" y="1368856"/>
            <a:ext cx="6343015" cy="285975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Each group will get:</a:t>
            </a:r>
          </a:p>
          <a:p>
            <a:pPr marL="355600" indent="-342900">
              <a:spcBef>
                <a:spcPts val="100"/>
              </a:spcBef>
              <a:buFont typeface="Arial" panose="020B0604020202020204" pitchFamily="34" charset="0"/>
              <a:buChar char="•"/>
            </a:pPr>
            <a:r>
              <a:rPr lang="en-US" sz="2000" kern="0" spc="-30"/>
              <a:t>A pivot prompt</a:t>
            </a:r>
          </a:p>
          <a:p>
            <a:pPr marL="355600" indent="-342900">
              <a:spcBef>
                <a:spcPts val="100"/>
              </a:spcBef>
              <a:buFont typeface="Arial" panose="020B0604020202020204" pitchFamily="34" charset="0"/>
              <a:buChar char="•"/>
            </a:pPr>
            <a:r>
              <a:rPr lang="en-US" sz="2000" kern="0" spc="-30"/>
              <a:t>5 minutes to “own” the room: brainstorm how to adapt</a:t>
            </a:r>
          </a:p>
          <a:p>
            <a:pPr marL="355600" indent="-342900">
              <a:spcBef>
                <a:spcPts val="100"/>
              </a:spcBef>
              <a:buFont typeface="Arial" panose="020B0604020202020204" pitchFamily="34" charset="0"/>
              <a:buChar char="•"/>
            </a:pPr>
            <a:r>
              <a:rPr lang="en-US" sz="2000" kern="0" spc="-30"/>
              <a:t>Everyone else will turn off video and mute audio</a:t>
            </a:r>
          </a:p>
          <a:p>
            <a:pPr marL="12700">
              <a:spcBef>
                <a:spcPts val="100"/>
              </a:spcBef>
            </a:pPr>
            <a:endParaRPr lang="en-US" sz="2000" kern="0" spc="-30"/>
          </a:p>
          <a:p>
            <a:pPr marL="12700">
              <a:spcBef>
                <a:spcPts val="100"/>
              </a:spcBef>
            </a:pPr>
            <a:r>
              <a:rPr lang="en-US" sz="2000" kern="0" spc="-30"/>
              <a:t>When it is not your group’s turn, stretch your cognitive flexibility by listening in for different perspectives. Jot down thoughts and ideas, but please do not use the chat.</a:t>
            </a:r>
          </a:p>
          <a:p>
            <a:pPr marL="12700">
              <a:spcBef>
                <a:spcPts val="100"/>
              </a:spcBef>
            </a:pPr>
            <a:endParaRPr lang="en-US" sz="2000" kern="0" spc="-30"/>
          </a:p>
        </p:txBody>
      </p:sp>
      <p:sp>
        <p:nvSpPr>
          <p:cNvPr id="3" name="Slide Number Placeholder 2">
            <a:extLst>
              <a:ext uri="{FF2B5EF4-FFF2-40B4-BE49-F238E27FC236}">
                <a16:creationId xmlns:a16="http://schemas.microsoft.com/office/drawing/2014/main" id="{04A37C4D-B755-2A42-A2DF-86C73DFBE318}"/>
              </a:ext>
            </a:extLst>
          </p:cNvPr>
          <p:cNvSpPr>
            <a:spLocks noGrp="1"/>
          </p:cNvSpPr>
          <p:nvPr>
            <p:ph type="sldNum" sz="quarter" idx="11"/>
          </p:nvPr>
        </p:nvSpPr>
        <p:spPr/>
        <p:txBody>
          <a:bodyPr/>
          <a:lstStyle/>
          <a:p>
            <a:fld id="{5FF10E0F-B3F0-BF4B-8781-4E4FB75661B6}" type="slidenum">
              <a:rPr lang="en-US"/>
              <a:pPr/>
              <a:t>92</a:t>
            </a:fld>
            <a:endParaRPr lang="en-US"/>
          </a:p>
        </p:txBody>
      </p:sp>
    </p:spTree>
    <p:extLst>
      <p:ext uri="{BB962C8B-B14F-4D97-AF65-F5344CB8AC3E}">
        <p14:creationId xmlns:p14="http://schemas.microsoft.com/office/powerpoint/2010/main" val="3839960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6093460" cy="1059264"/>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8563C2"/>
                </a:solidFill>
                <a:latin typeface="Segoe UI Semibold" panose="020B0502040204020203" pitchFamily="34" charset="0"/>
                <a:cs typeface="Segoe UI Semibold" panose="020B0502040204020203" pitchFamily="34" charset="0"/>
              </a:rPr>
              <a:t>pivot prompt 1</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192360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pivot?</a:t>
            </a:r>
          </a:p>
          <a:p>
            <a:pPr marL="12700">
              <a:spcBef>
                <a:spcPts val="100"/>
              </a:spcBef>
            </a:pPr>
            <a:endParaRPr lang="en-US" sz="2000" kern="0" spc="-30"/>
          </a:p>
          <a:p>
            <a:pPr marL="12700">
              <a:spcBef>
                <a:spcPts val="100"/>
              </a:spcBef>
            </a:pPr>
            <a:r>
              <a:rPr lang="en-US" sz="2000" kern="0" spc="-30"/>
              <a:t>Remember: </a:t>
            </a:r>
          </a:p>
          <a:p>
            <a:pPr marL="355600" indent="-342900">
              <a:spcBef>
                <a:spcPts val="100"/>
              </a:spcBef>
              <a:buFont typeface="Arial" panose="020B0604020202020204" pitchFamily="34" charset="0"/>
              <a:buChar char="•"/>
            </a:pPr>
            <a:r>
              <a:rPr lang="en-US" sz="2000" kern="0" spc="-30"/>
              <a:t>Be open</a:t>
            </a:r>
          </a:p>
          <a:p>
            <a:pPr marL="355600" indent="-342900">
              <a:spcBef>
                <a:spcPts val="100"/>
              </a:spcBef>
              <a:buFont typeface="Arial" panose="020B0604020202020204" pitchFamily="34" charset="0"/>
              <a:buChar char="•"/>
            </a:pPr>
            <a:r>
              <a:rPr lang="en-US" sz="2000" kern="0" spc="-30"/>
              <a:t>Try different perspectives </a:t>
            </a:r>
          </a:p>
          <a:p>
            <a:pPr marL="355600" indent="-342900">
              <a:spcBef>
                <a:spcPts val="100"/>
              </a:spcBef>
              <a:buFont typeface="Arial" panose="020B0604020202020204" pitchFamily="34" charset="0"/>
              <a:buChar char="•"/>
            </a:pPr>
            <a:r>
              <a:rPr lang="en-US" sz="2000" kern="0" spc="-30"/>
              <a:t>Generate multiple solutions</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4559566"/>
            <a:ext cx="6343015" cy="1269578"/>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Now there are obstacles in the gallery! Interior walls, bookcases and more will block the guards’ view. </a:t>
            </a:r>
          </a:p>
          <a:p>
            <a:pPr marL="12700">
              <a:spcBef>
                <a:spcPts val="100"/>
              </a:spcBef>
            </a:pPr>
            <a:br>
              <a:rPr lang="en-US" sz="2000" kern="0" spc="-30"/>
            </a:br>
            <a:r>
              <a:rPr lang="en-US" sz="2000" kern="0" spc="-30"/>
              <a:t>How will you decide where to place guards? </a:t>
            </a:r>
          </a:p>
        </p:txBody>
      </p:sp>
      <p:pic>
        <p:nvPicPr>
          <p:cNvPr id="10" name="Picture 2">
            <a:extLst>
              <a:ext uri="{FF2B5EF4-FFF2-40B4-BE49-F238E27FC236}">
                <a16:creationId xmlns:a16="http://schemas.microsoft.com/office/drawing/2014/main" id="{908A50D0-4CD3-3141-9B03-DD7D3D39F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5" r="406" b="10392"/>
          <a:stretch/>
        </p:blipFill>
        <p:spPr bwMode="auto">
          <a:xfrm>
            <a:off x="7315201" y="0"/>
            <a:ext cx="7315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DADB509-7B0F-A14B-B163-3ACC9DBED196}"/>
              </a:ext>
            </a:extLst>
          </p:cNvPr>
          <p:cNvSpPr>
            <a:spLocks noGrp="1"/>
          </p:cNvSpPr>
          <p:nvPr>
            <p:ph type="sldNum" sz="quarter" idx="11"/>
          </p:nvPr>
        </p:nvSpPr>
        <p:spPr/>
        <p:txBody>
          <a:bodyPr/>
          <a:lstStyle/>
          <a:p>
            <a:fld id="{5FF10E0F-B3F0-BF4B-8781-4E4FB75661B6}" type="slidenum">
              <a:rPr lang="en-US"/>
              <a:pPr/>
              <a:t>93</a:t>
            </a:fld>
            <a:endParaRPr lang="en-US"/>
          </a:p>
        </p:txBody>
      </p:sp>
    </p:spTree>
    <p:extLst>
      <p:ext uri="{BB962C8B-B14F-4D97-AF65-F5344CB8AC3E}">
        <p14:creationId xmlns:p14="http://schemas.microsoft.com/office/powerpoint/2010/main" val="3286406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6140076" cy="1059264"/>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8563C2"/>
                </a:solidFill>
                <a:latin typeface="Segoe UI Semibold" panose="020B0502040204020203" pitchFamily="34" charset="0"/>
                <a:cs typeface="Segoe UI Semibold" panose="020B0502040204020203" pitchFamily="34" charset="0"/>
              </a:rPr>
              <a:t>pivot prompt 2</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192360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pivot?</a:t>
            </a:r>
          </a:p>
          <a:p>
            <a:pPr marL="12700">
              <a:spcBef>
                <a:spcPts val="100"/>
              </a:spcBef>
            </a:pPr>
            <a:endParaRPr lang="en-US" sz="2000" kern="0" spc="-30"/>
          </a:p>
          <a:p>
            <a:pPr marL="12700">
              <a:spcBef>
                <a:spcPts val="100"/>
              </a:spcBef>
            </a:pPr>
            <a:r>
              <a:rPr lang="en-US" sz="2000" kern="0" spc="-30"/>
              <a:t>Remember: </a:t>
            </a:r>
          </a:p>
          <a:p>
            <a:pPr marL="355600" indent="-342900">
              <a:spcBef>
                <a:spcPts val="100"/>
              </a:spcBef>
              <a:buFont typeface="Arial" panose="020B0604020202020204" pitchFamily="34" charset="0"/>
              <a:buChar char="•"/>
            </a:pPr>
            <a:r>
              <a:rPr lang="en-US" sz="2000" kern="0" spc="-30"/>
              <a:t>Be open</a:t>
            </a:r>
          </a:p>
          <a:p>
            <a:pPr marL="355600" indent="-342900">
              <a:spcBef>
                <a:spcPts val="100"/>
              </a:spcBef>
              <a:buFont typeface="Arial" panose="020B0604020202020204" pitchFamily="34" charset="0"/>
              <a:buChar char="•"/>
            </a:pPr>
            <a:r>
              <a:rPr lang="en-US" sz="2000" kern="0" spc="-30"/>
              <a:t>Try different perspectives </a:t>
            </a:r>
          </a:p>
          <a:p>
            <a:pPr marL="355600" indent="-342900">
              <a:spcBef>
                <a:spcPts val="100"/>
              </a:spcBef>
              <a:buFont typeface="Arial" panose="020B0604020202020204" pitchFamily="34" charset="0"/>
              <a:buChar char="•"/>
            </a:pPr>
            <a:r>
              <a:rPr lang="en-US" sz="2000" kern="0" spc="-30"/>
              <a:t>Generate multiple solutions</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4559566"/>
            <a:ext cx="6343015" cy="125675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The obstacles are gone, but now you have robots that can move and capture 360 degrees of video data.  </a:t>
            </a:r>
          </a:p>
          <a:p>
            <a:pPr marL="12700">
              <a:spcBef>
                <a:spcPts val="100"/>
              </a:spcBef>
            </a:pPr>
            <a:br>
              <a:rPr lang="en-US" sz="2000" kern="0" spc="-30"/>
            </a:br>
            <a:r>
              <a:rPr lang="en-US" sz="2000" kern="0" spc="-30"/>
              <a:t>How will you decide where to deploy the robots? </a:t>
            </a:r>
          </a:p>
        </p:txBody>
      </p:sp>
      <p:pic>
        <p:nvPicPr>
          <p:cNvPr id="5122" name="Picture 2">
            <a:extLst>
              <a:ext uri="{FF2B5EF4-FFF2-40B4-BE49-F238E27FC236}">
                <a16:creationId xmlns:a16="http://schemas.microsoft.com/office/drawing/2014/main" id="{5478EBB3-E687-354B-91D8-94CC86D42D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06" b="-3283"/>
          <a:stretch/>
        </p:blipFill>
        <p:spPr bwMode="auto">
          <a:xfrm>
            <a:off x="7315200" y="0"/>
            <a:ext cx="7315200" cy="425823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F537114-042C-294C-873B-7E7B2C6773B4}"/>
              </a:ext>
            </a:extLst>
          </p:cNvPr>
          <p:cNvSpPr>
            <a:spLocks noGrp="1"/>
          </p:cNvSpPr>
          <p:nvPr>
            <p:ph type="sldNum" sz="quarter" idx="11"/>
          </p:nvPr>
        </p:nvSpPr>
        <p:spPr/>
        <p:txBody>
          <a:bodyPr/>
          <a:lstStyle/>
          <a:p>
            <a:fld id="{5FF10E0F-B3F0-BF4B-8781-4E4FB75661B6}" type="slidenum">
              <a:rPr lang="en-US"/>
              <a:pPr/>
              <a:t>94</a:t>
            </a:fld>
            <a:endParaRPr lang="en-US"/>
          </a:p>
        </p:txBody>
      </p:sp>
    </p:spTree>
    <p:extLst>
      <p:ext uri="{BB962C8B-B14F-4D97-AF65-F5344CB8AC3E}">
        <p14:creationId xmlns:p14="http://schemas.microsoft.com/office/powerpoint/2010/main" val="20260475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6140076" cy="1059264"/>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8563C2"/>
                </a:solidFill>
                <a:latin typeface="Segoe UI Semibold" panose="020B0502040204020203" pitchFamily="34" charset="0"/>
                <a:cs typeface="Segoe UI Semibold" panose="020B0502040204020203" pitchFamily="34" charset="0"/>
              </a:rPr>
              <a:t>pivot prompt 3</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192360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pivot?</a:t>
            </a:r>
          </a:p>
          <a:p>
            <a:pPr marL="12700">
              <a:spcBef>
                <a:spcPts val="100"/>
              </a:spcBef>
            </a:pPr>
            <a:endParaRPr lang="en-US" sz="2000" kern="0" spc="-30"/>
          </a:p>
          <a:p>
            <a:pPr marL="12700">
              <a:spcBef>
                <a:spcPts val="100"/>
              </a:spcBef>
            </a:pPr>
            <a:r>
              <a:rPr lang="en-US" sz="2000" kern="0" spc="-30"/>
              <a:t>Remember: </a:t>
            </a:r>
          </a:p>
          <a:p>
            <a:pPr marL="355600" indent="-342900">
              <a:spcBef>
                <a:spcPts val="100"/>
              </a:spcBef>
              <a:buFont typeface="Arial" panose="020B0604020202020204" pitchFamily="34" charset="0"/>
              <a:buChar char="•"/>
            </a:pPr>
            <a:r>
              <a:rPr lang="en-US" sz="2000" kern="0" spc="-30"/>
              <a:t>Be open</a:t>
            </a:r>
          </a:p>
          <a:p>
            <a:pPr marL="355600" indent="-342900">
              <a:spcBef>
                <a:spcPts val="100"/>
              </a:spcBef>
              <a:buFont typeface="Arial" panose="020B0604020202020204" pitchFamily="34" charset="0"/>
              <a:buChar char="•"/>
            </a:pPr>
            <a:r>
              <a:rPr lang="en-US" sz="2000" kern="0" spc="-30"/>
              <a:t>Try different perspectives </a:t>
            </a:r>
          </a:p>
          <a:p>
            <a:pPr marL="355600" indent="-342900">
              <a:spcBef>
                <a:spcPts val="100"/>
              </a:spcBef>
              <a:buFont typeface="Arial" panose="020B0604020202020204" pitchFamily="34" charset="0"/>
              <a:buChar char="•"/>
            </a:pPr>
            <a:r>
              <a:rPr lang="en-US" sz="2000" kern="0" spc="-30"/>
              <a:t>Generate multiple solutions</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4559566"/>
            <a:ext cx="6343015" cy="125675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No more robots, but now the space is fully 3-dimensional and has obstacles. </a:t>
            </a:r>
          </a:p>
          <a:p>
            <a:pPr marL="12700">
              <a:spcBef>
                <a:spcPts val="100"/>
              </a:spcBef>
            </a:pPr>
            <a:br>
              <a:rPr lang="en-US" sz="2000" kern="0" spc="-30"/>
            </a:br>
            <a:r>
              <a:rPr lang="en-US" sz="2000" kern="0" spc="-30"/>
              <a:t>How will you decide where to place the guards? </a:t>
            </a:r>
          </a:p>
        </p:txBody>
      </p:sp>
      <p:pic>
        <p:nvPicPr>
          <p:cNvPr id="6146" name="Picture 2">
            <a:extLst>
              <a:ext uri="{FF2B5EF4-FFF2-40B4-BE49-F238E27FC236}">
                <a16:creationId xmlns:a16="http://schemas.microsoft.com/office/drawing/2014/main" id="{D4483850-7E6D-8047-A879-36716DE87E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7315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C8E3B32-3BD4-7D47-885D-30C048ED6C6A}"/>
              </a:ext>
            </a:extLst>
          </p:cNvPr>
          <p:cNvSpPr>
            <a:spLocks noGrp="1"/>
          </p:cNvSpPr>
          <p:nvPr>
            <p:ph type="sldNum" sz="quarter" idx="11"/>
          </p:nvPr>
        </p:nvSpPr>
        <p:spPr/>
        <p:txBody>
          <a:bodyPr/>
          <a:lstStyle/>
          <a:p>
            <a:fld id="{5FF10E0F-B3F0-BF4B-8781-4E4FB75661B6}" type="slidenum">
              <a:rPr lang="en-US"/>
              <a:pPr/>
              <a:t>95</a:t>
            </a:fld>
            <a:endParaRPr lang="en-US"/>
          </a:p>
        </p:txBody>
      </p:sp>
    </p:spTree>
    <p:extLst>
      <p:ext uri="{BB962C8B-B14F-4D97-AF65-F5344CB8AC3E}">
        <p14:creationId xmlns:p14="http://schemas.microsoft.com/office/powerpoint/2010/main" val="3009337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A2FACB9-622D-1F4F-8385-67D0BF5A1911}"/>
              </a:ext>
            </a:extLst>
          </p:cNvPr>
          <p:cNvGrpSpPr/>
          <p:nvPr/>
        </p:nvGrpSpPr>
        <p:grpSpPr>
          <a:xfrm>
            <a:off x="678242" y="7550929"/>
            <a:ext cx="1948143" cy="466794"/>
            <a:chOff x="678242" y="7550929"/>
            <a:chExt cx="1948143" cy="466794"/>
          </a:xfrm>
        </p:grpSpPr>
        <p:sp>
          <p:nvSpPr>
            <p:cNvPr id="19" name="object 9">
              <a:extLst>
                <a:ext uri="{FF2B5EF4-FFF2-40B4-BE49-F238E27FC236}">
                  <a16:creationId xmlns:a16="http://schemas.microsoft.com/office/drawing/2014/main" id="{88671530-510D-1348-928C-3C62673B3B49}"/>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0" name="object 3">
              <a:extLst>
                <a:ext uri="{FF2B5EF4-FFF2-40B4-BE49-F238E27FC236}">
                  <a16:creationId xmlns:a16="http://schemas.microsoft.com/office/drawing/2014/main" id="{46231C4F-8FD9-1F4B-A2C6-3775769D8F5F}"/>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1" name="object 4">
              <a:extLst>
                <a:ext uri="{FF2B5EF4-FFF2-40B4-BE49-F238E27FC236}">
                  <a16:creationId xmlns:a16="http://schemas.microsoft.com/office/drawing/2014/main" id="{1D93135E-E159-9E4A-8AD6-3DDA02FDE267}"/>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sp>
        <p:nvSpPr>
          <p:cNvPr id="22" name="object 5">
            <a:extLst>
              <a:ext uri="{FF2B5EF4-FFF2-40B4-BE49-F238E27FC236}">
                <a16:creationId xmlns:a16="http://schemas.microsoft.com/office/drawing/2014/main" id="{6AED9635-1F68-864A-824F-E4F3DB1C1CA5}"/>
              </a:ext>
            </a:extLst>
          </p:cNvPr>
          <p:cNvSpPr txBox="1"/>
          <p:nvPr/>
        </p:nvSpPr>
        <p:spPr>
          <a:xfrm>
            <a:off x="7965334" y="1211278"/>
            <a:ext cx="6360266" cy="2384820"/>
          </a:xfrm>
          <a:prstGeom prst="rect">
            <a:avLst/>
          </a:prstGeom>
        </p:spPr>
        <p:txBody>
          <a:bodyPr vert="horz" wrap="square" lIns="0" tIns="80645" rIns="0" bIns="0" rtlCol="0">
            <a:spAutoFit/>
          </a:bodyPr>
          <a:lstStyle/>
          <a:p>
            <a:pPr marL="12700">
              <a:lnSpc>
                <a:spcPct val="100000"/>
              </a:lnSpc>
              <a:spcBef>
                <a:spcPts val="635"/>
              </a:spcBef>
            </a:pPr>
            <a:r>
              <a:rPr lang="en-US" b="1" spc="30">
                <a:solidFill>
                  <a:srgbClr val="FFFFFF"/>
                </a:solidFill>
                <a:latin typeface="Segoe UI Semibold" panose="020B0502040204020203" pitchFamily="34" charset="0"/>
                <a:cs typeface="Segoe UI Semibold" panose="020B0502040204020203" pitchFamily="34" charset="0"/>
              </a:rPr>
              <a:t>WHAT WAS IT LIKE FOR YOU TO…</a:t>
            </a: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Adapt to a new setting</a:t>
            </a: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Brainstorm with partner(s)</a:t>
            </a: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Listen in on other groups</a:t>
            </a:r>
            <a:endParaRPr lang="en-US" sz="3600">
              <a:solidFill>
                <a:srgbClr val="FFFFFF"/>
              </a:solidFill>
              <a:latin typeface="Segoe UI" panose="020B0502040204020203" pitchFamily="34" charset="0"/>
              <a:cs typeface="Segoe UI" panose="020B0502040204020203" pitchFamily="34" charset="0"/>
            </a:endParaRPr>
          </a:p>
        </p:txBody>
      </p:sp>
      <p:sp>
        <p:nvSpPr>
          <p:cNvPr id="24" name="object 12">
            <a:extLst>
              <a:ext uri="{FF2B5EF4-FFF2-40B4-BE49-F238E27FC236}">
                <a16:creationId xmlns:a16="http://schemas.microsoft.com/office/drawing/2014/main" id="{50FB6A6D-CEAB-CE45-ACF1-C2EF821A4388}"/>
              </a:ext>
            </a:extLst>
          </p:cNvPr>
          <p:cNvSpPr txBox="1">
            <a:spLocks/>
          </p:cNvSpPr>
          <p:nvPr/>
        </p:nvSpPr>
        <p:spPr>
          <a:xfrm>
            <a:off x="673100" y="1308484"/>
            <a:ext cx="4584700" cy="112082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b="1" spc="-10" dirty="0">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30" dirty="0">
                <a:solidFill>
                  <a:srgbClr val="8563C2"/>
                </a:solidFill>
                <a:latin typeface="Segoe UI Semibold" panose="020B0502040204020203" pitchFamily="34" charset="0"/>
                <a:cs typeface="Segoe UI Semibold" panose="020B0502040204020203" pitchFamily="34" charset="0"/>
              </a:rPr>
              <a:t>cohort discussion</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25" name="object 6">
            <a:extLst>
              <a:ext uri="{FF2B5EF4-FFF2-40B4-BE49-F238E27FC236}">
                <a16:creationId xmlns:a16="http://schemas.microsoft.com/office/drawing/2014/main" id="{47E68F91-89D3-A546-9329-508F111714E1}"/>
              </a:ext>
            </a:extLst>
          </p:cNvPr>
          <p:cNvSpPr txBox="1"/>
          <p:nvPr/>
        </p:nvSpPr>
        <p:spPr>
          <a:xfrm>
            <a:off x="7606757" y="4880821"/>
            <a:ext cx="6453413" cy="2582758"/>
          </a:xfrm>
          <a:prstGeom prst="rect">
            <a:avLst/>
          </a:prstGeom>
        </p:spPr>
        <p:txBody>
          <a:bodyPr vert="horz" wrap="square" lIns="0" tIns="43180" rIns="0" bIns="0" rtlCol="0">
            <a:spAutoFit/>
          </a:bodyPr>
          <a:lstStyle/>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How often do you reflect on your problem solving approach and not problem itself? </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How does cognitive flexibility connect with topics we’ve discussed in prior sessions? </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Articulating your thought process can help clarify where you’re stuck or brainstorm new ideas; you can benefit greatly by collaborating with others.</a:t>
            </a:r>
          </a:p>
        </p:txBody>
      </p:sp>
      <p:sp>
        <p:nvSpPr>
          <p:cNvPr id="3" name="Slide Number Placeholder 2">
            <a:extLst>
              <a:ext uri="{FF2B5EF4-FFF2-40B4-BE49-F238E27FC236}">
                <a16:creationId xmlns:a16="http://schemas.microsoft.com/office/drawing/2014/main" id="{41F60119-216A-F645-8FF9-222E834FB85F}"/>
              </a:ext>
            </a:extLst>
          </p:cNvPr>
          <p:cNvSpPr>
            <a:spLocks noGrp="1"/>
          </p:cNvSpPr>
          <p:nvPr>
            <p:ph type="sldNum" sz="quarter" idx="11"/>
          </p:nvPr>
        </p:nvSpPr>
        <p:spPr/>
        <p:txBody>
          <a:bodyPr/>
          <a:lstStyle/>
          <a:p>
            <a:fld id="{5FF10E0F-B3F0-BF4B-8781-4E4FB75661B6}" type="slidenum">
              <a:rPr lang="en-US"/>
              <a:pPr/>
              <a:t>96</a:t>
            </a:fld>
            <a:endParaRPr lang="en-US"/>
          </a:p>
        </p:txBody>
      </p:sp>
    </p:spTree>
    <p:extLst>
      <p:ext uri="{BB962C8B-B14F-4D97-AF65-F5344CB8AC3E}">
        <p14:creationId xmlns:p14="http://schemas.microsoft.com/office/powerpoint/2010/main" val="38013077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8560C5"/>
          </a:solidFill>
        </p:spPr>
        <p:txBody>
          <a:bodyPr wrap="square" lIns="0" tIns="0" rIns="0" bIns="0" rtlCol="0"/>
          <a:lstStyle/>
          <a:p>
            <a:endParaRPr/>
          </a:p>
        </p:txBody>
      </p:sp>
      <p:sp>
        <p:nvSpPr>
          <p:cNvPr id="3" name="object 3"/>
          <p:cNvSpPr txBox="1"/>
          <p:nvPr/>
        </p:nvSpPr>
        <p:spPr>
          <a:xfrm>
            <a:off x="673100" y="6043644"/>
            <a:ext cx="3289300"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5">
                <a:solidFill>
                  <a:srgbClr val="FFFFFF"/>
                </a:solidFill>
                <a:latin typeface="Segoe UI Semibold" panose="020B0502040204020203" pitchFamily="34" charset="0"/>
                <a:cs typeface="Segoe UI Semibold" panose="020B0502040204020203" pitchFamily="34" charset="0"/>
              </a:rPr>
              <a:t>Where did that come from?</a:t>
            </a:r>
            <a:r>
              <a:rPr sz="3600" b="1" spc="-20">
                <a:solidFill>
                  <a:srgbClr val="FFFFFF"/>
                </a:solidFill>
                <a:latin typeface="Segoe UI Semibold" panose="020B0502040204020203" pitchFamily="34" charset="0"/>
                <a:cs typeface="Segoe UI Semibold" panose="020B0502040204020203" pitchFamily="34" charset="0"/>
              </a:rPr>
              <a:t>  </a:t>
            </a:r>
            <a:r>
              <a:rPr sz="3600" b="1" spc="-20">
                <a:solidFill>
                  <a:srgbClr val="D49D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3A2D57"/>
          </a:solidFill>
        </p:spPr>
        <p:txBody>
          <a:bodyPr wrap="square" lIns="0" tIns="0" rIns="0" bIns="0" rtlCol="0"/>
          <a:lstStyle/>
          <a:p>
            <a:endParaRP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73100" y="235246"/>
            <a:ext cx="1259864"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233AA1EA-3A4D-B64D-83FF-EB9401ED9E2B}"/>
              </a:ext>
            </a:extLst>
          </p:cNvPr>
          <p:cNvSpPr txBox="1"/>
          <p:nvPr/>
        </p:nvSpPr>
        <p:spPr>
          <a:xfrm>
            <a:off x="4309965" y="6100347"/>
            <a:ext cx="4708526" cy="1683794"/>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Feedback can vary widely in its content and delivery. Sometimes it’s hard to extract how to improve. Perhaps we’re only told that we went down the wrong path, and we have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to continue the conversation to clarify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and identify next steps. </a:t>
            </a:r>
          </a:p>
        </p:txBody>
      </p:sp>
      <p:sp>
        <p:nvSpPr>
          <p:cNvPr id="13" name="object 5">
            <a:extLst>
              <a:ext uri="{FF2B5EF4-FFF2-40B4-BE49-F238E27FC236}">
                <a16:creationId xmlns:a16="http://schemas.microsoft.com/office/drawing/2014/main" id="{6D8399C9-B0BA-C04A-97E7-7D52E07EEA81}"/>
              </a:ext>
            </a:extLst>
          </p:cNvPr>
          <p:cNvSpPr txBox="1"/>
          <p:nvPr/>
        </p:nvSpPr>
        <p:spPr>
          <a:xfrm>
            <a:off x="9145587" y="6100347"/>
            <a:ext cx="4708525" cy="1414105"/>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p:txBody>
      </p:sp>
      <p:sp>
        <p:nvSpPr>
          <p:cNvPr id="14" name="Slide Number Placeholder 13">
            <a:extLst>
              <a:ext uri="{FF2B5EF4-FFF2-40B4-BE49-F238E27FC236}">
                <a16:creationId xmlns:a16="http://schemas.microsoft.com/office/drawing/2014/main" id="{B432DB78-AA45-AD45-8ED9-AF86BF43B727}"/>
              </a:ext>
            </a:extLst>
          </p:cNvPr>
          <p:cNvSpPr>
            <a:spLocks noGrp="1"/>
          </p:cNvSpPr>
          <p:nvPr>
            <p:ph type="sldNum" sz="quarter" idx="12"/>
          </p:nvPr>
        </p:nvSpPr>
        <p:spPr/>
        <p:txBody>
          <a:bodyPr/>
          <a:lstStyle/>
          <a:p>
            <a:fld id="{9BAC8279-8CB5-4B43-9F60-F14DDFE43274}" type="slidenum">
              <a:rPr lang="en-US"/>
              <a:pPr/>
              <a:t>97</a:t>
            </a:fld>
            <a:endParaRPr lang="en-US"/>
          </a:p>
        </p:txBody>
      </p:sp>
      <p:pic>
        <p:nvPicPr>
          <p:cNvPr id="6" name="Online Media 5" title="Where did that come from? Giving and Receiving Feedback">
            <a:hlinkClick r:id="" action="ppaction://media"/>
            <a:extLst>
              <a:ext uri="{FF2B5EF4-FFF2-40B4-BE49-F238E27FC236}">
                <a16:creationId xmlns:a16="http://schemas.microsoft.com/office/drawing/2014/main" id="{CDB44AA7-AD75-4965-B297-311031022502}"/>
              </a:ext>
            </a:extLst>
          </p:cNvPr>
          <p:cNvPicPr>
            <a:picLocks noRot="1" noChangeAspect="1"/>
          </p:cNvPicPr>
          <p:nvPr>
            <a:videoFile r:link="rId1"/>
          </p:nvPr>
        </p:nvPicPr>
        <p:blipFill>
          <a:blip r:embed="rId5"/>
          <a:stretch>
            <a:fillRect/>
          </a:stretch>
        </p:blipFill>
        <p:spPr>
          <a:xfrm>
            <a:off x="2317750" y="59411"/>
            <a:ext cx="10035887" cy="5670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8560C5"/>
          </a:solidFill>
        </p:spPr>
        <p:txBody>
          <a:bodyPr wrap="square" lIns="0" tIns="0" rIns="0" bIns="0" rtlCol="0"/>
          <a:lstStyle/>
          <a:p>
            <a:endParaRPr/>
          </a:p>
        </p:txBody>
      </p:sp>
      <p:sp>
        <p:nvSpPr>
          <p:cNvPr id="3" name="object 3"/>
          <p:cNvSpPr txBox="1">
            <a:spLocks noGrp="1"/>
          </p:cNvSpPr>
          <p:nvPr>
            <p:ph type="title"/>
          </p:nvPr>
        </p:nvSpPr>
        <p:spPr>
          <a:xfrm>
            <a:off x="673100" y="1303958"/>
            <a:ext cx="4102735"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latin typeface="Segoe UI Semibold" panose="020B0502040204020203" pitchFamily="34" charset="0"/>
                <a:cs typeface="Segoe UI Semibold" panose="020B0502040204020203" pitchFamily="34" charset="0"/>
              </a:rPr>
              <a:t>Effective feedback</a:t>
            </a:r>
            <a:r>
              <a:rPr sz="3600" b="1" spc="-80">
                <a:latin typeface="Segoe UI Semibold" panose="020B0502040204020203" pitchFamily="34" charset="0"/>
                <a:cs typeface="Segoe UI Semibold" panose="020B0502040204020203" pitchFamily="34" charset="0"/>
              </a:rPr>
              <a:t> </a:t>
            </a:r>
            <a:r>
              <a:rPr lang="en-US" sz="3600" b="1" spc="-30">
                <a:solidFill>
                  <a:srgbClr val="D49DFF"/>
                </a:solidFill>
                <a:latin typeface="Segoe UI Semibold" panose="020B0502040204020203" pitchFamily="34" charset="0"/>
                <a:cs typeface="Segoe UI Semibold" panose="020B0502040204020203" pitchFamily="34" charset="0"/>
              </a:rPr>
              <a:t>cohort discussion</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3A2D57"/>
          </a:solidFill>
        </p:spPr>
        <p:txBody>
          <a:bodyPr wrap="square" lIns="0" tIns="0" rIns="0" bIns="0" rtlCol="0"/>
          <a:lstStyle/>
          <a:p>
            <a:endParaRPr/>
          </a:p>
        </p:txBody>
      </p:sp>
      <p:sp>
        <p:nvSpPr>
          <p:cNvPr id="5" name="object 5"/>
          <p:cNvSpPr txBox="1"/>
          <p:nvPr/>
        </p:nvSpPr>
        <p:spPr>
          <a:xfrm>
            <a:off x="7585181" y="1354360"/>
            <a:ext cx="6632843" cy="5070619"/>
          </a:xfrm>
          <a:prstGeom prst="rect">
            <a:avLst/>
          </a:prstGeom>
        </p:spPr>
        <p:txBody>
          <a:bodyPr vert="horz" wrap="square" lIns="0" tIns="43180" rIns="0" bIns="0" rtlCol="0">
            <a:spAutoFit/>
          </a:bodyPr>
          <a:lstStyle/>
          <a:p>
            <a:pPr marL="12700" marR="799465">
              <a:lnSpc>
                <a:spcPts val="2200"/>
              </a:lnSpc>
              <a:spcBef>
                <a:spcPts val="340"/>
              </a:spcBef>
            </a:pPr>
            <a:r>
              <a:rPr lang="en-US" sz="2000" spc="-5">
                <a:solidFill>
                  <a:schemeClr val="bg1"/>
                </a:solidFill>
                <a:latin typeface="Segoe UI" panose="020B0502040204020203" pitchFamily="34" charset="0"/>
                <a:cs typeface="Segoe UI" panose="020B0502040204020203" pitchFamily="34" charset="0"/>
              </a:rPr>
              <a:t>Feedback from others can help us move through the self-regulated feedback cycle, if we can receive it effectively.</a:t>
            </a:r>
          </a:p>
          <a:p>
            <a:pPr marL="12700" marR="799465">
              <a:lnSpc>
                <a:spcPts val="2200"/>
              </a:lnSpc>
              <a:spcBef>
                <a:spcPts val="340"/>
              </a:spcBef>
            </a:pPr>
            <a:endParaRPr lang="en-US" sz="2000" spc="-5">
              <a:solidFill>
                <a:schemeClr val="bg1"/>
              </a:solidFill>
              <a:latin typeface="Segoe UI" panose="020B0502040204020203" pitchFamily="34" charset="0"/>
              <a:cs typeface="Segoe UI" panose="020B0502040204020203" pitchFamily="34" charset="0"/>
            </a:endParaRPr>
          </a:p>
          <a:p>
            <a:pPr marL="12700" marR="799465">
              <a:lnSpc>
                <a:spcPts val="2200"/>
              </a:lnSpc>
              <a:spcBef>
                <a:spcPts val="340"/>
              </a:spcBef>
            </a:pPr>
            <a:r>
              <a:rPr lang="en-US" sz="2000">
                <a:solidFill>
                  <a:schemeClr val="bg1"/>
                </a:solidFill>
                <a:latin typeface="Segoe UI" panose="020B0502040204020203" pitchFamily="34" charset="0"/>
                <a:cs typeface="Segoe UI" panose="020B0502040204020203" pitchFamily="34" charset="0"/>
              </a:rPr>
              <a:t>While there might be feedback that we have to leave on the table, those who are in a position to give us feedback (an instructor, peer, or supervisor) usually have something constructive to offer.</a:t>
            </a:r>
          </a:p>
          <a:p>
            <a:pPr marL="12700" marR="799465">
              <a:lnSpc>
                <a:spcPts val="2200"/>
              </a:lnSpc>
              <a:spcBef>
                <a:spcPts val="340"/>
              </a:spcBef>
            </a:pPr>
            <a:endParaRPr lang="en-US" sz="2000">
              <a:solidFill>
                <a:schemeClr val="bg1"/>
              </a:solidFill>
              <a:latin typeface="Segoe UI" panose="020B0502040204020203" pitchFamily="34" charset="0"/>
              <a:cs typeface="Segoe UI" panose="020B0502040204020203" pitchFamily="34" charset="0"/>
            </a:endParaRPr>
          </a:p>
          <a:p>
            <a:pPr marL="12700" marR="799465">
              <a:lnSpc>
                <a:spcPts val="2200"/>
              </a:lnSpc>
              <a:spcBef>
                <a:spcPts val="340"/>
              </a:spcBef>
            </a:pPr>
            <a:r>
              <a:rPr lang="en-US" sz="2000">
                <a:solidFill>
                  <a:schemeClr val="bg1"/>
                </a:solidFill>
                <a:latin typeface="Segoe UI" panose="020B0502040204020203" pitchFamily="34" charset="0"/>
                <a:cs typeface="Segoe UI" panose="020B0502040204020203" pitchFamily="34" charset="0"/>
              </a:rPr>
              <a:t>How do we not let the fear of receiving feedback or the sting of difficult feedback keep us from improving our work? </a:t>
            </a:r>
          </a:p>
          <a:p>
            <a:pPr marL="12700" marR="799465">
              <a:lnSpc>
                <a:spcPts val="2200"/>
              </a:lnSpc>
              <a:spcBef>
                <a:spcPts val="340"/>
              </a:spcBef>
            </a:pPr>
            <a:endParaRPr lang="en-US" sz="2000">
              <a:solidFill>
                <a:schemeClr val="bg1"/>
              </a:solidFill>
              <a:latin typeface="Segoe UI" panose="020B0502040204020203" pitchFamily="34" charset="0"/>
              <a:cs typeface="Segoe UI" panose="020B0502040204020203" pitchFamily="34" charset="0"/>
            </a:endParaRPr>
          </a:p>
          <a:p>
            <a:pPr marL="12700" marR="799465">
              <a:lnSpc>
                <a:spcPts val="2200"/>
              </a:lnSpc>
              <a:spcBef>
                <a:spcPts val="340"/>
              </a:spcBef>
            </a:pPr>
            <a:r>
              <a:rPr lang="en-US" sz="2000">
                <a:solidFill>
                  <a:schemeClr val="bg1"/>
                </a:solidFill>
                <a:latin typeface="Segoe UI" panose="020B0502040204020203" pitchFamily="34" charset="0"/>
                <a:cs typeface="Segoe UI" panose="020B0502040204020203" pitchFamily="34" charset="0"/>
              </a:rPr>
              <a:t>What strategies can you use to unpack feedback to gain more information about which parts of our plan are strong and which could benefit from revision?</a:t>
            </a:r>
            <a:endParaRPr sz="2000">
              <a:solidFill>
                <a:schemeClr val="bg1"/>
              </a:solidFill>
              <a:latin typeface="Segoe UI" panose="020B0502040204020203" pitchFamily="34" charset="0"/>
              <a:cs typeface="Segoe UI" panose="020B0502040204020203" pitchFamily="34" charset="0"/>
            </a:endParaRPr>
          </a:p>
        </p:txBody>
      </p:sp>
      <p:sp>
        <p:nvSpPr>
          <p:cNvPr id="6" name="object 6"/>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7" name="object 7"/>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673100" y="235246"/>
            <a:ext cx="1259864"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9" name="object 9"/>
          <p:cNvSpPr txBox="1"/>
          <p:nvPr/>
        </p:nvSpPr>
        <p:spPr>
          <a:xfrm>
            <a:off x="1058569" y="7550929"/>
            <a:ext cx="1541195"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a:t>
            </a: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3420FC4E-7FAE-5E42-BC97-A3B71D75A747}"/>
              </a:ext>
            </a:extLst>
          </p:cNvPr>
          <p:cNvSpPr>
            <a:spLocks noGrp="1"/>
          </p:cNvSpPr>
          <p:nvPr>
            <p:ph type="sldNum" sz="quarter" idx="12"/>
          </p:nvPr>
        </p:nvSpPr>
        <p:spPr/>
        <p:txBody>
          <a:bodyPr/>
          <a:lstStyle/>
          <a:p>
            <a:fld id="{9BAC8279-8CB5-4B43-9F60-F14DDFE43274}" type="slidenum">
              <a:rPr lang="en-US"/>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sp>
        <p:nvSpPr>
          <p:cNvPr id="50" name="object 4">
            <a:extLst>
              <a:ext uri="{FF2B5EF4-FFF2-40B4-BE49-F238E27FC236}">
                <a16:creationId xmlns:a16="http://schemas.microsoft.com/office/drawing/2014/main" id="{F162D8B6-391A-3345-8488-B10F0A1BB744}"/>
              </a:ext>
            </a:extLst>
          </p:cNvPr>
          <p:cNvSpPr txBox="1"/>
          <p:nvPr/>
        </p:nvSpPr>
        <p:spPr>
          <a:xfrm>
            <a:off x="673099" y="2089980"/>
            <a:ext cx="5261535" cy="4534575"/>
          </a:xfrm>
          <a:prstGeom prst="rect">
            <a:avLst/>
          </a:prstGeom>
        </p:spPr>
        <p:txBody>
          <a:bodyPr vert="horz" wrap="square" lIns="0" tIns="6985" rIns="0" bIns="0" rtlCol="0">
            <a:spAutoFit/>
          </a:bodyPr>
          <a:lstStyle/>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The next time you feel the rug is pulled out from under you, remember that you have options. You can change your perspective, find new ways to pivot and flex; you can stretch your idea of what is possible. By seeking different perspectives, you can leverage factors both in and out of your control to discover new possibilities and persist!</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External feedback can provide new perspectives, but it can be tough to receive critical feedback, even when it is meant to help us to grow or improve. When we do not receive effective feedback, we can ask clarifying questions. We can also seek another opinion or have someone unpack the feedback with us. And sometimes we will need to walk away from the feedback altogether.</a:t>
            </a:r>
          </a:p>
        </p:txBody>
      </p:sp>
      <p:grpSp>
        <p:nvGrpSpPr>
          <p:cNvPr id="22" name="Group 21">
            <a:extLst>
              <a:ext uri="{FF2B5EF4-FFF2-40B4-BE49-F238E27FC236}">
                <a16:creationId xmlns:a16="http://schemas.microsoft.com/office/drawing/2014/main" id="{24A11494-B33D-894C-BDCC-FEF23339D879}"/>
              </a:ext>
            </a:extLst>
          </p:cNvPr>
          <p:cNvGrpSpPr/>
          <p:nvPr/>
        </p:nvGrpSpPr>
        <p:grpSpPr>
          <a:xfrm>
            <a:off x="678242" y="7550929"/>
            <a:ext cx="1948143" cy="466794"/>
            <a:chOff x="678242" y="7550929"/>
            <a:chExt cx="1948143" cy="466794"/>
          </a:xfrm>
        </p:grpSpPr>
        <p:sp>
          <p:nvSpPr>
            <p:cNvPr id="23" name="object 9">
              <a:extLst>
                <a:ext uri="{FF2B5EF4-FFF2-40B4-BE49-F238E27FC236}">
                  <a16:creationId xmlns:a16="http://schemas.microsoft.com/office/drawing/2014/main" id="{BD962B49-7B1B-7541-BF0B-023AD82A448B}"/>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4" name="object 3">
              <a:extLst>
                <a:ext uri="{FF2B5EF4-FFF2-40B4-BE49-F238E27FC236}">
                  <a16:creationId xmlns:a16="http://schemas.microsoft.com/office/drawing/2014/main" id="{00FAE02E-CAAF-A04A-BD8C-E7073C71CE73}"/>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5" name="object 4">
              <a:extLst>
                <a:ext uri="{FF2B5EF4-FFF2-40B4-BE49-F238E27FC236}">
                  <a16:creationId xmlns:a16="http://schemas.microsoft.com/office/drawing/2014/main" id="{C6A737A4-EFE6-3243-B0DB-A0FC64761143}"/>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26" name="object 9">
            <a:extLst>
              <a:ext uri="{FF2B5EF4-FFF2-40B4-BE49-F238E27FC236}">
                <a16:creationId xmlns:a16="http://schemas.microsoft.com/office/drawing/2014/main" id="{67736551-3B74-F943-8632-4B2BB8AFABB5}"/>
              </a:ext>
            </a:extLst>
          </p:cNvPr>
          <p:cNvSpPr txBox="1"/>
          <p:nvPr/>
        </p:nvSpPr>
        <p:spPr>
          <a:xfrm>
            <a:off x="7588250" y="925869"/>
            <a:ext cx="6508750" cy="2319866"/>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Cognitive flexibility</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Be open</a:t>
            </a:r>
            <a:endPar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Try on different perspectives</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cs typeface="Segoe UI" panose="020B0502040204020203" pitchFamily="34" charset="0"/>
              </a:rPr>
              <a:t>Generate multiple solutions</a:t>
            </a: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7" name="object 9">
            <a:extLst>
              <a:ext uri="{FF2B5EF4-FFF2-40B4-BE49-F238E27FC236}">
                <a16:creationId xmlns:a16="http://schemas.microsoft.com/office/drawing/2014/main" id="{6FB34077-5F41-6847-AE37-2A0059AB66C5}"/>
              </a:ext>
            </a:extLst>
          </p:cNvPr>
          <p:cNvSpPr txBox="1"/>
          <p:nvPr/>
        </p:nvSpPr>
        <p:spPr>
          <a:xfrm>
            <a:off x="7588250" y="5029655"/>
            <a:ext cx="6508750" cy="2909771"/>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Effective feedback</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Signals intentions</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Is specific</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Provides clear next steps</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420928C7-2A50-C846-96B1-2A54C46F186D}"/>
              </a:ext>
            </a:extLst>
          </p:cNvPr>
          <p:cNvSpPr>
            <a:spLocks noGrp="1"/>
          </p:cNvSpPr>
          <p:nvPr>
            <p:ph type="sldNum" sz="quarter" idx="11"/>
          </p:nvPr>
        </p:nvSpPr>
        <p:spPr/>
        <p:txBody>
          <a:bodyPr/>
          <a:lstStyle/>
          <a:p>
            <a:fld id="{5FF10E0F-B3F0-BF4B-8781-4E4FB75661B6}" type="slidenum">
              <a:rPr lang="en-US"/>
              <a:pPr/>
              <a:t>99</a:t>
            </a:fld>
            <a:endParaRPr lang="en-US"/>
          </a:p>
        </p:txBody>
      </p:sp>
    </p:spTree>
    <p:extLst>
      <p:ext uri="{BB962C8B-B14F-4D97-AF65-F5344CB8AC3E}">
        <p14:creationId xmlns:p14="http://schemas.microsoft.com/office/powerpoint/2010/main" val="1664521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 id="{B77E1756-B727-DD47-A203-C21D47D9DD58}" vid="{4C7BB45B-6C76-0A46-841A-CB323182C562}"/>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DED024ECC2DF444A01824E0A33A4DDE" ma:contentTypeVersion="6" ma:contentTypeDescription="Create a new document." ma:contentTypeScope="" ma:versionID="326914ae0b46f095cbd720448b30778b">
  <xsd:schema xmlns:xsd="http://www.w3.org/2001/XMLSchema" xmlns:xs="http://www.w3.org/2001/XMLSchema" xmlns:p="http://schemas.microsoft.com/office/2006/metadata/properties" xmlns:ns2="08b31590-517d-44d7-8883-1b0bd219fcde" xmlns:ns3="677383bb-1797-4acf-ab45-7919baf8c50f" targetNamespace="http://schemas.microsoft.com/office/2006/metadata/properties" ma:root="true" ma:fieldsID="922a4130ee3f5a0d3eb278aa15b2bed9" ns2:_="" ns3:_="">
    <xsd:import namespace="08b31590-517d-44d7-8883-1b0bd219fcde"/>
    <xsd:import namespace="677383bb-1797-4acf-ab45-7919baf8c50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b31590-517d-44d7-8883-1b0bd219fc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7383bb-1797-4acf-ab45-7919baf8c50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A39B2C-711B-4818-A9BC-CBAA0F73DCEE}">
  <ds:schemaRefs>
    <ds:schemaRef ds:uri="http://schemas.microsoft.com/sharepoint/v3/contenttype/forms"/>
  </ds:schemaRefs>
</ds:datastoreItem>
</file>

<file path=customXml/itemProps2.xml><?xml version="1.0" encoding="utf-8"?>
<ds:datastoreItem xmlns:ds="http://schemas.openxmlformats.org/officeDocument/2006/customXml" ds:itemID="{B02FEE2F-F2CF-4BFC-99D5-6B15BFC84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b31590-517d-44d7-8883-1b0bd219fcde"/>
    <ds:schemaRef ds:uri="677383bb-1797-4acf-ab45-7919baf8c5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F487993-2474-45C0-BA35-FD973CC17DD7}">
  <ds:schemaRefs>
    <ds:schemaRef ds:uri="http://www.w3.org/XML/1998/namespace"/>
    <ds:schemaRef ds:uri="http://schemas.microsoft.com/office/2006/documentManagement/types"/>
    <ds:schemaRef ds:uri="677383bb-1797-4acf-ab45-7919baf8c50f"/>
    <ds:schemaRef ds:uri="http://schemas.microsoft.com/office/infopath/2007/PartnerControls"/>
    <ds:schemaRef ds:uri="http://purl.org/dc/dcmitype/"/>
    <ds:schemaRef ds:uri="http://purl.org/dc/terms/"/>
    <ds:schemaRef ds:uri="http://schemas.openxmlformats.org/package/2006/metadata/core-properties"/>
    <ds:schemaRef ds:uri="http://purl.org/dc/elements/1.1/"/>
    <ds:schemaRef ds:uri="08b31590-517d-44d7-8883-1b0bd219fcde"/>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3474</TotalTime>
  <Words>7101</Words>
  <Application>Microsoft Macintosh PowerPoint</Application>
  <PresentationFormat>Custom</PresentationFormat>
  <Paragraphs>984</Paragraphs>
  <Slides>103</Slides>
  <Notes>38</Notes>
  <HiddenSlides>0</HiddenSlides>
  <MMClips>13</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103</vt:i4>
      </vt:variant>
    </vt:vector>
  </HeadingPairs>
  <TitlesOfParts>
    <vt:vector size="120" baseType="lpstr">
      <vt:lpstr>Segoe Pro</vt:lpstr>
      <vt:lpstr>Segoe UI Historic</vt:lpstr>
      <vt:lpstr>Calibri</vt:lpstr>
      <vt:lpstr>Rockwell</vt:lpstr>
      <vt:lpstr>Arial</vt:lpstr>
      <vt:lpstr>Segoe UI</vt:lpstr>
      <vt:lpstr>Calibri Light</vt:lpstr>
      <vt:lpstr>Segoe UI Semibold</vt:lpstr>
      <vt:lpstr>Office Theme</vt:lpstr>
      <vt:lpstr>Microsoft</vt:lpstr>
      <vt:lpstr>4_Custom Design</vt:lpstr>
      <vt:lpstr>Custom Design</vt:lpstr>
      <vt:lpstr>6_Custom Design</vt:lpstr>
      <vt:lpstr>2_Custom Design</vt:lpstr>
      <vt:lpstr>5_Custom Design</vt:lpstr>
      <vt:lpstr>1_Custom Design</vt:lpstr>
      <vt:lpstr>13_Custom Design</vt:lpstr>
      <vt:lpstr>PowerPoint Presentation</vt:lpstr>
      <vt:lpstr>PowerPoint Presentation</vt:lpstr>
      <vt:lpstr>PowerPoint Presentation</vt:lpstr>
      <vt:lpstr>PowerPoint Presentation</vt:lpstr>
      <vt:lpstr>PowerPoint Presentation</vt:lpstr>
      <vt:lpstr>PowerPoint Presentation</vt:lpstr>
      <vt:lpstr>Cohort introductions</vt:lpstr>
      <vt:lpstr>PowerPoint Presentation</vt:lpstr>
      <vt:lpstr>Let’s practice  in pairs/trios!</vt:lpstr>
      <vt:lpstr>PowerPoint Presentation</vt:lpstr>
      <vt:lpstr>PowerPoint Presentation</vt:lpstr>
      <vt:lpstr>Ground Rules</vt:lpstr>
      <vt:lpstr>PowerPoint Presentation</vt:lpstr>
      <vt:lpstr>PowerPoint Presentation</vt:lpstr>
      <vt:lpstr>Recognize   Discomfort </vt:lpstr>
      <vt:lpstr>PowerPoint Presentation</vt:lpstr>
      <vt:lpstr>PowerPoint Presentation</vt:lpstr>
      <vt:lpstr>Agenda</vt:lpstr>
      <vt:lpstr>PowerPoint Presentation</vt:lpstr>
      <vt:lpstr>A. Help the archaeologist with the map challenge.</vt:lpstr>
      <vt:lpstr>PowerPoint Presentation</vt:lpstr>
      <vt:lpstr>PowerPoint Presentation</vt:lpstr>
      <vt:lpstr>Let’s discuss  in pairs/trios!</vt:lpstr>
      <vt:lpstr>You can increase self-efficacy by noticing small successes.  Can you imagine building upon them? </vt:lpstr>
      <vt:lpstr>Collab Exercise Can I hack it?</vt:lpstr>
      <vt:lpstr>Collab Exercise the ask</vt:lpstr>
      <vt:lpstr>Collab Exercise dig in</vt:lpstr>
      <vt:lpstr>Collab Exercise engage</vt:lpstr>
      <vt:lpstr>Collab Exercise clarify</vt:lpstr>
      <vt:lpstr>Collab Exercise be precise</vt:lpstr>
      <vt:lpstr>Collab Exercise formulate</vt:lpstr>
      <vt:lpstr>Collab Exercise Spot the Difference</vt:lpstr>
      <vt:lpstr>PowerPoint Presentation</vt:lpstr>
      <vt:lpstr>PowerPoint Presentation</vt:lpstr>
      <vt:lpstr>Collab Exercise cohort discussion</vt:lpstr>
      <vt:lpstr>PowerPoint Presentation</vt:lpstr>
      <vt:lpstr>Mindset cohort discussion</vt:lpstr>
      <vt:lpstr>PowerPoint Presentation</vt:lpstr>
      <vt:lpstr>A. Crafting a resume</vt:lpstr>
      <vt:lpstr>What can you apply from today to your life?</vt:lpstr>
      <vt:lpstr>PowerPoint Presentation</vt:lpstr>
      <vt:lpstr>PowerPoint Presentation</vt:lpstr>
      <vt:lpstr>Agenda</vt:lpstr>
      <vt:lpstr>PowerPoint Presentation</vt:lpstr>
      <vt:lpstr>A. Get overwhelmed and procrastinate choosing a       tech tool.</vt:lpstr>
      <vt:lpstr>PowerPoint Presentation</vt:lpstr>
      <vt:lpstr>PowerPoint Presentation</vt:lpstr>
      <vt:lpstr>Let’s discuss  in pairs/trios!</vt:lpstr>
      <vt:lpstr>Self-efficacy can contribute to whether we feel we have a place or a sense of belonging in the field. </vt:lpstr>
      <vt:lpstr>Collab Exercise How do I find my way?</vt:lpstr>
      <vt:lpstr>Collab Exercise vim activity</vt:lpstr>
      <vt:lpstr>Collab Exercise cohort discussion</vt:lpstr>
      <vt:lpstr>PowerPoint Presentation</vt:lpstr>
      <vt:lpstr>Belonging (part 2)  cohort discussion</vt:lpstr>
      <vt:lpstr>PowerPoint Presentation</vt:lpstr>
      <vt:lpstr>A. Deciding which companies to approach for a role</vt:lpstr>
      <vt:lpstr>What can you apply from today to your life?</vt:lpstr>
      <vt:lpstr>Strategize  Solutions</vt:lpstr>
      <vt:lpstr>PowerPoint Presentation</vt:lpstr>
      <vt:lpstr>PowerPoint Presentation</vt:lpstr>
      <vt:lpstr>Agenda</vt:lpstr>
      <vt:lpstr>PowerPoint Presentation</vt:lpstr>
      <vt:lpstr>PowerPoint Presentation</vt:lpstr>
      <vt:lpstr>PowerPoint Presentation</vt:lpstr>
      <vt:lpstr>PowerPoint Presentation</vt:lpstr>
      <vt:lpstr>Let’s discuss  in pairs/trios!</vt:lpstr>
      <vt:lpstr>Self-regulation cohort discussion</vt:lpstr>
      <vt:lpstr>Collab Exercise Am I up to the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Emotional intelligence cohort discussion</vt:lpstr>
      <vt:lpstr>PowerPoint Presentation</vt:lpstr>
      <vt:lpstr>PowerPoint Presentation</vt:lpstr>
      <vt:lpstr>PowerPoint Presentation</vt:lpstr>
      <vt:lpstr>Pivot &amp;   Persist</vt:lpstr>
      <vt:lpstr>PowerPoint Presentation</vt:lpstr>
      <vt:lpstr>PowerPoint Presentation</vt:lpstr>
      <vt:lpstr>Agenda</vt:lpstr>
      <vt:lpstr>PowerPoint Presentation</vt:lpstr>
      <vt:lpstr>A. I can find it difficult to abandon an approach even when it is clearly not working for me.</vt:lpstr>
      <vt:lpstr>Explore pivoting cohort discussion</vt:lpstr>
      <vt:lpstr>PowerPoint Presentation</vt:lpstr>
      <vt:lpstr>Let’s discuss  in pairs/trios!</vt:lpstr>
      <vt:lpstr>Cognitive flexibility cohort discussion</vt:lpstr>
      <vt:lpstr>Collab Exercise Can I pivot?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Effective feedback cohort discussion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Andres Trujillo</dc:creator>
  <cp:lastModifiedBy>Audrey St. John</cp:lastModifiedBy>
  <cp:revision>10</cp:revision>
  <dcterms:modified xsi:type="dcterms:W3CDTF">2021-06-24T00:21:59Z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0x010100DDED024ECC2DF444A01824E0A33A4DDE</vt:lpwstr>
  </property>
  <property fmtid="{D5CDD505-2E9C-101B-9397-08002B2CF9AE}" pid="3" name="MSIP_Label_f42aa342-8706-4288-bd11-ebb85995028c_Enabled">
    <vt:lpwstr>true</vt:lpwstr>
  </property>
  <property fmtid="{D5CDD505-2E9C-101B-9397-08002B2CF9AE}" pid="4" name="MSIP_Label_f42aa342-8706-4288-bd11-ebb85995028c_SetDate">
    <vt:lpwstr>2021-04-06T22:29:59Z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6d0a36d8-bc96-41f0-a51b-4a6eb5d99b50</vt:lpwstr>
  </property>
  <property fmtid="{D5CDD505-2E9C-101B-9397-08002B2CF9AE}" pid="9" name="MSIP_Label_f42aa342-8706-4288-bd11-ebb85995028c_ContentBits">
    <vt:lpwstr>0</vt:lpwstr>
  </property>
</Properties>
</file>